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tags/tag2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6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10.xml" ContentType="application/vnd.openxmlformats-officedocument.presentationml.tags+xml"/>
  <Override PartName="/ppt/tags/tag180.xml" ContentType="application/vnd.openxmlformats-officedocument.presentationml.tags+xml"/>
  <Override PartName="/ppt/tags/tag21.xml" ContentType="application/vnd.openxmlformats-officedocument.presentationml.tags+xml"/>
  <Override PartName="/ppt/tags/tag2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6"/>
  </p:notesMasterIdLst>
  <p:sldIdLst>
    <p:sldId id="1824" r:id="rId2"/>
    <p:sldId id="1964" r:id="rId3"/>
    <p:sldId id="1965" r:id="rId4"/>
    <p:sldId id="2733" r:id="rId5"/>
    <p:sldId id="3354" r:id="rId6"/>
    <p:sldId id="3343" r:id="rId7"/>
    <p:sldId id="3355" r:id="rId8"/>
    <p:sldId id="339" r:id="rId9"/>
    <p:sldId id="3356" r:id="rId10"/>
    <p:sldId id="3357" r:id="rId11"/>
    <p:sldId id="3360" r:id="rId12"/>
    <p:sldId id="3366" r:id="rId13"/>
    <p:sldId id="2729" r:id="rId14"/>
    <p:sldId id="2737" r:id="rId15"/>
    <p:sldId id="3370" r:id="rId16"/>
    <p:sldId id="3374" r:id="rId17"/>
    <p:sldId id="3372" r:id="rId18"/>
    <p:sldId id="3373" r:id="rId19"/>
    <p:sldId id="3367" r:id="rId20"/>
    <p:sldId id="1966" r:id="rId21"/>
    <p:sldId id="2253" r:id="rId22"/>
    <p:sldId id="2254" r:id="rId23"/>
    <p:sldId id="3375" r:id="rId24"/>
    <p:sldId id="2256" r:id="rId25"/>
    <p:sldId id="2259" r:id="rId26"/>
    <p:sldId id="2257" r:id="rId27"/>
    <p:sldId id="2258" r:id="rId28"/>
    <p:sldId id="2260" r:id="rId29"/>
    <p:sldId id="2261" r:id="rId30"/>
    <p:sldId id="1967" r:id="rId31"/>
    <p:sldId id="2181" r:id="rId32"/>
    <p:sldId id="2237" r:id="rId33"/>
    <p:sldId id="2238" r:id="rId34"/>
    <p:sldId id="2239" r:id="rId35"/>
    <p:sldId id="2240" r:id="rId36"/>
    <p:sldId id="2241" r:id="rId37"/>
    <p:sldId id="2242" r:id="rId38"/>
    <p:sldId id="2244" r:id="rId39"/>
    <p:sldId id="2245" r:id="rId40"/>
    <p:sldId id="2246" r:id="rId41"/>
    <p:sldId id="2247" r:id="rId42"/>
    <p:sldId id="2248" r:id="rId43"/>
    <p:sldId id="2249" r:id="rId44"/>
    <p:sldId id="2251" r:id="rId45"/>
    <p:sldId id="2252" r:id="rId46"/>
    <p:sldId id="1969" r:id="rId47"/>
    <p:sldId id="259" r:id="rId48"/>
    <p:sldId id="260" r:id="rId49"/>
    <p:sldId id="262" r:id="rId50"/>
    <p:sldId id="261" r:id="rId51"/>
    <p:sldId id="263" r:id="rId52"/>
    <p:sldId id="264" r:id="rId53"/>
    <p:sldId id="266" r:id="rId54"/>
    <p:sldId id="267" r:id="rId55"/>
    <p:sldId id="268" r:id="rId56"/>
    <p:sldId id="269" r:id="rId57"/>
    <p:sldId id="270" r:id="rId58"/>
    <p:sldId id="271" r:id="rId59"/>
    <p:sldId id="273" r:id="rId60"/>
    <p:sldId id="274" r:id="rId61"/>
    <p:sldId id="275" r:id="rId62"/>
    <p:sldId id="276" r:id="rId63"/>
    <p:sldId id="277" r:id="rId64"/>
    <p:sldId id="1825" r:id="rId65"/>
  </p:sldIdLst>
  <p:sldSz cx="12192000" cy="6858000"/>
  <p:notesSz cx="6858000" cy="9144000"/>
  <p:embeddedFontLst>
    <p:embeddedFont>
      <p:font typeface="Arial Black" panose="020B0A04020102020204" pitchFamily="34" charset="0"/>
      <p:bold r:id="rId67"/>
    </p:embeddedFont>
    <p:embeddedFont>
      <p:font typeface="Cambria Math" panose="02040503050406030204" pitchFamily="18" charset="0"/>
      <p:regular r:id="rId68"/>
    </p:embeddedFont>
    <p:embeddedFont>
      <p:font typeface="Century Gothic" panose="020B0502020202020204" pitchFamily="34" charset="0"/>
      <p:regular r:id="rId69"/>
      <p:bold r:id="rId70"/>
      <p:italic r:id="rId71"/>
      <p:boldItalic r:id="rId72"/>
    </p:embeddedFont>
    <p:embeddedFont>
      <p:font typeface="微软雅黑" panose="020B0503020204020204" pitchFamily="34" charset="-122"/>
      <p:regular r:id="rId73"/>
      <p:bold r:id="rId74"/>
    </p:embeddedFont>
    <p:embeddedFont>
      <p:font typeface="微软雅黑 Light" panose="020B0502040204020203" pitchFamily="34" charset="-122"/>
      <p:regular r:id="rId75"/>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2" d="100"/>
          <a:sy n="82" d="100"/>
        </p:scale>
        <p:origin x="523" y="72"/>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258"/>
          <c:y val="7.3329128705328414E-2"/>
          <c:w val="0.57246354402074373"/>
          <c:h val="0.85869506069205093"/>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0C12-4D83-BFAE-31A542475B04}"/>
              </c:ext>
            </c:extLst>
          </c:dPt>
          <c:dPt>
            <c:idx val="1"/>
            <c:bubble3D val="0"/>
            <c:spPr>
              <a:solidFill>
                <a:schemeClr val="bg1"/>
              </a:solidFill>
              <a:ln>
                <a:noFill/>
              </a:ln>
              <a:effectLst/>
            </c:spPr>
            <c:extLst>
              <c:ext xmlns:c16="http://schemas.microsoft.com/office/drawing/2014/chart" uri="{C3380CC4-5D6E-409C-BE32-E72D297353CC}">
                <c16:uniqueId val="{00000003-0C12-4D83-BFAE-31A542475B04}"/>
              </c:ext>
            </c:extLst>
          </c:dPt>
          <c:cat>
            <c:strRef>
              <c:f>Sheet1!$A$2:$A$3</c:f>
              <c:strCache>
                <c:ptCount val="2"/>
                <c:pt idx="0">
                  <c:v>第一季度</c:v>
                </c:pt>
                <c:pt idx="1">
                  <c:v>第二季度</c:v>
                </c:pt>
              </c:strCache>
            </c:strRef>
          </c:cat>
          <c:val>
            <c:numRef>
              <c:f>Sheet1!$B$2:$B$3</c:f>
              <c:numCache>
                <c:formatCode>General</c:formatCode>
                <c:ptCount val="2"/>
                <c:pt idx="0">
                  <c:v>1</c:v>
                </c:pt>
                <c:pt idx="1">
                  <c:v>5</c:v>
                </c:pt>
              </c:numCache>
            </c:numRef>
          </c:val>
          <c:extLst>
            <c:ext xmlns:c16="http://schemas.microsoft.com/office/drawing/2014/chart" uri="{C3380CC4-5D6E-409C-BE32-E72D297353CC}">
              <c16:uniqueId val="{00000004-0C12-4D83-BFAE-31A542475B0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258"/>
          <c:y val="7.3329128705328414E-2"/>
          <c:w val="0.57246354402074373"/>
          <c:h val="0.85869506069205093"/>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14B7-47B7-9D33-9BD039316114}"/>
              </c:ext>
            </c:extLst>
          </c:dPt>
          <c:dPt>
            <c:idx val="1"/>
            <c:bubble3D val="0"/>
            <c:spPr>
              <a:solidFill>
                <a:schemeClr val="bg1"/>
              </a:solidFill>
              <a:ln>
                <a:noFill/>
              </a:ln>
              <a:effectLst/>
            </c:spPr>
            <c:extLst>
              <c:ext xmlns:c16="http://schemas.microsoft.com/office/drawing/2014/chart" uri="{C3380CC4-5D6E-409C-BE32-E72D297353CC}">
                <c16:uniqueId val="{00000003-14B7-47B7-9D33-9BD039316114}"/>
              </c:ext>
            </c:extLst>
          </c:dPt>
          <c:cat>
            <c:strRef>
              <c:f>Sheet1!$A$2:$A$3</c:f>
              <c:strCache>
                <c:ptCount val="2"/>
                <c:pt idx="0">
                  <c:v>第一季度</c:v>
                </c:pt>
                <c:pt idx="1">
                  <c:v>第二季度</c:v>
                </c:pt>
              </c:strCache>
            </c:strRef>
          </c:cat>
          <c:val>
            <c:numRef>
              <c:f>Sheet1!$B$2:$B$3</c:f>
              <c:numCache>
                <c:formatCode>General</c:formatCode>
                <c:ptCount val="2"/>
                <c:pt idx="0">
                  <c:v>2</c:v>
                </c:pt>
                <c:pt idx="1">
                  <c:v>5</c:v>
                </c:pt>
              </c:numCache>
            </c:numRef>
          </c:val>
          <c:extLst>
            <c:ext xmlns:c16="http://schemas.microsoft.com/office/drawing/2014/chart" uri="{C3380CC4-5D6E-409C-BE32-E72D297353CC}">
              <c16:uniqueId val="{00000004-14B7-47B7-9D33-9BD03931611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258"/>
          <c:y val="7.3329128705328414E-2"/>
          <c:w val="0.57246354402074373"/>
          <c:h val="0.85869506069205093"/>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DF20-4DB4-BEFB-46CB5A98C11E}"/>
              </c:ext>
            </c:extLst>
          </c:dPt>
          <c:dPt>
            <c:idx val="1"/>
            <c:bubble3D val="0"/>
            <c:spPr>
              <a:solidFill>
                <a:schemeClr val="bg1"/>
              </a:solidFill>
              <a:ln>
                <a:noFill/>
              </a:ln>
              <a:effectLst/>
            </c:spPr>
            <c:extLst>
              <c:ext xmlns:c16="http://schemas.microsoft.com/office/drawing/2014/chart" uri="{C3380CC4-5D6E-409C-BE32-E72D297353CC}">
                <c16:uniqueId val="{00000003-DF20-4DB4-BEFB-46CB5A98C11E}"/>
              </c:ext>
            </c:extLst>
          </c:dPt>
          <c:cat>
            <c:strRef>
              <c:f>Sheet1!$A$2:$A$3</c:f>
              <c:strCache>
                <c:ptCount val="2"/>
                <c:pt idx="0">
                  <c:v>第一季度</c:v>
                </c:pt>
                <c:pt idx="1">
                  <c:v>第二季度</c:v>
                </c:pt>
              </c:strCache>
            </c:strRef>
          </c:cat>
          <c:val>
            <c:numRef>
              <c:f>Sheet1!$B$2:$B$3</c:f>
              <c:numCache>
                <c:formatCode>General</c:formatCode>
                <c:ptCount val="2"/>
                <c:pt idx="0">
                  <c:v>3</c:v>
                </c:pt>
                <c:pt idx="1">
                  <c:v>3</c:v>
                </c:pt>
              </c:numCache>
            </c:numRef>
          </c:val>
          <c:extLst>
            <c:ext xmlns:c16="http://schemas.microsoft.com/office/drawing/2014/chart" uri="{C3380CC4-5D6E-409C-BE32-E72D297353CC}">
              <c16:uniqueId val="{00000004-DF20-4DB4-BEFB-46CB5A98C11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258"/>
          <c:y val="7.3329128705328414E-2"/>
          <c:w val="0.57246354402074373"/>
          <c:h val="0.85869506069205093"/>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E4B4-46D9-A782-3ED8C2AFA9CA}"/>
              </c:ext>
            </c:extLst>
          </c:dPt>
          <c:dPt>
            <c:idx val="1"/>
            <c:bubble3D val="0"/>
            <c:spPr>
              <a:solidFill>
                <a:schemeClr val="bg1"/>
              </a:solidFill>
              <a:ln>
                <a:noFill/>
              </a:ln>
              <a:effectLst/>
            </c:spPr>
            <c:extLst>
              <c:ext xmlns:c16="http://schemas.microsoft.com/office/drawing/2014/chart" uri="{C3380CC4-5D6E-409C-BE32-E72D297353CC}">
                <c16:uniqueId val="{00000003-E4B4-46D9-A782-3ED8C2AFA9CA}"/>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E4B4-46D9-A782-3ED8C2AFA9CA}"/>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2025/4/9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120654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47A6-DBEC-2FB2-135F-6B8DF7E268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5320AF-7DAE-BEE7-758E-04A231B6E3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BCACEF-2EC8-2612-4788-9303C8EF71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FD5BD92-1C2B-775A-17EE-5D0D611F7800}"/>
              </a:ext>
            </a:extLst>
          </p:cNvPr>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extLst>
      <p:ext uri="{BB962C8B-B14F-4D97-AF65-F5344CB8AC3E}">
        <p14:creationId xmlns:p14="http://schemas.microsoft.com/office/powerpoint/2010/main" val="294500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11ECD-BFF7-8A9D-DA2A-B661D23A9B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2815CC-907B-E98A-BBF9-021B670BC0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DFCA72-5AC3-6469-29AD-320C8E5C31F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6DBD6C-169C-631C-5D2F-2F040D30FD4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7845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A171-A3DA-5657-8556-F43A6E8CEC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DBD71D-5896-A523-5053-D3D601D6CD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CA057C-0B39-CF0E-7E1D-2608221BC98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369A8B6-1817-2C55-2AE1-789693CCDCD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6151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5ADD-BE6A-A21F-8A8E-F385CD4E1C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C370ED-57BF-1E33-D0DE-E96D089CE2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CBA6B5-5ACB-9C26-9FCD-51562FD4B5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C18C967-C2C8-7743-0CC6-53A029F337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7903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FD7-C2E2-9D51-BBBF-3D8661FCF1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335835-90F6-7C10-9F76-D9EE2D0E65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9C88E-11B6-15A7-EEC2-ADC34A7820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EC876D-F9B3-5D69-245A-157D19DB7F84}"/>
              </a:ext>
            </a:extLst>
          </p:cNvPr>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extLst>
      <p:ext uri="{BB962C8B-B14F-4D97-AF65-F5344CB8AC3E}">
        <p14:creationId xmlns:p14="http://schemas.microsoft.com/office/powerpoint/2010/main" val="159199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ECA1D-DF62-772F-3E04-AB1EE77DE2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00925-11AC-5899-625A-16406F8D09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2AB4CA-22D2-9563-C9E8-7075DF5C9F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FAEF46-0510-07EB-6C3B-303F22E23D73}"/>
              </a:ext>
            </a:extLst>
          </p:cNvPr>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extLst>
      <p:ext uri="{BB962C8B-B14F-4D97-AF65-F5344CB8AC3E}">
        <p14:creationId xmlns:p14="http://schemas.microsoft.com/office/powerpoint/2010/main" val="89579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E45CA-53DC-7369-35C1-BB357162B8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0D5679-E2C8-6C0A-C7B8-51A32ABA99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BC9A9-37B0-F41D-9736-D3CCB430736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19FABF-0438-C9BF-DEA7-A96442F7777E}"/>
              </a:ext>
            </a:extLst>
          </p:cNvPr>
          <p:cNvSpPr>
            <a:spLocks noGrp="1"/>
          </p:cNvSpPr>
          <p:nvPr>
            <p:ph type="sldNum" sz="quarter" idx="10"/>
          </p:nvPr>
        </p:nvSpPr>
        <p:spPr/>
        <p:txBody>
          <a:bodyPr/>
          <a:lstStyle/>
          <a:p>
            <a:pPr>
              <a:defRPr/>
            </a:pPr>
            <a:fld id="{CD7A2CCA-E5D5-4859-8035-B358016F08F8}" type="slidenum">
              <a:rPr lang="zh-CN" altLang="en-US" smtClean="0"/>
              <a:t>18</a:t>
            </a:fld>
            <a:endParaRPr lang="zh-CN" altLang="en-US" dirty="0"/>
          </a:p>
        </p:txBody>
      </p:sp>
    </p:spTree>
    <p:extLst>
      <p:ext uri="{BB962C8B-B14F-4D97-AF65-F5344CB8AC3E}">
        <p14:creationId xmlns:p14="http://schemas.microsoft.com/office/powerpoint/2010/main" val="240165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a:t>
            </a:fld>
            <a:endParaRPr lang="zh-CN" altLang="en-US" dirty="0"/>
          </a:p>
        </p:txBody>
      </p:sp>
    </p:spTree>
    <p:extLst>
      <p:ext uri="{BB962C8B-B14F-4D97-AF65-F5344CB8AC3E}">
        <p14:creationId xmlns:p14="http://schemas.microsoft.com/office/powerpoint/2010/main" val="3100628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187168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B448-A5E6-771D-5F34-06C1DB075F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43ABF8-69AC-7D30-590F-0E874C1F4E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9B4026-7A09-2179-1BEC-EAD33DFFFA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8B9ECAD-B8E5-FD8A-5884-8E69CD43A415}"/>
              </a:ext>
            </a:extLst>
          </p:cNvPr>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extLst>
      <p:ext uri="{BB962C8B-B14F-4D97-AF65-F5344CB8AC3E}">
        <p14:creationId xmlns:p14="http://schemas.microsoft.com/office/powerpoint/2010/main" val="298257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26</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833280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30</a:t>
            </a:fld>
            <a:endParaRPr lang="zh-CN" altLang="en-US" dirty="0"/>
          </a:p>
        </p:txBody>
      </p:sp>
    </p:spTree>
    <p:extLst>
      <p:ext uri="{BB962C8B-B14F-4D97-AF65-F5344CB8AC3E}">
        <p14:creationId xmlns:p14="http://schemas.microsoft.com/office/powerpoint/2010/main" val="2722832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31</a:t>
            </a:fld>
            <a:endParaRPr lang="zh-CN" altLang="en-US" dirty="0"/>
          </a:p>
        </p:txBody>
      </p:sp>
    </p:spTree>
    <p:extLst>
      <p:ext uri="{BB962C8B-B14F-4D97-AF65-F5344CB8AC3E}">
        <p14:creationId xmlns:p14="http://schemas.microsoft.com/office/powerpoint/2010/main" val="428542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7792B-A473-B65F-47D5-FA1185AC5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7A0DEE-E068-44B7-3F4C-2D3DEE8F4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D2BE87-B97E-2FF4-C010-D325ECFD83E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77F9DA9-EAFF-37BF-BA85-B2F2A41C2073}"/>
              </a:ext>
            </a:extLst>
          </p:cNvPr>
          <p:cNvSpPr>
            <a:spLocks noGrp="1"/>
          </p:cNvSpPr>
          <p:nvPr>
            <p:ph type="sldNum" sz="quarter" idx="10"/>
          </p:nvPr>
        </p:nvSpPr>
        <p:spPr/>
        <p:txBody>
          <a:bodyPr/>
          <a:lstStyle/>
          <a:p>
            <a:pPr>
              <a:defRPr/>
            </a:pPr>
            <a:fld id="{CD7A2CCA-E5D5-4859-8035-B358016F08F8}" type="slidenum">
              <a:rPr lang="zh-CN" altLang="en-US" smtClean="0"/>
              <a:pPr>
                <a:defRPr/>
              </a:pPr>
              <a:t>32</a:t>
            </a:fld>
            <a:endParaRPr lang="zh-CN" altLang="en-US" dirty="0"/>
          </a:p>
        </p:txBody>
      </p:sp>
    </p:spTree>
    <p:extLst>
      <p:ext uri="{BB962C8B-B14F-4D97-AF65-F5344CB8AC3E}">
        <p14:creationId xmlns:p14="http://schemas.microsoft.com/office/powerpoint/2010/main" val="1483438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9E674-486D-3926-7C6E-4A73317A52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DD860E-BF90-E095-F80C-DFC366FFA0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AAA1BF-2233-4270-D02C-6375952281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263BF5D-019F-E916-7CBA-51D384E3EF62}"/>
              </a:ext>
            </a:extLst>
          </p:cNvPr>
          <p:cNvSpPr>
            <a:spLocks noGrp="1"/>
          </p:cNvSpPr>
          <p:nvPr>
            <p:ph type="sldNum" sz="quarter" idx="10"/>
          </p:nvPr>
        </p:nvSpPr>
        <p:spPr/>
        <p:txBody>
          <a:bodyPr/>
          <a:lstStyle/>
          <a:p>
            <a:pPr>
              <a:defRPr/>
            </a:pPr>
            <a:fld id="{CD7A2CCA-E5D5-4859-8035-B358016F08F8}" type="slidenum">
              <a:rPr lang="zh-CN" altLang="en-US" smtClean="0"/>
              <a:pPr>
                <a:defRPr/>
              </a:pPr>
              <a:t>33</a:t>
            </a:fld>
            <a:endParaRPr lang="zh-CN" altLang="en-US" dirty="0"/>
          </a:p>
        </p:txBody>
      </p:sp>
    </p:spTree>
    <p:extLst>
      <p:ext uri="{BB962C8B-B14F-4D97-AF65-F5344CB8AC3E}">
        <p14:creationId xmlns:p14="http://schemas.microsoft.com/office/powerpoint/2010/main" val="4190287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21E6C-A94D-CDBB-4101-E34EC3A382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C8783C-F30E-205F-818A-8915A90724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5E5FAA-7B92-F45B-3482-40F93C376D1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FFAF90B-3B76-BA07-3FF1-64F75F1B5F9A}"/>
              </a:ext>
            </a:extLst>
          </p:cNvPr>
          <p:cNvSpPr>
            <a:spLocks noGrp="1"/>
          </p:cNvSpPr>
          <p:nvPr>
            <p:ph type="sldNum" sz="quarter" idx="10"/>
          </p:nvPr>
        </p:nvSpPr>
        <p:spPr/>
        <p:txBody>
          <a:bodyPr/>
          <a:lstStyle/>
          <a:p>
            <a:pPr>
              <a:defRPr/>
            </a:pPr>
            <a:fld id="{CD7A2CCA-E5D5-4859-8035-B358016F08F8}" type="slidenum">
              <a:rPr lang="zh-CN" altLang="en-US" smtClean="0"/>
              <a:pPr>
                <a:defRPr/>
              </a:pPr>
              <a:t>34</a:t>
            </a:fld>
            <a:endParaRPr lang="zh-CN" altLang="en-US" dirty="0"/>
          </a:p>
        </p:txBody>
      </p:sp>
    </p:spTree>
    <p:extLst>
      <p:ext uri="{BB962C8B-B14F-4D97-AF65-F5344CB8AC3E}">
        <p14:creationId xmlns:p14="http://schemas.microsoft.com/office/powerpoint/2010/main" val="2810740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60AF-D9F2-9F54-3189-6F7551378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4F1144-34F6-C530-697A-A770DE47D5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B6687F-BB7C-4F3B-F37D-E57DAC4094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F24D251-695F-E993-C707-5B879917E5C2}"/>
              </a:ext>
            </a:extLst>
          </p:cNvPr>
          <p:cNvSpPr>
            <a:spLocks noGrp="1"/>
          </p:cNvSpPr>
          <p:nvPr>
            <p:ph type="sldNum" sz="quarter" idx="10"/>
          </p:nvPr>
        </p:nvSpPr>
        <p:spPr/>
        <p:txBody>
          <a:bodyPr/>
          <a:lstStyle/>
          <a:p>
            <a:pPr>
              <a:defRPr/>
            </a:pPr>
            <a:fld id="{CD7A2CCA-E5D5-4859-8035-B358016F08F8}" type="slidenum">
              <a:rPr lang="zh-CN" altLang="en-US" smtClean="0"/>
              <a:pPr>
                <a:defRPr/>
              </a:pPr>
              <a:t>35</a:t>
            </a:fld>
            <a:endParaRPr lang="zh-CN" altLang="en-US" dirty="0"/>
          </a:p>
        </p:txBody>
      </p:sp>
    </p:spTree>
    <p:extLst>
      <p:ext uri="{BB962C8B-B14F-4D97-AF65-F5344CB8AC3E}">
        <p14:creationId xmlns:p14="http://schemas.microsoft.com/office/powerpoint/2010/main" val="128342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74243-315B-922A-2CD2-381809230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C59797-631F-6608-9DA6-F2BBBDFC9B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59DAA8-527B-372F-7519-DE2A8B8F36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7EDA33E-6B97-E6A2-202E-9EBEFD8528E6}"/>
              </a:ext>
            </a:extLst>
          </p:cNvPr>
          <p:cNvSpPr>
            <a:spLocks noGrp="1"/>
          </p:cNvSpPr>
          <p:nvPr>
            <p:ph type="sldNum" sz="quarter" idx="10"/>
          </p:nvPr>
        </p:nvSpPr>
        <p:spPr/>
        <p:txBody>
          <a:bodyPr/>
          <a:lstStyle/>
          <a:p>
            <a:pPr>
              <a:defRPr/>
            </a:pPr>
            <a:fld id="{CD7A2CCA-E5D5-4859-8035-B358016F08F8}" type="slidenum">
              <a:rPr lang="zh-CN" altLang="en-US" smtClean="0"/>
              <a:pPr>
                <a:defRPr/>
              </a:pPr>
              <a:t>36</a:t>
            </a:fld>
            <a:endParaRPr lang="zh-CN" altLang="en-US" dirty="0"/>
          </a:p>
        </p:txBody>
      </p:sp>
    </p:spTree>
    <p:extLst>
      <p:ext uri="{BB962C8B-B14F-4D97-AF65-F5344CB8AC3E}">
        <p14:creationId xmlns:p14="http://schemas.microsoft.com/office/powerpoint/2010/main" val="3640457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65E1-A67C-E668-6D64-800645C4AF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A5F74C-C343-488D-D5DA-F739E0696E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95C12B-1F68-CD46-93F5-8B68787EC3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D519C5-27B3-25EB-6087-44C8EFF5076E}"/>
              </a:ext>
            </a:extLst>
          </p:cNvPr>
          <p:cNvSpPr>
            <a:spLocks noGrp="1"/>
          </p:cNvSpPr>
          <p:nvPr>
            <p:ph type="sldNum" sz="quarter" idx="10"/>
          </p:nvPr>
        </p:nvSpPr>
        <p:spPr/>
        <p:txBody>
          <a:bodyPr/>
          <a:lstStyle/>
          <a:p>
            <a:pPr>
              <a:defRPr/>
            </a:pPr>
            <a:fld id="{CD7A2CCA-E5D5-4859-8035-B358016F08F8}" type="slidenum">
              <a:rPr lang="zh-CN" altLang="en-US" smtClean="0"/>
              <a:pPr>
                <a:defRPr/>
              </a:pPr>
              <a:t>37</a:t>
            </a:fld>
            <a:endParaRPr lang="zh-CN" altLang="en-US" dirty="0"/>
          </a:p>
        </p:txBody>
      </p:sp>
    </p:spTree>
    <p:extLst>
      <p:ext uri="{BB962C8B-B14F-4D97-AF65-F5344CB8AC3E}">
        <p14:creationId xmlns:p14="http://schemas.microsoft.com/office/powerpoint/2010/main" val="424561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E020A-7C85-E468-702B-A94C031B0A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4A0BEA-AFAE-A4C5-2D39-B5779C1FC3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A66137-866F-67CA-F08D-3127520DB53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CFF246-BDDA-7057-6587-4AA5AEB58FE2}"/>
              </a:ext>
            </a:extLst>
          </p:cNvPr>
          <p:cNvSpPr>
            <a:spLocks noGrp="1"/>
          </p:cNvSpPr>
          <p:nvPr>
            <p:ph type="sldNum" sz="quarter" idx="10"/>
          </p:nvPr>
        </p:nvSpPr>
        <p:spPr/>
        <p:txBody>
          <a:bodyPr/>
          <a:lstStyle/>
          <a:p>
            <a:pPr>
              <a:defRPr/>
            </a:pPr>
            <a:fld id="{CD7A2CCA-E5D5-4859-8035-B358016F08F8}" type="slidenum">
              <a:rPr lang="zh-CN" altLang="en-US" smtClean="0"/>
              <a:pPr>
                <a:defRPr/>
              </a:pPr>
              <a:t>38</a:t>
            </a:fld>
            <a:endParaRPr lang="zh-CN" altLang="en-US" dirty="0"/>
          </a:p>
        </p:txBody>
      </p:sp>
    </p:spTree>
    <p:extLst>
      <p:ext uri="{BB962C8B-B14F-4D97-AF65-F5344CB8AC3E}">
        <p14:creationId xmlns:p14="http://schemas.microsoft.com/office/powerpoint/2010/main" val="1872812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C9FE-8BE1-1254-75A7-82885369C4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1278BD-063B-2141-73D3-240100F651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45F2D-F114-437C-2194-18D13AEA92F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92AB57C-CBF5-D5FF-0D51-930DDEE81FFB}"/>
              </a:ext>
            </a:extLst>
          </p:cNvPr>
          <p:cNvSpPr>
            <a:spLocks noGrp="1"/>
          </p:cNvSpPr>
          <p:nvPr>
            <p:ph type="sldNum" sz="quarter" idx="10"/>
          </p:nvPr>
        </p:nvSpPr>
        <p:spPr/>
        <p:txBody>
          <a:bodyPr/>
          <a:lstStyle/>
          <a:p>
            <a:pPr>
              <a:defRPr/>
            </a:pPr>
            <a:fld id="{CD7A2CCA-E5D5-4859-8035-B358016F08F8}" type="slidenum">
              <a:rPr lang="zh-CN" altLang="en-US" smtClean="0"/>
              <a:pPr>
                <a:defRPr/>
              </a:pPr>
              <a:t>39</a:t>
            </a:fld>
            <a:endParaRPr lang="zh-CN" altLang="en-US" dirty="0"/>
          </a:p>
        </p:txBody>
      </p:sp>
    </p:spTree>
    <p:extLst>
      <p:ext uri="{BB962C8B-B14F-4D97-AF65-F5344CB8AC3E}">
        <p14:creationId xmlns:p14="http://schemas.microsoft.com/office/powerpoint/2010/main" val="4021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E4349-09B4-AD03-35B7-4AEB3C17D6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656301-51E6-0FA8-414E-FEEF29331F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03B989-75EA-C034-689F-69841D84E9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189DC53-CEC4-4FF2-12F2-6B7B3EE1CE3E}"/>
              </a:ext>
            </a:extLst>
          </p:cNvPr>
          <p:cNvSpPr>
            <a:spLocks noGrp="1"/>
          </p:cNvSpPr>
          <p:nvPr>
            <p:ph type="sldNum" sz="quarter" idx="10"/>
          </p:nvPr>
        </p:nvSpPr>
        <p:spPr/>
        <p:txBody>
          <a:bodyPr/>
          <a:lstStyle/>
          <a:p>
            <a:pPr>
              <a:defRPr/>
            </a:pPr>
            <a:fld id="{CD7A2CCA-E5D5-4859-8035-B358016F08F8}" type="slidenum">
              <a:rPr lang="zh-CN" altLang="en-US" smtClean="0"/>
              <a:pPr>
                <a:defRPr/>
              </a:pPr>
              <a:t>40</a:t>
            </a:fld>
            <a:endParaRPr lang="zh-CN" altLang="en-US" dirty="0"/>
          </a:p>
        </p:txBody>
      </p:sp>
    </p:spTree>
    <p:extLst>
      <p:ext uri="{BB962C8B-B14F-4D97-AF65-F5344CB8AC3E}">
        <p14:creationId xmlns:p14="http://schemas.microsoft.com/office/powerpoint/2010/main" val="2528768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FDABA-59EA-39AC-4551-E9EB7A92C3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61C73C-7AC5-0EBA-56DA-508E7B043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8FC603-E711-64CE-9A88-508643E493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AA7B832-6F32-F338-C840-D9C0E72238EB}"/>
              </a:ext>
            </a:extLst>
          </p:cNvPr>
          <p:cNvSpPr>
            <a:spLocks noGrp="1"/>
          </p:cNvSpPr>
          <p:nvPr>
            <p:ph type="sldNum" sz="quarter" idx="10"/>
          </p:nvPr>
        </p:nvSpPr>
        <p:spPr/>
        <p:txBody>
          <a:bodyPr/>
          <a:lstStyle/>
          <a:p>
            <a:pPr>
              <a:defRPr/>
            </a:pPr>
            <a:fld id="{CD7A2CCA-E5D5-4859-8035-B358016F08F8}" type="slidenum">
              <a:rPr lang="zh-CN" altLang="en-US" smtClean="0"/>
              <a:pPr>
                <a:defRPr/>
              </a:pPr>
              <a:t>41</a:t>
            </a:fld>
            <a:endParaRPr lang="zh-CN" altLang="en-US" dirty="0"/>
          </a:p>
        </p:txBody>
      </p:sp>
    </p:spTree>
    <p:extLst>
      <p:ext uri="{BB962C8B-B14F-4D97-AF65-F5344CB8AC3E}">
        <p14:creationId xmlns:p14="http://schemas.microsoft.com/office/powerpoint/2010/main" val="2056341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067D-58AD-21BB-CCB9-EB80358EE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40AF9E-CBA1-7A8E-5456-62C140D47C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04ACC1-C854-1632-B10E-B983716FFE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5A2C53B-751A-56DB-F28B-6E278F1C3552}"/>
              </a:ext>
            </a:extLst>
          </p:cNvPr>
          <p:cNvSpPr>
            <a:spLocks noGrp="1"/>
          </p:cNvSpPr>
          <p:nvPr>
            <p:ph type="sldNum" sz="quarter" idx="10"/>
          </p:nvPr>
        </p:nvSpPr>
        <p:spPr/>
        <p:txBody>
          <a:bodyPr/>
          <a:lstStyle/>
          <a:p>
            <a:pPr>
              <a:defRPr/>
            </a:pPr>
            <a:fld id="{CD7A2CCA-E5D5-4859-8035-B358016F08F8}" type="slidenum">
              <a:rPr lang="zh-CN" altLang="en-US" smtClean="0"/>
              <a:pPr>
                <a:defRPr/>
              </a:pPr>
              <a:t>42</a:t>
            </a:fld>
            <a:endParaRPr lang="zh-CN" altLang="en-US" dirty="0"/>
          </a:p>
        </p:txBody>
      </p:sp>
    </p:spTree>
    <p:extLst>
      <p:ext uri="{BB962C8B-B14F-4D97-AF65-F5344CB8AC3E}">
        <p14:creationId xmlns:p14="http://schemas.microsoft.com/office/powerpoint/2010/main" val="1375678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35CC-7190-F39E-FED4-B1F79CBAF5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C09266-F55A-7CF5-3D15-671ED2475D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C8C3AE-13CF-A3B0-DBDC-041D9995ECE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5E5B923-4D65-932E-21EA-949713F4C874}"/>
              </a:ext>
            </a:extLst>
          </p:cNvPr>
          <p:cNvSpPr>
            <a:spLocks noGrp="1"/>
          </p:cNvSpPr>
          <p:nvPr>
            <p:ph type="sldNum" sz="quarter" idx="10"/>
          </p:nvPr>
        </p:nvSpPr>
        <p:spPr/>
        <p:txBody>
          <a:bodyPr/>
          <a:lstStyle/>
          <a:p>
            <a:pPr>
              <a:defRPr/>
            </a:pPr>
            <a:fld id="{CD7A2CCA-E5D5-4859-8035-B358016F08F8}" type="slidenum">
              <a:rPr lang="zh-CN" altLang="en-US" smtClean="0"/>
              <a:pPr>
                <a:defRPr/>
              </a:pPr>
              <a:t>43</a:t>
            </a:fld>
            <a:endParaRPr lang="zh-CN" altLang="en-US" dirty="0"/>
          </a:p>
        </p:txBody>
      </p:sp>
    </p:spTree>
    <p:extLst>
      <p:ext uri="{BB962C8B-B14F-4D97-AF65-F5344CB8AC3E}">
        <p14:creationId xmlns:p14="http://schemas.microsoft.com/office/powerpoint/2010/main" val="4230804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5D0FA-7626-EFFC-7F95-73F025DECD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CD784-4C1A-FFA5-CEC3-77974BAD5F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168E57-A1B9-1FDB-7254-6A85FBE307D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89A5548-D264-0D77-3F6A-C314B4D523D9}"/>
              </a:ext>
            </a:extLst>
          </p:cNvPr>
          <p:cNvSpPr>
            <a:spLocks noGrp="1"/>
          </p:cNvSpPr>
          <p:nvPr>
            <p:ph type="sldNum" sz="quarter" idx="10"/>
          </p:nvPr>
        </p:nvSpPr>
        <p:spPr/>
        <p:txBody>
          <a:bodyPr/>
          <a:lstStyle/>
          <a:p>
            <a:pPr>
              <a:defRPr/>
            </a:pPr>
            <a:fld id="{CD7A2CCA-E5D5-4859-8035-B358016F08F8}" type="slidenum">
              <a:rPr lang="zh-CN" altLang="en-US" smtClean="0"/>
              <a:pPr>
                <a:defRPr/>
              </a:pPr>
              <a:t>44</a:t>
            </a:fld>
            <a:endParaRPr lang="zh-CN" altLang="en-US" dirty="0"/>
          </a:p>
        </p:txBody>
      </p:sp>
    </p:spTree>
    <p:extLst>
      <p:ext uri="{BB962C8B-B14F-4D97-AF65-F5344CB8AC3E}">
        <p14:creationId xmlns:p14="http://schemas.microsoft.com/office/powerpoint/2010/main" val="3480829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30DA-F4C8-A1C1-D878-C2D46968C5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798D3C-E46B-F1E5-E091-C553322685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60A790-EADD-8AF8-19DC-0D00BB01122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41BC4FE-51BD-CA92-51D2-C091A897A03E}"/>
              </a:ext>
            </a:extLst>
          </p:cNvPr>
          <p:cNvSpPr>
            <a:spLocks noGrp="1"/>
          </p:cNvSpPr>
          <p:nvPr>
            <p:ph type="sldNum" sz="quarter" idx="10"/>
          </p:nvPr>
        </p:nvSpPr>
        <p:spPr/>
        <p:txBody>
          <a:bodyPr/>
          <a:lstStyle/>
          <a:p>
            <a:pPr>
              <a:defRPr/>
            </a:pPr>
            <a:fld id="{CD7A2CCA-E5D5-4859-8035-B358016F08F8}" type="slidenum">
              <a:rPr lang="zh-CN" altLang="en-US" smtClean="0"/>
              <a:pPr>
                <a:defRPr/>
              </a:pPr>
              <a:t>45</a:t>
            </a:fld>
            <a:endParaRPr lang="zh-CN" altLang="en-US" dirty="0"/>
          </a:p>
        </p:txBody>
      </p:sp>
    </p:spTree>
    <p:extLst>
      <p:ext uri="{BB962C8B-B14F-4D97-AF65-F5344CB8AC3E}">
        <p14:creationId xmlns:p14="http://schemas.microsoft.com/office/powerpoint/2010/main" val="3983078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46</a:t>
            </a:fld>
            <a:endParaRPr lang="zh-CN" altLang="en-US" dirty="0"/>
          </a:p>
        </p:txBody>
      </p:sp>
    </p:spTree>
    <p:extLst>
      <p:ext uri="{BB962C8B-B14F-4D97-AF65-F5344CB8AC3E}">
        <p14:creationId xmlns:p14="http://schemas.microsoft.com/office/powerpoint/2010/main" val="2148176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47</a:t>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48</a:t>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49</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C3B49-1381-1757-54F8-62B25A208D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95F7B0-900A-7B08-5767-DC896118F3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1A926E-2596-60EA-A261-6A734E686DF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349222-373B-0935-9D6F-2B186767AF2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91036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50</a:t>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51</a:t>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52</a:t>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53</a:t>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54</a:t>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55</a:t>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56</a:t>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57</a:t>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58</a:t>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59</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60</a:t>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61</a:t>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62</a:t>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63</a:t>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64</a:t>
            </a:fld>
            <a:endParaRPr lang="zh-CN" altLang="en-US" dirty="0"/>
          </a:p>
        </p:txBody>
      </p:sp>
    </p:spTree>
    <p:extLst>
      <p:ext uri="{BB962C8B-B14F-4D97-AF65-F5344CB8AC3E}">
        <p14:creationId xmlns:p14="http://schemas.microsoft.com/office/powerpoint/2010/main" val="3630504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F5407-A024-3833-9755-0B4D05B86E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009B3E-DABD-81A9-D79E-90385F5094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416022-0351-4DDE-0DC4-123CB031C79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154AF58-2059-B30A-AB3C-9087E91121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6234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47A6-DBEC-2FB2-135F-6B8DF7E268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5320AF-7DAE-BEE7-758E-04A231B6E3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BCACEF-2EC8-2612-4788-9303C8EF71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FD5BD92-1C2B-775A-17EE-5D0D611F7800}"/>
              </a:ext>
            </a:extLst>
          </p:cNvPr>
          <p:cNvSpPr>
            <a:spLocks noGrp="1"/>
          </p:cNvSpPr>
          <p:nvPr>
            <p:ph type="sldNum" sz="quarter" idx="10"/>
          </p:nvPr>
        </p:nvSpPr>
        <p:spPr/>
        <p:txBody>
          <a:bodyPr/>
          <a:lstStyle/>
          <a:p>
            <a:pPr>
              <a:defRPr/>
            </a:pPr>
            <a:fld id="{CD7A2CCA-E5D5-4859-8035-B358016F08F8}" type="slidenum">
              <a:rPr lang="zh-CN" altLang="en-US" smtClean="0"/>
              <a:t>8</a:t>
            </a:fld>
            <a:endParaRPr lang="zh-CN" altLang="en-US" dirty="0"/>
          </a:p>
        </p:txBody>
      </p:sp>
    </p:spTree>
    <p:extLst>
      <p:ext uri="{BB962C8B-B14F-4D97-AF65-F5344CB8AC3E}">
        <p14:creationId xmlns:p14="http://schemas.microsoft.com/office/powerpoint/2010/main" val="294500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47A6-DBEC-2FB2-135F-6B8DF7E268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5320AF-7DAE-BEE7-758E-04A231B6E3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BCACEF-2EC8-2612-4788-9303C8EF71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FD5BD92-1C2B-775A-17EE-5D0D611F7800}"/>
              </a:ext>
            </a:extLst>
          </p:cNvPr>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extLst>
      <p:ext uri="{BB962C8B-B14F-4D97-AF65-F5344CB8AC3E}">
        <p14:creationId xmlns:p14="http://schemas.microsoft.com/office/powerpoint/2010/main" val="294500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2101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03848067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21742348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2607494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2227241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67788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119164700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943929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defTabSz="91440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225472866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88992807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498981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38453"/>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293965473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331597399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393690315"/>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640035679"/>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23050439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8"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5"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2"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14">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6" name="组合 15">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6"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4"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1"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1387257644"/>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10604616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89179921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272043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140877427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14989567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7" r:id="rId3"/>
    <p:sldLayoutId id="2147483749" r:id="rId4"/>
    <p:sldLayoutId id="2147483750" r:id="rId5"/>
    <p:sldLayoutId id="2147483743" r:id="rId6"/>
    <p:sldLayoutId id="2147483744" r:id="rId7"/>
    <p:sldLayoutId id="2147483745" r:id="rId8"/>
    <p:sldLayoutId id="2147483746" r:id="rId9"/>
    <p:sldLayoutId id="2147483748" r:id="rId10"/>
    <p:sldLayoutId id="2147483782" r:id="rId11"/>
    <p:sldLayoutId id="2147483781" r:id="rId12"/>
    <p:sldLayoutId id="2147483736" r:id="rId13"/>
    <p:sldLayoutId id="2147483784" r:id="rId14"/>
    <p:sldLayoutId id="2147483777" r:id="rId15"/>
    <p:sldLayoutId id="2147483790" r:id="rId16"/>
    <p:sldLayoutId id="2147483791" r:id="rId17"/>
    <p:sldLayoutId id="2147483802" r:id="rId18"/>
    <p:sldLayoutId id="2147483803" r:id="rId19"/>
    <p:sldLayoutId id="2147483804" r:id="rId20"/>
    <p:sldLayoutId id="2147483805" r:id="rId21"/>
    <p:sldLayoutId id="2147483806" r:id="rId22"/>
    <p:sldLayoutId id="2147483731" r:id="rId23"/>
    <p:sldLayoutId id="2147483785" r:id="rId24"/>
    <p:sldLayoutId id="2147483789" r:id="rId25"/>
    <p:sldLayoutId id="2147483797" r:id="rId26"/>
    <p:sldLayoutId id="2147483783" r:id="rId27"/>
    <p:sldLayoutId id="2147483798" r:id="rId28"/>
    <p:sldLayoutId id="2147483793" r:id="rId29"/>
    <p:sldLayoutId id="2147483794" r:id="rId30"/>
    <p:sldLayoutId id="2147483796" r:id="rId31"/>
    <p:sldLayoutId id="2147483799" r:id="rId32"/>
    <p:sldLayoutId id="2147483807" r:id="rId33"/>
    <p:sldLayoutId id="2147483808" r:id="rId34"/>
    <p:sldLayoutId id="2147483811" r:id="rId35"/>
    <p:sldLayoutId id="2147483812" r:id="rId36"/>
    <p:sldLayoutId id="2147483809" r:id="rId37"/>
    <p:sldLayoutId id="2147483810" r:id="rId3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4.jpeg"/><Relationship Id="rId5" Type="http://schemas.openxmlformats.org/officeDocument/2006/relationships/image" Target="../media/image29.png"/><Relationship Id="rId4" Type="http://schemas.openxmlformats.org/officeDocument/2006/relationships/image" Target="../media/image33.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20.png"/><Relationship Id="rId9" Type="http://schemas.openxmlformats.org/officeDocument/2006/relationships/image" Target="../media/image35.wmf"/></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7.png"/><Relationship Id="rId7"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7.wmf"/><Relationship Id="rId5" Type="http://schemas.openxmlformats.org/officeDocument/2006/relationships/oleObject" Target="../embeddings/oleObject6.bin"/><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tags" Target="../tags/tag10.xml"/><Relationship Id="rId7" Type="http://schemas.openxmlformats.org/officeDocument/2006/relationships/tags" Target="../tags/tag1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1.xml"/><Relationship Id="rId5" Type="http://schemas.openxmlformats.org/officeDocument/2006/relationships/slideLayout" Target="../slideLayouts/slideLayout23.xml"/><Relationship Id="rId4" Type="http://schemas.openxmlformats.org/officeDocument/2006/relationships/tags" Target="../tags/tag11.xm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1.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290.png"/><Relationship Id="rId2" Type="http://schemas.openxmlformats.org/officeDocument/2006/relationships/tags" Target="../tags/tag13.xml"/><Relationship Id="rId16" Type="http://schemas.openxmlformats.org/officeDocument/2006/relationships/image" Target="../media/image310.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180.xml"/><Relationship Id="rId5" Type="http://schemas.openxmlformats.org/officeDocument/2006/relationships/tags" Target="../tags/tag16.xml"/><Relationship Id="rId15" Type="http://schemas.openxmlformats.org/officeDocument/2006/relationships/tags" Target="../tags/tag23.xml"/><Relationship Id="rId10" Type="http://schemas.openxmlformats.org/officeDocument/2006/relationships/notesSlide" Target="../notesSlides/notesSlide22.xml"/><Relationship Id="rId4" Type="http://schemas.openxmlformats.org/officeDocument/2006/relationships/tags" Target="../tags/tag15.xml"/><Relationship Id="rId9" Type="http://schemas.openxmlformats.org/officeDocument/2006/relationships/slideLayout" Target="../slideLayouts/slideLayout23.xml"/><Relationship Id="rId1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21.xml"/><Relationship Id="rId18" Type="http://schemas.openxmlformats.org/officeDocument/2006/relationships/image" Target="../media/image46.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90.png"/><Relationship Id="rId17" Type="http://schemas.openxmlformats.org/officeDocument/2006/relationships/image" Target="../media/image44.png"/><Relationship Id="rId2" Type="http://schemas.openxmlformats.org/officeDocument/2006/relationships/tags" Target="../tags/tag22.xml"/><Relationship Id="rId16" Type="http://schemas.openxmlformats.org/officeDocument/2006/relationships/image" Target="../media/image310.png"/><Relationship Id="rId1" Type="http://schemas.openxmlformats.org/officeDocument/2006/relationships/tags" Target="../tags/tag20.xml"/><Relationship Id="rId6" Type="http://schemas.openxmlformats.org/officeDocument/2006/relationships/tags" Target="../tags/tag27.xml"/><Relationship Id="rId11" Type="http://schemas.openxmlformats.org/officeDocument/2006/relationships/tags" Target="../tags/tag180.xml"/><Relationship Id="rId5" Type="http://schemas.openxmlformats.org/officeDocument/2006/relationships/tags" Target="../tags/tag26.xml"/><Relationship Id="rId15" Type="http://schemas.openxmlformats.org/officeDocument/2006/relationships/tags" Target="../tags/tag23.xml"/><Relationship Id="rId10" Type="http://schemas.openxmlformats.org/officeDocument/2006/relationships/notesSlide" Target="../notesSlides/notesSlide23.xml"/><Relationship Id="rId4" Type="http://schemas.openxmlformats.org/officeDocument/2006/relationships/tags" Target="../tags/tag25.xml"/><Relationship Id="rId9" Type="http://schemas.openxmlformats.org/officeDocument/2006/relationships/slideLayout" Target="../slideLayouts/slideLayout23.xml"/><Relationship Id="rId1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530.png"/><Relationship Id="rId7"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70.png"/></Relationships>
</file>

<file path=ppt/slides/_rels/slide3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381.png"/><Relationship Id="rId4" Type="http://schemas.openxmlformats.org/officeDocument/2006/relationships/image" Target="../media/image371.png"/></Relationships>
</file>

<file path=ppt/slides/_rels/slide3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81.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440.png"/><Relationship Id="rId4" Type="http://schemas.openxmlformats.org/officeDocument/2006/relationships/image" Target="../media/image431.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0.png"/><Relationship Id="rId7" Type="http://schemas.openxmlformats.org/officeDocument/2006/relationships/image" Target="../media/image490.png"/><Relationship Id="rId12"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80.png"/><Relationship Id="rId11" Type="http://schemas.openxmlformats.org/officeDocument/2006/relationships/image" Target="../media/image63.png"/><Relationship Id="rId5" Type="http://schemas.openxmlformats.org/officeDocument/2006/relationships/image" Target="../media/image470.png"/><Relationship Id="rId10" Type="http://schemas.openxmlformats.org/officeDocument/2006/relationships/image" Target="../media/image62.png"/><Relationship Id="rId4" Type="http://schemas.openxmlformats.org/officeDocument/2006/relationships/image" Target="../media/image460.png"/><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600.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30.png"/><Relationship Id="rId4" Type="http://schemas.openxmlformats.org/officeDocument/2006/relationships/image" Target="../media/image66.png"/><Relationship Id="rId9" Type="http://schemas.openxmlformats.org/officeDocument/2006/relationships/image" Target="../media/image620.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84.png"/><Relationship Id="rId4" Type="http://schemas.openxmlformats.org/officeDocument/2006/relationships/image" Target="../media/image27.wmf"/></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0.png"/><Relationship Id="rId7"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710.png"/><Relationship Id="rId5" Type="http://schemas.openxmlformats.org/officeDocument/2006/relationships/image" Target="../media/image700.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750.png"/><Relationship Id="rId5" Type="http://schemas.openxmlformats.org/officeDocument/2006/relationships/image" Target="../media/image740.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4.xml"/><Relationship Id="rId5" Type="http://schemas.openxmlformats.org/officeDocument/2006/relationships/image" Target="../media/image800.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tags" Target="NULL"/><Relationship Id="rId3" Type="http://schemas.openxmlformats.org/officeDocument/2006/relationships/tags" Target="../tags/tag32.xml"/><Relationship Id="rId7" Type="http://schemas.openxmlformats.org/officeDocument/2006/relationships/image" Target="NUL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NULL"/><Relationship Id="rId5" Type="http://schemas.openxmlformats.org/officeDocument/2006/relationships/notesSlide" Target="../notesSlides/notesSlide49.xml"/><Relationship Id="rId4" Type="http://schemas.openxmlformats.org/officeDocument/2006/relationships/slideLayout" Target="../slideLayouts/slideLayout23.xml"/><Relationship Id="rId9"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15.png"/><Relationship Id="rId5" Type="http://schemas.openxmlformats.org/officeDocument/2006/relationships/image" Target="../media/image28.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notesSlide" Target="../notesSlides/notesSlide50.xml"/><Relationship Id="rId18" Type="http://schemas.openxmlformats.org/officeDocument/2006/relationships/image" Target="NUL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slideLayout" Target="../slideLayouts/slideLayout23.xml"/><Relationship Id="rId17" Type="http://schemas.openxmlformats.org/officeDocument/2006/relationships/image" Target="NULL"/><Relationship Id="rId2" Type="http://schemas.openxmlformats.org/officeDocument/2006/relationships/tags" Target="../tags/tag34.xml"/><Relationship Id="rId16" Type="http://schemas.openxmlformats.org/officeDocument/2006/relationships/image" Target="NUL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image" Target="NULL"/><Relationship Id="rId10" Type="http://schemas.openxmlformats.org/officeDocument/2006/relationships/tags" Target="../tags/tag42.xml"/><Relationship Id="rId19" Type="http://schemas.openxmlformats.org/officeDocument/2006/relationships/image" Target="../media/image82.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87.png"/><Relationship Id="rId5" Type="http://schemas.openxmlformats.org/officeDocument/2006/relationships/image" Target="NUL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91.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3.xml"/><Relationship Id="rId5" Type="http://schemas.openxmlformats.org/officeDocument/2006/relationships/image" Target="NUL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99.png"/><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46.xml"/><Relationship Id="rId7" Type="http://schemas.openxmlformats.org/officeDocument/2006/relationships/tags" Target="NUL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58.xml"/><Relationship Id="rId5" Type="http://schemas.openxmlformats.org/officeDocument/2006/relationships/slideLayout" Target="../slideLayouts/slideLayout23.xml"/><Relationship Id="rId10" Type="http://schemas.openxmlformats.org/officeDocument/2006/relationships/image" Target="NULL"/><Relationship Id="rId4" Type="http://schemas.openxmlformats.org/officeDocument/2006/relationships/tags" Target="../tags/tag47.xml"/><Relationship Id="rId9" Type="http://schemas.openxmlformats.org/officeDocument/2006/relationships/tags"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NULL"/><Relationship Id="rId7"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NULL"/><Relationship Id="rId10" Type="http://schemas.openxmlformats.org/officeDocument/2006/relationships/image" Target="../media/image104.png"/><Relationship Id="rId4" Type="http://schemas.openxmlformats.org/officeDocument/2006/relationships/image" Target="NULL"/><Relationship Id="rId9"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13.png"/><Relationship Id="rId3" Type="http://schemas.openxmlformats.org/officeDocument/2006/relationships/tags" Target="../tags/tag50.xml"/><Relationship Id="rId7" Type="http://schemas.openxmlformats.org/officeDocument/2006/relationships/slideLayout" Target="../slideLayouts/slideLayout23.xml"/><Relationship Id="rId12" Type="http://schemas.openxmlformats.org/officeDocument/2006/relationships/image" Target="../media/image112.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111.png"/><Relationship Id="rId5" Type="http://schemas.openxmlformats.org/officeDocument/2006/relationships/tags" Target="../tags/tag52.xml"/><Relationship Id="rId15" Type="http://schemas.openxmlformats.org/officeDocument/2006/relationships/image" Target="NULL"/><Relationship Id="rId10" Type="http://schemas.openxmlformats.org/officeDocument/2006/relationships/image" Target="../media/image110.png"/><Relationship Id="rId4" Type="http://schemas.openxmlformats.org/officeDocument/2006/relationships/tags" Target="../tags/tag51.xml"/><Relationship Id="rId9" Type="http://schemas.openxmlformats.org/officeDocument/2006/relationships/image" Target="../media/image109.png"/><Relationship Id="rId1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115.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63.xml"/><Relationship Id="rId5" Type="http://schemas.openxmlformats.org/officeDocument/2006/relationships/slideLayout" Target="../slideLayouts/slideLayout23.xml"/><Relationship Id="rId4" Type="http://schemas.openxmlformats.org/officeDocument/2006/relationships/tags" Target="../tags/tag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30.png"/><Relationship Id="rId4" Type="http://schemas.openxmlformats.org/officeDocument/2006/relationships/image" Target="../media/image30.wm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32.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a:xfrm>
            <a:off x="3549208" y="4270263"/>
            <a:ext cx="7287114" cy="1578523"/>
          </a:xfrm>
        </p:spPr>
        <p:txBody>
          <a:bodyPr>
            <a:normAutofit fontScale="92500" lnSpcReduction="10000"/>
          </a:bodyPr>
          <a:lstStyle/>
          <a:p>
            <a:pPr>
              <a:lnSpc>
                <a:spcPct val="150000"/>
              </a:lnSpc>
            </a:pPr>
            <a:r>
              <a:rPr lang="zh-CN" altLang="en-US" dirty="0"/>
              <a:t>答辩人：张乐言</a:t>
            </a:r>
            <a:endParaRPr lang="en-US" altLang="zh-CN" dirty="0"/>
          </a:p>
          <a:p>
            <a:pPr>
              <a:lnSpc>
                <a:spcPct val="150000"/>
              </a:lnSpc>
            </a:pPr>
            <a:r>
              <a:rPr lang="zh-CN" altLang="en-US" dirty="0"/>
              <a:t>教　师：王晓芳</a:t>
            </a:r>
            <a:endParaRPr lang="en-US" altLang="zh-CN" dirty="0"/>
          </a:p>
          <a:p>
            <a:pPr>
              <a:lnSpc>
                <a:spcPct val="150000"/>
              </a:lnSpc>
            </a:pPr>
            <a:r>
              <a:rPr lang="zh-CN" altLang="en-US" dirty="0"/>
              <a:t>时　间：</a:t>
            </a:r>
            <a:fld id="{557380AF-A950-485A-9126-2F7168CD3CCC}" type="datetime1">
              <a:rPr lang="zh-CN" altLang="en-US" smtClean="0"/>
              <a:pPr>
                <a:lnSpc>
                  <a:spcPct val="150000"/>
                </a:lnSpc>
              </a:pPr>
              <a:t>2025/4/9</a:t>
            </a:fld>
            <a:endParaRPr lang="zh-CN" altLang="en-US" dirty="0"/>
          </a:p>
        </p:txBody>
      </p:sp>
      <p:sp>
        <p:nvSpPr>
          <p:cNvPr id="28" name="文本占位符 27">
            <a:extLst>
              <a:ext uri="{FF2B5EF4-FFF2-40B4-BE49-F238E27FC236}">
                <a16:creationId xmlns:a16="http://schemas.microsoft.com/office/drawing/2014/main" id="{CCDACD4C-1CA6-4E65-8D95-3D708C7F59C7}"/>
              </a:ext>
            </a:extLst>
          </p:cNvPr>
          <p:cNvSpPr>
            <a:spLocks noGrp="1"/>
          </p:cNvSpPr>
          <p:nvPr>
            <p:ph type="body" sz="quarter" idx="13"/>
          </p:nvPr>
        </p:nvSpPr>
        <p:spPr/>
        <p:txBody>
          <a:bodyPr>
            <a:normAutofit fontScale="92500" lnSpcReduction="10000"/>
          </a:bodyPr>
          <a:lstStyle/>
          <a:p>
            <a:pPr>
              <a:lnSpc>
                <a:spcPct val="150000"/>
              </a:lnSpc>
            </a:pPr>
            <a:r>
              <a:rPr lang="zh-CN" altLang="en-US" sz="6000" b="1" dirty="0">
                <a:latin typeface="+mn-ea"/>
                <a:ea typeface="+mn-ea"/>
              </a:rPr>
              <a:t>基于不同导引方法的导引弹道运动学分析</a:t>
            </a:r>
          </a:p>
        </p:txBody>
      </p:sp>
      <p:cxnSp>
        <p:nvCxnSpPr>
          <p:cNvPr id="33" name="直接连接符 32">
            <a:extLst>
              <a:ext uri="{FF2B5EF4-FFF2-40B4-BE49-F238E27FC236}">
                <a16:creationId xmlns:a16="http://schemas.microsoft.com/office/drawing/2014/main" id="{F02FAD8C-9DE1-4C82-A97E-3FC46FEADB6D}"/>
              </a:ext>
            </a:extLst>
          </p:cNvPr>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32723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2BBCF-FD31-DBDC-0AFF-5A615C02C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D236CD-A621-11DB-DF9F-A425E51D369C}"/>
              </a:ext>
            </a:extLst>
          </p:cNvPr>
          <p:cNvSpPr>
            <a:spLocks noGrp="1"/>
          </p:cNvSpPr>
          <p:nvPr>
            <p:ph type="title"/>
          </p:nvPr>
        </p:nvSpPr>
        <p:spPr/>
        <p:txBody>
          <a:bodyPr/>
          <a:lstStyle/>
          <a:p>
            <a:r>
              <a:rPr lang="zh-CN" altLang="en-US" dirty="0"/>
              <a:t>允许攻击区</a:t>
            </a:r>
          </a:p>
        </p:txBody>
      </p:sp>
      <p:sp>
        <p:nvSpPr>
          <p:cNvPr id="6" name="Rectangle 2">
            <a:extLst>
              <a:ext uri="{FF2B5EF4-FFF2-40B4-BE49-F238E27FC236}">
                <a16:creationId xmlns:a16="http://schemas.microsoft.com/office/drawing/2014/main" id="{5FCC069B-39E5-447C-39E4-09A90DA28FBA}"/>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391D3E06-AF89-BEDE-16D9-E38E28F561EB}"/>
              </a:ext>
            </a:extLst>
          </p:cNvPr>
          <p:cNvSpPr txBox="1"/>
          <p:nvPr/>
        </p:nvSpPr>
        <p:spPr>
          <a:xfrm>
            <a:off x="888062" y="1887877"/>
            <a:ext cx="5264728" cy="1705403"/>
          </a:xfrm>
          <a:prstGeom prst="rect">
            <a:avLst/>
          </a:prstGeom>
          <a:noFill/>
        </p:spPr>
        <p:txBody>
          <a:bodyPr wrap="square">
            <a:spAutoFit/>
          </a:bodyPr>
          <a:lstStyle/>
          <a:p>
            <a:pPr>
              <a:lnSpc>
                <a:spcPct val="150000"/>
              </a:lnSpc>
            </a:pPr>
            <a:r>
              <a:rPr lang="zh-CN" altLang="en-US" dirty="0"/>
              <a:t>    所谓允许攻击区是指导弹在此区域内以追踪法导引飞行，其飞行弹道上的需用法向过载均不超过可用法向过载值。</a:t>
            </a:r>
            <a:endParaRPr lang="en-US" altLang="zh-CN" dirty="0"/>
          </a:p>
          <a:p>
            <a:pPr>
              <a:lnSpc>
                <a:spcPct val="150000"/>
              </a:lnSpc>
            </a:pPr>
            <a:r>
              <a:rPr lang="zh-CN" altLang="en-US" dirty="0"/>
              <a:t>    由追踪法导引导弹法向加速度公式得</a:t>
            </a:r>
          </a:p>
        </p:txBody>
      </p:sp>
      <p:graphicFrame>
        <p:nvGraphicFramePr>
          <p:cNvPr id="14" name="对象 13">
            <a:extLst>
              <a:ext uri="{FF2B5EF4-FFF2-40B4-BE49-F238E27FC236}">
                <a16:creationId xmlns:a16="http://schemas.microsoft.com/office/drawing/2014/main" id="{9963583F-50F8-97DE-8359-A30D4D776E57}"/>
              </a:ext>
            </a:extLst>
          </p:cNvPr>
          <p:cNvGraphicFramePr>
            <a:graphicFrameLocks noChangeAspect="1"/>
          </p:cNvGraphicFramePr>
          <p:nvPr/>
        </p:nvGraphicFramePr>
        <p:xfrm>
          <a:off x="2365518" y="3687622"/>
          <a:ext cx="2171184" cy="695111"/>
        </p:xfrm>
        <a:graphic>
          <a:graphicData uri="http://schemas.openxmlformats.org/presentationml/2006/ole">
            <mc:AlternateContent xmlns:mc="http://schemas.openxmlformats.org/markup-compatibility/2006">
              <mc:Choice xmlns:v="urn:schemas-microsoft-com:vml" Requires="v">
                <p:oleObj name="AxMath" r:id="rId3" imgW="1244520" imgH="397800" progId="Equation.AxMath">
                  <p:embed/>
                </p:oleObj>
              </mc:Choice>
              <mc:Fallback>
                <p:oleObj name="AxMath" r:id="rId3" imgW="1244520" imgH="397800" progId="Equation.AxMath">
                  <p:embed/>
                  <p:pic>
                    <p:nvPicPr>
                      <p:cNvPr id="14" name="对象 13">
                        <a:extLst>
                          <a:ext uri="{FF2B5EF4-FFF2-40B4-BE49-F238E27FC236}">
                            <a16:creationId xmlns:a16="http://schemas.microsoft.com/office/drawing/2014/main" id="{9963583F-50F8-97DE-8359-A30D4D776E57}"/>
                          </a:ext>
                        </a:extLst>
                      </p:cNvPr>
                      <p:cNvPicPr/>
                      <p:nvPr/>
                    </p:nvPicPr>
                    <p:blipFill>
                      <a:blip r:embed="rId4"/>
                      <a:stretch>
                        <a:fillRect/>
                      </a:stretch>
                    </p:blipFill>
                    <p:spPr>
                      <a:xfrm>
                        <a:off x="2365518" y="3687622"/>
                        <a:ext cx="2171184" cy="69511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E135506-0B4C-0699-241B-41D7B5C5B32F}"/>
                  </a:ext>
                </a:extLst>
              </p:cNvPr>
              <p:cNvSpPr txBox="1"/>
              <p:nvPr/>
            </p:nvSpPr>
            <p:spPr>
              <a:xfrm>
                <a:off x="888062" y="4509229"/>
                <a:ext cx="5264728" cy="1289905"/>
              </a:xfrm>
              <a:prstGeom prst="rect">
                <a:avLst/>
              </a:prstGeom>
              <a:noFill/>
            </p:spPr>
            <p:txBody>
              <a:bodyPr wrap="square" rtlCol="0">
                <a:spAutoFit/>
              </a:bodyPr>
              <a:lstStyle/>
              <a:p>
                <a:pPr>
                  <a:lnSpc>
                    <a:spcPct val="150000"/>
                  </a:lnSpc>
                </a:pPr>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假设可用法向过载为</a:t>
                </a:r>
                <a14:m>
                  <m:oMath xmlns:m="http://schemas.openxmlformats.org/officeDocument/2006/math">
                    <m:r>
                      <a:rPr lang="en-US" altLang="zh-CN" sz="1800" b="0" i="1" smtClean="0">
                        <a:effectLst/>
                        <a:latin typeface="Cambria Math" panose="02040503050406030204" pitchFamily="18" charset="0"/>
                        <a:cs typeface="Times New Roman" panose="02020603050405020304" pitchFamily="18" charset="0"/>
                      </a:rPr>
                      <m:t>𝑛</m:t>
                    </m:r>
                    <m:r>
                      <a:rPr lang="zh-CN" altLang="en-US" i="1">
                        <a:latin typeface="Cambria Math" panose="02040503050406030204" pitchFamily="18" charset="0"/>
                        <a:cs typeface="Times New Roman" panose="02020603050405020304" pitchFamily="18" charset="0"/>
                      </a:rPr>
                      <m:t>，</m:t>
                    </m:r>
                  </m:oMath>
                </a14:m>
                <a:r>
                  <a:rPr lang="zh-CN" altLang="zh-CN" dirty="0"/>
                  <a:t>应有一等过载圆。现在要确定追踪导引起始瞬时导弹相对目标的距离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oMath>
                </a14:m>
                <a:r>
                  <a:rPr lang="en-US" altLang="zh-CN" dirty="0"/>
                  <a:t>,</a:t>
                </a:r>
                <a:r>
                  <a:rPr lang="zh-CN" altLang="zh-CN" dirty="0"/>
                  <a:t>为某一给定值的允许攻击区。</a:t>
                </a:r>
                <a:endParaRPr lang="zh-CN" altLang="en-US" dirty="0"/>
              </a:p>
            </p:txBody>
          </p:sp>
        </mc:Choice>
        <mc:Fallback xmlns="">
          <p:sp>
            <p:nvSpPr>
              <p:cNvPr id="22" name="文本框 21">
                <a:extLst>
                  <a:ext uri="{FF2B5EF4-FFF2-40B4-BE49-F238E27FC236}">
                    <a16:creationId xmlns:a16="http://schemas.microsoft.com/office/drawing/2014/main" id="{2E135506-0B4C-0699-241B-41D7B5C5B32F}"/>
                  </a:ext>
                </a:extLst>
              </p:cNvPr>
              <p:cNvSpPr txBox="1">
                <a:spLocks noRot="1" noChangeAspect="1" noMove="1" noResize="1" noEditPoints="1" noAdjustHandles="1" noChangeArrowheads="1" noChangeShapeType="1" noTextEdit="1"/>
              </p:cNvSpPr>
              <p:nvPr/>
            </p:nvSpPr>
            <p:spPr>
              <a:xfrm>
                <a:off x="888062" y="4509229"/>
                <a:ext cx="5264728" cy="1289905"/>
              </a:xfrm>
              <a:prstGeom prst="rect">
                <a:avLst/>
              </a:prstGeom>
              <a:blipFill>
                <a:blip r:embed="rId5"/>
                <a:stretch>
                  <a:fillRect l="-1043" r="-695" b="-7109"/>
                </a:stretch>
              </a:blipFill>
            </p:spPr>
            <p:txBody>
              <a:bodyPr/>
              <a:lstStyle/>
              <a:p>
                <a:r>
                  <a:rPr lang="zh-CN" altLang="en-US">
                    <a:noFill/>
                  </a:rPr>
                  <a:t> </a:t>
                </a:r>
              </a:p>
            </p:txBody>
          </p:sp>
        </mc:Fallback>
      </mc:AlternateContent>
      <p:pic>
        <p:nvPicPr>
          <p:cNvPr id="4103" name="Picture 7">
            <a:extLst>
              <a:ext uri="{FF2B5EF4-FFF2-40B4-BE49-F238E27FC236}">
                <a16:creationId xmlns:a16="http://schemas.microsoft.com/office/drawing/2014/main" id="{CFB7026C-247C-92D3-7497-87979A98D0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4306" y="1636022"/>
            <a:ext cx="4529632" cy="351816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圆角 22">
            <a:extLst>
              <a:ext uri="{FF2B5EF4-FFF2-40B4-BE49-F238E27FC236}">
                <a16:creationId xmlns:a16="http://schemas.microsoft.com/office/drawing/2014/main" id="{A33D1181-12BA-C6EF-1ECA-A4825498AFB7}"/>
              </a:ext>
            </a:extLst>
          </p:cNvPr>
          <p:cNvSpPr/>
          <p:nvPr/>
        </p:nvSpPr>
        <p:spPr>
          <a:xfrm>
            <a:off x="2007295" y="1098181"/>
            <a:ext cx="3278689"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E696DBC-C314-35C3-A88D-41EB35A0B7B4}"/>
              </a:ext>
            </a:extLst>
          </p:cNvPr>
          <p:cNvSpPr txBox="1"/>
          <p:nvPr/>
        </p:nvSpPr>
        <p:spPr>
          <a:xfrm>
            <a:off x="2176396" y="1148209"/>
            <a:ext cx="3109588" cy="461665"/>
          </a:xfrm>
          <a:prstGeom prst="rect">
            <a:avLst/>
          </a:prstGeom>
          <a:noFill/>
        </p:spPr>
        <p:txBody>
          <a:bodyPr wrap="square" rtlCol="0">
            <a:spAutoFit/>
          </a:bodyPr>
          <a:lstStyle/>
          <a:p>
            <a:r>
              <a:rPr lang="zh-CN" altLang="en-US" sz="2400" dirty="0">
                <a:solidFill>
                  <a:schemeClr val="bg2"/>
                </a:solidFill>
              </a:rPr>
              <a:t>相关概念及计算公式</a:t>
            </a:r>
          </a:p>
        </p:txBody>
      </p:sp>
      <p:sp>
        <p:nvSpPr>
          <p:cNvPr id="3" name="文本框 2">
            <a:extLst>
              <a:ext uri="{FF2B5EF4-FFF2-40B4-BE49-F238E27FC236}">
                <a16:creationId xmlns:a16="http://schemas.microsoft.com/office/drawing/2014/main" id="{AB821196-C107-31EE-2BAA-DD43553A2C6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57727940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EF743-5E6E-7AEC-7C78-4E3EC3F20781}"/>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1F1D82B7-04E9-7BF9-2F27-04FF0D7C4DA5}"/>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a:extLst>
              <a:ext uri="{FF2B5EF4-FFF2-40B4-BE49-F238E27FC236}">
                <a16:creationId xmlns:a16="http://schemas.microsoft.com/office/drawing/2014/main" id="{6261372C-BC30-2E93-F323-F5656397CCED}"/>
              </a:ext>
            </a:extLst>
          </p:cNvPr>
          <p:cNvSpPr>
            <a:spLocks noGrp="1"/>
          </p:cNvSpPr>
          <p:nvPr>
            <p:ph type="title"/>
          </p:nvPr>
        </p:nvSpPr>
        <p:spPr/>
        <p:txBody>
          <a:bodyPr/>
          <a:lstStyle/>
          <a:p>
            <a:r>
              <a:rPr lang="zh-CN" altLang="en-US" dirty="0"/>
              <a:t>允许攻击区</a:t>
            </a:r>
          </a:p>
        </p:txBody>
      </p:sp>
      <p:sp>
        <p:nvSpPr>
          <p:cNvPr id="12" name="矩形 11">
            <a:extLst>
              <a:ext uri="{FF2B5EF4-FFF2-40B4-BE49-F238E27FC236}">
                <a16:creationId xmlns:a16="http://schemas.microsoft.com/office/drawing/2014/main" id="{81A4279E-FB05-A204-6832-BFC8BA663AD2}"/>
              </a:ext>
            </a:extLst>
          </p:cNvPr>
          <p:cNvSpPr/>
          <p:nvPr/>
        </p:nvSpPr>
        <p:spPr>
          <a:xfrm>
            <a:off x="647700" y="135112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A7E405B-A57E-9745-F9B4-C0A3AA5CB5F8}"/>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9388689-2063-B35C-8093-887218582BDF}"/>
                  </a:ext>
                </a:extLst>
              </p:cNvPr>
              <p:cNvSpPr txBox="1"/>
              <p:nvPr/>
            </p:nvSpPr>
            <p:spPr>
              <a:xfrm>
                <a:off x="6768935" y="1595327"/>
                <a:ext cx="4413662" cy="3782895"/>
              </a:xfrm>
              <a:prstGeom prst="rect">
                <a:avLst/>
              </a:prstGeom>
              <a:noFill/>
            </p:spPr>
            <p:txBody>
              <a:bodyPr wrap="square" rtlCol="0">
                <a:spAutoFit/>
              </a:bodyPr>
              <a:lstStyle/>
              <a:p>
                <a:pPr>
                  <a:lnSpc>
                    <a:spcPct val="150000"/>
                  </a:lnSpc>
                </a:pPr>
                <a:r>
                  <a:rPr lang="zh-CN" altLang="en-US" dirty="0"/>
                  <a:t>    允许攻击区模型仿真参数如下：</a:t>
                </a:r>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r>
                        <a:rPr lang="zh-CN" altLang="en-US" i="1" smtClean="0">
                          <a:latin typeface="Cambria Math" panose="02040503050406030204" pitchFamily="18" charset="0"/>
                        </a:rPr>
                        <m:t>𝜖</m:t>
                      </m:r>
                      <m:r>
                        <a:rPr lang="en-US" altLang="zh-CN" b="0" i="1" smtClean="0">
                          <a:latin typeface="Cambria Math" panose="02040503050406030204" pitchFamily="18" charset="0"/>
                        </a:rPr>
                        <m:t>(10,1200)</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=250</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=200</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=1.25</m:t>
                      </m:r>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=4</m:t>
                      </m:r>
                    </m:oMath>
                  </m:oMathPara>
                </a14:m>
                <a:endParaRPr lang="en-US" altLang="zh-CN" dirty="0"/>
              </a:p>
              <a:p>
                <a:pPr>
                  <a:lnSpc>
                    <a:spcPct val="150000"/>
                  </a:lnSpc>
                </a:pPr>
                <a:r>
                  <a:rPr lang="zh-CN" altLang="en-US" dirty="0"/>
                  <a:t>    通过使用</a:t>
                </a:r>
                <a14:m>
                  <m:oMath xmlns:m="http://schemas.openxmlformats.org/officeDocument/2006/math">
                    <m:r>
                      <a:rPr lang="en-US" altLang="zh-CN" b="0" i="1" smtClean="0">
                        <a:latin typeface="Cambria Math" panose="02040503050406030204" pitchFamily="18" charset="0"/>
                      </a:rPr>
                      <m:t>𝑓𝑠𝑜𝑙𝑣𝑒</m:t>
                    </m:r>
                    <m:r>
                      <a:rPr lang="en-US" altLang="zh-CN" b="0" i="1" smtClean="0">
                        <a:latin typeface="Cambria Math" panose="02040503050406030204" pitchFamily="18" charset="0"/>
                      </a:rPr>
                      <m:t>()</m:t>
                    </m:r>
                  </m:oMath>
                </a14:m>
                <a:r>
                  <a:rPr lang="zh-CN" altLang="en-US" dirty="0"/>
                  <a:t>函数对</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oMath>
                </a14:m>
                <a:r>
                  <a:rPr lang="zh-CN" altLang="en-US" dirty="0"/>
                  <a:t>进行结算，可以绘制出图（</a:t>
                </a:r>
                <a:r>
                  <a:rPr lang="en-US" altLang="zh-CN" dirty="0"/>
                  <a:t>2-1</a:t>
                </a:r>
                <a:r>
                  <a:rPr lang="zh-CN" altLang="en-US" dirty="0"/>
                  <a:t>）所示的极坐标下的允许攻击区。</a:t>
                </a:r>
              </a:p>
            </p:txBody>
          </p:sp>
        </mc:Choice>
        <mc:Fallback xmlns="">
          <p:sp>
            <p:nvSpPr>
              <p:cNvPr id="4" name="文本框 3">
                <a:extLst>
                  <a:ext uri="{FF2B5EF4-FFF2-40B4-BE49-F238E27FC236}">
                    <a16:creationId xmlns:a16="http://schemas.microsoft.com/office/drawing/2014/main" id="{A9388689-2063-B35C-8093-887218582BDF}"/>
                  </a:ext>
                </a:extLst>
              </p:cNvPr>
              <p:cNvSpPr txBox="1">
                <a:spLocks noRot="1" noChangeAspect="1" noMove="1" noResize="1" noEditPoints="1" noAdjustHandles="1" noChangeArrowheads="1" noChangeShapeType="1" noTextEdit="1"/>
              </p:cNvSpPr>
              <p:nvPr/>
            </p:nvSpPr>
            <p:spPr>
              <a:xfrm>
                <a:off x="6768935" y="1595327"/>
                <a:ext cx="4413662" cy="3782895"/>
              </a:xfrm>
              <a:prstGeom prst="rect">
                <a:avLst/>
              </a:prstGeom>
              <a:blipFill>
                <a:blip r:embed="rId3"/>
                <a:stretch>
                  <a:fillRect l="-1105" r="-1243" b="-1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4555F2C-A95A-41F0-9E7E-4CE43A4058BC}"/>
                  </a:ext>
                </a:extLst>
              </p:cNvPr>
              <p:cNvSpPr txBox="1"/>
              <p:nvPr/>
            </p:nvSpPr>
            <p:spPr>
              <a:xfrm>
                <a:off x="1111126" y="1402956"/>
                <a:ext cx="5086597" cy="369332"/>
              </a:xfrm>
              <a:prstGeom prst="rect">
                <a:avLst/>
              </a:prstGeom>
              <a:noFill/>
            </p:spPr>
            <p:txBody>
              <a:bodyPr wrap="square" rtlCol="0">
                <a:spAutoFit/>
              </a:bodyPr>
              <a:lstStyle/>
              <a:p>
                <a:r>
                  <a:rPr lang="zh-CN" altLang="en-US" dirty="0">
                    <a:solidFill>
                      <a:schemeClr val="bg1"/>
                    </a:solidFill>
                  </a:rPr>
                  <a:t>依据公式可以推导出</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𝑟</m:t>
                        </m:r>
                      </m:e>
                      <m:sub>
                        <m:r>
                          <a:rPr lang="en-US" altLang="zh-CN" b="0" i="1" smtClean="0">
                            <a:solidFill>
                              <a:schemeClr val="bg1"/>
                            </a:solidFill>
                            <a:latin typeface="Cambria Math" panose="02040503050406030204" pitchFamily="18" charset="0"/>
                          </a:rPr>
                          <m:t>0</m:t>
                        </m:r>
                      </m:sub>
                    </m:sSub>
                  </m:oMath>
                </a14:m>
                <a:r>
                  <a:rPr lang="zh-CN" altLang="en-US" dirty="0">
                    <a:solidFill>
                      <a:schemeClr val="bg1"/>
                    </a:solidFill>
                  </a:rPr>
                  <a:t>与</a:t>
                </a:r>
                <a14:m>
                  <m:oMath xmlns:m="http://schemas.openxmlformats.org/officeDocument/2006/math">
                    <m:sSub>
                      <m:sSubPr>
                        <m:ctrlPr>
                          <a:rPr lang="en-US" altLang="zh-CN" i="1" dirty="0" smtClean="0">
                            <a:solidFill>
                              <a:schemeClr val="bg1"/>
                            </a:solidFill>
                            <a:latin typeface="Cambria Math" panose="02040503050406030204" pitchFamily="18" charset="0"/>
                          </a:rPr>
                        </m:ctrlPr>
                      </m:sSubPr>
                      <m:e>
                        <m:r>
                          <a:rPr lang="en-US" altLang="zh-CN" b="0" i="1" dirty="0" smtClean="0">
                            <a:solidFill>
                              <a:schemeClr val="bg1"/>
                            </a:solidFill>
                            <a:latin typeface="Cambria Math" panose="02040503050406030204" pitchFamily="18" charset="0"/>
                          </a:rPr>
                          <m:t>𝑞</m:t>
                        </m:r>
                      </m:e>
                      <m:sub>
                        <m:r>
                          <a:rPr lang="en-US" altLang="zh-CN" b="0" i="1" dirty="0" smtClean="0">
                            <a:solidFill>
                              <a:schemeClr val="bg1"/>
                            </a:solidFill>
                            <a:latin typeface="Cambria Math" panose="02040503050406030204" pitchFamily="18" charset="0"/>
                          </a:rPr>
                          <m:t>0</m:t>
                        </m:r>
                      </m:sub>
                    </m:sSub>
                  </m:oMath>
                </a14:m>
                <a:r>
                  <a:rPr lang="zh-CN" altLang="en-US" dirty="0">
                    <a:solidFill>
                      <a:schemeClr val="bg1"/>
                    </a:solidFill>
                  </a:rPr>
                  <a:t>之间的关系如下：</a:t>
                </a:r>
              </a:p>
            </p:txBody>
          </p:sp>
        </mc:Choice>
        <mc:Fallback xmlns="">
          <p:sp>
            <p:nvSpPr>
              <p:cNvPr id="8" name="文本框 7">
                <a:extLst>
                  <a:ext uri="{FF2B5EF4-FFF2-40B4-BE49-F238E27FC236}">
                    <a16:creationId xmlns:a16="http://schemas.microsoft.com/office/drawing/2014/main" id="{54555F2C-A95A-41F0-9E7E-4CE43A4058BC}"/>
                  </a:ext>
                </a:extLst>
              </p:cNvPr>
              <p:cNvSpPr txBox="1">
                <a:spLocks noRot="1" noChangeAspect="1" noMove="1" noResize="1" noEditPoints="1" noAdjustHandles="1" noChangeArrowheads="1" noChangeShapeType="1" noTextEdit="1"/>
              </p:cNvSpPr>
              <p:nvPr/>
            </p:nvSpPr>
            <p:spPr>
              <a:xfrm>
                <a:off x="1111126" y="1402956"/>
                <a:ext cx="5086597" cy="369332"/>
              </a:xfrm>
              <a:prstGeom prst="rect">
                <a:avLst/>
              </a:prstGeom>
              <a:blipFill>
                <a:blip r:embed="rId4"/>
                <a:stretch>
                  <a:fillRect l="-958"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E421622-3106-878A-5E27-033B1161CE20}"/>
                  </a:ext>
                </a:extLst>
              </p:cNvPr>
              <p:cNvSpPr txBox="1"/>
              <p:nvPr/>
            </p:nvSpPr>
            <p:spPr>
              <a:xfrm>
                <a:off x="822201" y="2896227"/>
                <a:ext cx="5086597" cy="2636619"/>
              </a:xfrm>
              <a:prstGeom prst="rect">
                <a:avLst/>
              </a:prstGeom>
              <a:noFill/>
            </p:spPr>
            <p:txBody>
              <a:bodyPr wrap="square" rtlCol="0">
                <a:spAutoFit/>
              </a:bodyPr>
              <a:lstStyle/>
              <a:p>
                <a:pPr>
                  <a:lnSpc>
                    <a:spcPct val="150000"/>
                  </a:lnSpc>
                </a:pPr>
                <a:r>
                  <a:rPr lang="en-US" altLang="zh-CN" sz="1800" dirty="0">
                    <a:solidFill>
                      <a:schemeClr val="bg1"/>
                    </a:solidFill>
                    <a:effectLst/>
                    <a:latin typeface="+mn-ea"/>
                    <a:cs typeface="Times New Roman" panose="02020603050405020304" pitchFamily="18" charset="0"/>
                  </a:rPr>
                  <a:t>    </a:t>
                </a:r>
                <a:r>
                  <a:rPr lang="zh-CN" altLang="zh-CN" sz="1800" dirty="0">
                    <a:solidFill>
                      <a:schemeClr val="bg1"/>
                    </a:solidFill>
                    <a:effectLst/>
                    <a:latin typeface="+mn-ea"/>
                    <a:cs typeface="Times New Roman" panose="02020603050405020304" pitchFamily="18" charset="0"/>
                  </a:rPr>
                  <a:t>显然，当参数</a:t>
                </a:r>
                <a14:m>
                  <m:oMath xmlns:m="http://schemas.openxmlformats.org/officeDocument/2006/math">
                    <m:r>
                      <a:rPr lang="en-US" altLang="zh-CN" sz="1800" b="0" i="1" smtClean="0">
                        <a:solidFill>
                          <a:schemeClr val="bg1"/>
                        </a:solidFill>
                        <a:effectLst/>
                        <a:latin typeface="Cambria Math" panose="02040503050406030204" pitchFamily="18" charset="0"/>
                        <a:cs typeface="Times New Roman" panose="02020603050405020304" pitchFamily="18" charset="0"/>
                      </a:rPr>
                      <m:t>𝑉</m:t>
                    </m:r>
                    <m:r>
                      <a:rPr lang="en-US" altLang="zh-CN" sz="1800" b="0" i="1" smtClean="0">
                        <a:solidFill>
                          <a:schemeClr val="bg1"/>
                        </a:solidFill>
                        <a:effectLst/>
                        <a:latin typeface="Cambria Math" panose="02040503050406030204" pitchFamily="18" charset="0"/>
                        <a:cs typeface="Times New Roman" panose="02020603050405020304" pitchFamily="18" charset="0"/>
                      </a:rPr>
                      <m:t>,</m:t>
                    </m:r>
                    <m:sSub>
                      <m:sSubPr>
                        <m:ctrlPr>
                          <a:rPr lang="en-US" altLang="zh-CN" sz="1800" b="0" i="1" smtClean="0">
                            <a:solidFill>
                              <a:schemeClr val="bg1"/>
                            </a:solidFill>
                            <a:effectLst/>
                            <a:latin typeface="Cambria Math" panose="02040503050406030204" pitchFamily="18" charset="0"/>
                            <a:cs typeface="Times New Roman" panose="02020603050405020304" pitchFamily="18" charset="0"/>
                          </a:rPr>
                        </m:ctrlPr>
                      </m:sSubPr>
                      <m:e>
                        <m:r>
                          <a:rPr lang="en-US" altLang="zh-CN" sz="1800" b="0" i="1" smtClean="0">
                            <a:solidFill>
                              <a:schemeClr val="bg1"/>
                            </a:solidFill>
                            <a:effectLst/>
                            <a:latin typeface="Cambria Math" panose="02040503050406030204" pitchFamily="18" charset="0"/>
                            <a:cs typeface="Times New Roman" panose="02020603050405020304" pitchFamily="18" charset="0"/>
                          </a:rPr>
                          <m:t>𝑉</m:t>
                        </m:r>
                      </m:e>
                      <m:sub>
                        <m:r>
                          <a:rPr lang="en-US" altLang="zh-CN" sz="1800" b="0" i="1" smtClean="0">
                            <a:solidFill>
                              <a:schemeClr val="bg1"/>
                            </a:solidFill>
                            <a:effectLst/>
                            <a:latin typeface="Cambria Math" panose="02040503050406030204" pitchFamily="18" charset="0"/>
                            <a:cs typeface="Times New Roman" panose="02020603050405020304" pitchFamily="18" charset="0"/>
                          </a:rPr>
                          <m:t>𝑇</m:t>
                        </m:r>
                      </m:sub>
                    </m:sSub>
                    <m:r>
                      <a:rPr lang="en-US" altLang="zh-CN" sz="1800" b="0" i="1" smtClean="0">
                        <a:solidFill>
                          <a:schemeClr val="bg1"/>
                        </a:solidFill>
                        <a:effectLst/>
                        <a:latin typeface="Cambria Math" panose="02040503050406030204" pitchFamily="18" charset="0"/>
                        <a:cs typeface="Times New Roman" panose="02020603050405020304" pitchFamily="18" charset="0"/>
                      </a:rPr>
                      <m:t>,</m:t>
                    </m:r>
                    <m:sSub>
                      <m:sSubPr>
                        <m:ctrlPr>
                          <a:rPr lang="en-US" altLang="zh-CN" sz="1800" b="0" i="1" smtClean="0">
                            <a:solidFill>
                              <a:schemeClr val="bg1"/>
                            </a:solidFill>
                            <a:effectLst/>
                            <a:latin typeface="Cambria Math" panose="02040503050406030204" pitchFamily="18" charset="0"/>
                            <a:cs typeface="Times New Roman" panose="02020603050405020304" pitchFamily="18" charset="0"/>
                          </a:rPr>
                        </m:ctrlPr>
                      </m:sSubPr>
                      <m:e>
                        <m:r>
                          <a:rPr lang="en-US" altLang="zh-CN" sz="1800" b="0" i="1" smtClean="0">
                            <a:solidFill>
                              <a:schemeClr val="bg1"/>
                            </a:solidFill>
                            <a:effectLst/>
                            <a:latin typeface="Cambria Math" panose="02040503050406030204" pitchFamily="18" charset="0"/>
                            <a:cs typeface="Times New Roman" panose="02020603050405020304" pitchFamily="18" charset="0"/>
                          </a:rPr>
                          <m:t>𝑛</m:t>
                        </m:r>
                      </m:e>
                      <m:sub>
                        <m:r>
                          <a:rPr lang="en-US" altLang="zh-CN" sz="1800" b="0" i="1" smtClean="0">
                            <a:solidFill>
                              <a:schemeClr val="bg1"/>
                            </a:solidFill>
                            <a:effectLst/>
                            <a:latin typeface="Cambria Math" panose="02040503050406030204" pitchFamily="18" charset="0"/>
                            <a:cs typeface="Times New Roman" panose="02020603050405020304" pitchFamily="18" charset="0"/>
                          </a:rPr>
                          <m:t>𝑚𝑎𝑥</m:t>
                        </m:r>
                      </m:sub>
                    </m:sSub>
                  </m:oMath>
                </a14:m>
                <a:r>
                  <a:rPr lang="zh-CN" altLang="en-US" sz="1800" dirty="0">
                    <a:solidFill>
                      <a:schemeClr val="bg1"/>
                    </a:solidFill>
                    <a:effectLst/>
                    <a:latin typeface="+mn-ea"/>
                    <a:cs typeface="Times New Roman" panose="02020603050405020304" pitchFamily="18" charset="0"/>
                  </a:rPr>
                  <a:t>和</a:t>
                </a:r>
                <a14:m>
                  <m:oMath xmlns:m="http://schemas.openxmlformats.org/officeDocument/2006/math">
                    <m:sSub>
                      <m:sSubPr>
                        <m:ctrlPr>
                          <a:rPr lang="en-US" altLang="zh-CN" sz="1800" i="1" dirty="0" smtClean="0">
                            <a:solidFill>
                              <a:schemeClr val="bg1"/>
                            </a:solidFill>
                            <a:effectLst/>
                            <a:latin typeface="Cambria Math" panose="02040503050406030204" pitchFamily="18" charset="0"/>
                            <a:cs typeface="Times New Roman" panose="02020603050405020304" pitchFamily="18" charset="0"/>
                          </a:rPr>
                        </m:ctrlPr>
                      </m:sSubPr>
                      <m:e>
                        <m:r>
                          <a:rPr lang="en-US" altLang="zh-CN" sz="1800" b="0" i="1" dirty="0" smtClean="0">
                            <a:solidFill>
                              <a:schemeClr val="bg1"/>
                            </a:solidFill>
                            <a:effectLst/>
                            <a:latin typeface="Cambria Math" panose="02040503050406030204" pitchFamily="18" charset="0"/>
                            <a:cs typeface="Times New Roman" panose="02020603050405020304" pitchFamily="18" charset="0"/>
                          </a:rPr>
                          <m:t>𝑟</m:t>
                        </m:r>
                      </m:e>
                      <m:sub>
                        <m:r>
                          <a:rPr lang="en-US" altLang="zh-CN" sz="1800" b="0" i="1" dirty="0" smtClean="0">
                            <a:solidFill>
                              <a:schemeClr val="bg1"/>
                            </a:solidFill>
                            <a:effectLst/>
                            <a:latin typeface="Cambria Math" panose="02040503050406030204" pitchFamily="18" charset="0"/>
                            <a:cs typeface="Times New Roman" panose="02020603050405020304" pitchFamily="18" charset="0"/>
                          </a:rPr>
                          <m:t>0</m:t>
                        </m:r>
                      </m:sub>
                    </m:sSub>
                  </m:oMath>
                </a14:m>
                <a:r>
                  <a:rPr lang="zh-CN" altLang="zh-CN" sz="1800" dirty="0">
                    <a:solidFill>
                      <a:schemeClr val="bg1"/>
                    </a:solidFill>
                    <a:effectLst/>
                    <a:latin typeface="+mn-ea"/>
                    <a:cs typeface="Times New Roman" panose="02020603050405020304" pitchFamily="18" charset="0"/>
                  </a:rPr>
                  <a:t>给定时，有上式可以求解出</a:t>
                </a:r>
                <a14:m>
                  <m:oMath xmlns:m="http://schemas.openxmlformats.org/officeDocument/2006/math">
                    <m:sSubSup>
                      <m:sSubSupPr>
                        <m:ctrlPr>
                          <a:rPr lang="en-US" altLang="zh-CN" sz="1800" i="1" smtClean="0">
                            <a:solidFill>
                              <a:schemeClr val="bg1"/>
                            </a:solidFill>
                            <a:effectLst/>
                            <a:latin typeface="Cambria Math" panose="02040503050406030204" pitchFamily="18" charset="0"/>
                            <a:cs typeface="Times New Roman" panose="02020603050405020304" pitchFamily="18" charset="0"/>
                          </a:rPr>
                        </m:ctrlPr>
                      </m:sSubSupPr>
                      <m:e>
                        <m:r>
                          <a:rPr lang="en-US" altLang="zh-CN" sz="1800" b="0" i="1" smtClean="0">
                            <a:solidFill>
                              <a:schemeClr val="bg1"/>
                            </a:solidFill>
                            <a:effectLst/>
                            <a:latin typeface="Cambria Math" panose="02040503050406030204" pitchFamily="18" charset="0"/>
                            <a:cs typeface="Times New Roman" panose="02020603050405020304" pitchFamily="18" charset="0"/>
                          </a:rPr>
                          <m:t>𝑞</m:t>
                        </m:r>
                      </m:e>
                      <m:sub>
                        <m:r>
                          <a:rPr lang="en-US" altLang="zh-CN" sz="1800" b="0" i="1" smtClean="0">
                            <a:solidFill>
                              <a:schemeClr val="bg1"/>
                            </a:solidFill>
                            <a:effectLst/>
                            <a:latin typeface="Cambria Math" panose="02040503050406030204" pitchFamily="18" charset="0"/>
                            <a:cs typeface="Times New Roman" panose="02020603050405020304" pitchFamily="18" charset="0"/>
                          </a:rPr>
                          <m:t>0</m:t>
                        </m:r>
                      </m:sub>
                      <m:sup>
                        <m:r>
                          <a:rPr lang="en-US" altLang="zh-CN" sz="1800" b="0" i="1" smtClean="0">
                            <a:solidFill>
                              <a:schemeClr val="bg1"/>
                            </a:solidFill>
                            <a:effectLst/>
                            <a:latin typeface="Cambria Math" panose="02040503050406030204" pitchFamily="18" charset="0"/>
                            <a:cs typeface="Times New Roman" panose="02020603050405020304" pitchFamily="18" charset="0"/>
                          </a:rPr>
                          <m:t>∗</m:t>
                        </m:r>
                      </m:sup>
                    </m:sSubSup>
                  </m:oMath>
                </a14:m>
                <a:r>
                  <a:rPr lang="zh-CN" altLang="zh-CN" sz="1800" dirty="0">
                    <a:solidFill>
                      <a:schemeClr val="bg1"/>
                    </a:solidFill>
                    <a:effectLst/>
                    <a:latin typeface="+mn-ea"/>
                    <a:cs typeface="Times New Roman" panose="02020603050405020304" pitchFamily="18" charset="0"/>
                  </a:rPr>
                  <a:t>，那么允许攻击区也就相应确定了。因此设定初始</a:t>
                </a:r>
                <a14:m>
                  <m:oMath xmlns:m="http://schemas.openxmlformats.org/officeDocument/2006/math">
                    <m:sSub>
                      <m:sSubPr>
                        <m:ctrlPr>
                          <a:rPr lang="en-US" altLang="zh-CN" sz="1800" i="1" smtClean="0">
                            <a:solidFill>
                              <a:schemeClr val="bg1"/>
                            </a:solidFill>
                            <a:effectLst/>
                            <a:latin typeface="Cambria Math" panose="02040503050406030204" pitchFamily="18" charset="0"/>
                            <a:cs typeface="Times New Roman" panose="02020603050405020304" pitchFamily="18" charset="0"/>
                          </a:rPr>
                        </m:ctrlPr>
                      </m:sSubPr>
                      <m:e>
                        <m:r>
                          <a:rPr lang="en-US" altLang="zh-CN" sz="1800" b="0" i="1" smtClean="0">
                            <a:solidFill>
                              <a:schemeClr val="bg1"/>
                            </a:solidFill>
                            <a:effectLst/>
                            <a:latin typeface="Cambria Math" panose="02040503050406030204" pitchFamily="18" charset="0"/>
                            <a:cs typeface="Times New Roman" panose="02020603050405020304" pitchFamily="18" charset="0"/>
                          </a:rPr>
                          <m:t>𝑟</m:t>
                        </m:r>
                      </m:e>
                      <m:sub>
                        <m:r>
                          <a:rPr lang="en-US" altLang="zh-CN" sz="1800" b="0" i="1" smtClean="0">
                            <a:solidFill>
                              <a:schemeClr val="bg1"/>
                            </a:solidFill>
                            <a:effectLst/>
                            <a:latin typeface="Cambria Math" panose="02040503050406030204" pitchFamily="18" charset="0"/>
                            <a:cs typeface="Times New Roman" panose="02020603050405020304" pitchFamily="18" charset="0"/>
                          </a:rPr>
                          <m:t>0</m:t>
                        </m:r>
                      </m:sub>
                    </m:sSub>
                  </m:oMath>
                </a14:m>
                <a:r>
                  <a:rPr lang="zh-CN" altLang="zh-CN" sz="1800" dirty="0">
                    <a:solidFill>
                      <a:schemeClr val="bg1"/>
                    </a:solidFill>
                    <a:effectLst/>
                    <a:latin typeface="+mn-ea"/>
                    <a:cs typeface="Times New Roman" panose="02020603050405020304" pitchFamily="18" charset="0"/>
                  </a:rPr>
                  <a:t>范围为（</a:t>
                </a:r>
                <a:r>
                  <a:rPr lang="en-US" altLang="zh-CN" sz="1800" dirty="0">
                    <a:solidFill>
                      <a:schemeClr val="bg1"/>
                    </a:solidFill>
                    <a:effectLst/>
                    <a:latin typeface="+mn-ea"/>
                    <a:cs typeface="Times New Roman" panose="02020603050405020304" pitchFamily="18" charset="0"/>
                  </a:rPr>
                  <a:t>10,1200</a:t>
                </a:r>
                <a:r>
                  <a:rPr lang="zh-CN" altLang="zh-CN" sz="1800" dirty="0">
                    <a:solidFill>
                      <a:schemeClr val="bg1"/>
                    </a:solidFill>
                    <a:effectLst/>
                    <a:latin typeface="+mn-ea"/>
                    <a:cs typeface="Times New Roman" panose="02020603050405020304" pitchFamily="18" charset="0"/>
                  </a:rPr>
                  <a:t>），在此范围生成线性间隔的</a:t>
                </a:r>
                <a:r>
                  <a:rPr lang="en-US" altLang="zh-CN" sz="1800" dirty="0">
                    <a:solidFill>
                      <a:schemeClr val="bg1"/>
                    </a:solidFill>
                    <a:effectLst/>
                    <a:latin typeface="+mn-ea"/>
                    <a:cs typeface="Times New Roman" panose="02020603050405020304" pitchFamily="18" charset="0"/>
                  </a:rPr>
                  <a:t>300</a:t>
                </a:r>
                <a:r>
                  <a:rPr lang="zh-CN" altLang="zh-CN" sz="1800" dirty="0">
                    <a:solidFill>
                      <a:schemeClr val="bg1"/>
                    </a:solidFill>
                    <a:effectLst/>
                    <a:latin typeface="+mn-ea"/>
                    <a:cs typeface="Times New Roman" panose="02020603050405020304" pitchFamily="18" charset="0"/>
                  </a:rPr>
                  <a:t>个向量，每个向量根据上式求解出对应的</a:t>
                </a:r>
                <a14:m>
                  <m:oMath xmlns:m="http://schemas.openxmlformats.org/officeDocument/2006/math">
                    <m:sSubSup>
                      <m:sSubSupPr>
                        <m:ctrlPr>
                          <a:rPr lang="en-US" altLang="zh-CN" sz="1800" i="1" smtClean="0">
                            <a:solidFill>
                              <a:schemeClr val="bg1"/>
                            </a:solidFill>
                            <a:effectLst/>
                            <a:latin typeface="Cambria Math" panose="02040503050406030204" pitchFamily="18" charset="0"/>
                            <a:cs typeface="Times New Roman" panose="02020603050405020304" pitchFamily="18" charset="0"/>
                          </a:rPr>
                        </m:ctrlPr>
                      </m:sSubSupPr>
                      <m:e>
                        <m:r>
                          <a:rPr lang="en-US" altLang="zh-CN" sz="1800" b="0" i="1" smtClean="0">
                            <a:solidFill>
                              <a:schemeClr val="bg1"/>
                            </a:solidFill>
                            <a:effectLst/>
                            <a:latin typeface="Cambria Math" panose="02040503050406030204" pitchFamily="18" charset="0"/>
                            <a:cs typeface="Times New Roman" panose="02020603050405020304" pitchFamily="18" charset="0"/>
                          </a:rPr>
                          <m:t>𝑞</m:t>
                        </m:r>
                      </m:e>
                      <m:sub>
                        <m:r>
                          <a:rPr lang="en-US" altLang="zh-CN" sz="1800" b="0" i="1" smtClean="0">
                            <a:solidFill>
                              <a:schemeClr val="bg1"/>
                            </a:solidFill>
                            <a:effectLst/>
                            <a:latin typeface="Cambria Math" panose="02040503050406030204" pitchFamily="18" charset="0"/>
                            <a:cs typeface="Times New Roman" panose="02020603050405020304" pitchFamily="18" charset="0"/>
                          </a:rPr>
                          <m:t>0</m:t>
                        </m:r>
                      </m:sub>
                      <m:sup>
                        <m:r>
                          <a:rPr lang="en-US" altLang="zh-CN" sz="1800" b="0" i="1" smtClean="0">
                            <a:solidFill>
                              <a:schemeClr val="bg1"/>
                            </a:solidFill>
                            <a:effectLst/>
                            <a:latin typeface="Cambria Math" panose="02040503050406030204" pitchFamily="18" charset="0"/>
                            <a:cs typeface="Times New Roman" panose="02020603050405020304" pitchFamily="18" charset="0"/>
                          </a:rPr>
                          <m:t>∗</m:t>
                        </m:r>
                      </m:sup>
                    </m:sSubSup>
                  </m:oMath>
                </a14:m>
                <a:r>
                  <a:rPr lang="zh-CN" altLang="en-US" sz="1800" dirty="0">
                    <a:solidFill>
                      <a:schemeClr val="bg1"/>
                    </a:solidFill>
                    <a:effectLst/>
                    <a:latin typeface="+mn-ea"/>
                    <a:cs typeface="Times New Roman" panose="02020603050405020304" pitchFamily="18" charset="0"/>
                  </a:rPr>
                  <a:t>将获取到的</a:t>
                </a:r>
                <a:r>
                  <a:rPr lang="en-US" altLang="zh-CN" sz="1800" dirty="0">
                    <a:solidFill>
                      <a:schemeClr val="bg1"/>
                    </a:solidFill>
                    <a:effectLst/>
                    <a:latin typeface="+mn-ea"/>
                    <a:cs typeface="Times New Roman" panose="02020603050405020304" pitchFamily="18" charset="0"/>
                  </a:rPr>
                  <a:t>300</a:t>
                </a:r>
                <a:r>
                  <a:rPr lang="zh-CN" altLang="en-US" sz="1800" dirty="0">
                    <a:solidFill>
                      <a:schemeClr val="bg1"/>
                    </a:solidFill>
                    <a:effectLst/>
                    <a:latin typeface="+mn-ea"/>
                    <a:cs typeface="Times New Roman" panose="02020603050405020304" pitchFamily="18" charset="0"/>
                  </a:rPr>
                  <a:t>个实数对（极坐标）用实线相连构成允许攻击区。</a:t>
                </a:r>
                <a:endParaRPr lang="zh-CN" altLang="en-US" dirty="0">
                  <a:solidFill>
                    <a:schemeClr val="bg1"/>
                  </a:solidFill>
                  <a:latin typeface="+mn-ea"/>
                </a:endParaRPr>
              </a:p>
            </p:txBody>
          </p:sp>
        </mc:Choice>
        <mc:Fallback xmlns="">
          <p:sp>
            <p:nvSpPr>
              <p:cNvPr id="11" name="文本框 10">
                <a:extLst>
                  <a:ext uri="{FF2B5EF4-FFF2-40B4-BE49-F238E27FC236}">
                    <a16:creationId xmlns:a16="http://schemas.microsoft.com/office/drawing/2014/main" id="{2E421622-3106-878A-5E27-033B1161CE20}"/>
                  </a:ext>
                </a:extLst>
              </p:cNvPr>
              <p:cNvSpPr txBox="1">
                <a:spLocks noRot="1" noChangeAspect="1" noMove="1" noResize="1" noEditPoints="1" noAdjustHandles="1" noChangeArrowheads="1" noChangeShapeType="1" noTextEdit="1"/>
              </p:cNvSpPr>
              <p:nvPr/>
            </p:nvSpPr>
            <p:spPr>
              <a:xfrm>
                <a:off x="822201" y="2896227"/>
                <a:ext cx="5086597" cy="2636619"/>
              </a:xfrm>
              <a:prstGeom prst="rect">
                <a:avLst/>
              </a:prstGeom>
              <a:blipFill>
                <a:blip r:embed="rId7"/>
                <a:stretch>
                  <a:fillRect l="-1079" r="-5396"/>
                </a:stretch>
              </a:blipFill>
            </p:spPr>
            <p:txBody>
              <a:bodyPr/>
              <a:lstStyle/>
              <a:p>
                <a:r>
                  <a:rPr lang="zh-CN" altLang="en-US">
                    <a:noFill/>
                  </a:rPr>
                  <a:t> </a:t>
                </a:r>
              </a:p>
            </p:txBody>
          </p:sp>
        </mc:Fallback>
      </mc:AlternateContent>
      <p:sp>
        <p:nvSpPr>
          <p:cNvPr id="17" name="流程图: 决策 16">
            <a:extLst>
              <a:ext uri="{FF2B5EF4-FFF2-40B4-BE49-F238E27FC236}">
                <a16:creationId xmlns:a16="http://schemas.microsoft.com/office/drawing/2014/main" id="{6DAD791B-535B-CB3F-8007-F6FAED5F421B}"/>
              </a:ext>
            </a:extLst>
          </p:cNvPr>
          <p:cNvSpPr/>
          <p:nvPr/>
        </p:nvSpPr>
        <p:spPr>
          <a:xfrm>
            <a:off x="6163456" y="2837711"/>
            <a:ext cx="1687821" cy="655919"/>
          </a:xfrm>
          <a:prstGeom prst="flowChartDecisi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E882DFD-D638-5E77-A4BF-058559BBA741}"/>
              </a:ext>
            </a:extLst>
          </p:cNvPr>
          <p:cNvSpPr txBox="1"/>
          <p:nvPr/>
        </p:nvSpPr>
        <p:spPr>
          <a:xfrm>
            <a:off x="6452414" y="2948622"/>
            <a:ext cx="1233519" cy="369332"/>
          </a:xfrm>
          <a:prstGeom prst="rect">
            <a:avLst/>
          </a:prstGeom>
          <a:noFill/>
        </p:spPr>
        <p:txBody>
          <a:bodyPr wrap="square" rtlCol="0">
            <a:spAutoFit/>
          </a:bodyPr>
          <a:lstStyle/>
          <a:p>
            <a:r>
              <a:rPr lang="zh-CN" altLang="en-US" dirty="0">
                <a:solidFill>
                  <a:schemeClr val="bg2"/>
                </a:solidFill>
              </a:rPr>
              <a:t>仿真参数</a:t>
            </a:r>
          </a:p>
        </p:txBody>
      </p:sp>
      <p:sp>
        <p:nvSpPr>
          <p:cNvPr id="19" name="左大括号 18">
            <a:extLst>
              <a:ext uri="{FF2B5EF4-FFF2-40B4-BE49-F238E27FC236}">
                <a16:creationId xmlns:a16="http://schemas.microsoft.com/office/drawing/2014/main" id="{04CE085B-BE0E-4B70-2A23-8236DBCF91D9}"/>
              </a:ext>
            </a:extLst>
          </p:cNvPr>
          <p:cNvSpPr/>
          <p:nvPr/>
        </p:nvSpPr>
        <p:spPr>
          <a:xfrm>
            <a:off x="7922754" y="2280981"/>
            <a:ext cx="300709" cy="1769381"/>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B493C17-3FFC-014F-AACB-CF22B1DE9224}"/>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aphicFrame>
        <p:nvGraphicFramePr>
          <p:cNvPr id="3" name="对象 2">
            <a:extLst>
              <a:ext uri="{FF2B5EF4-FFF2-40B4-BE49-F238E27FC236}">
                <a16:creationId xmlns:a16="http://schemas.microsoft.com/office/drawing/2014/main" id="{DE34724F-F8EA-C139-B9DF-3E51324AF1A7}"/>
              </a:ext>
            </a:extLst>
          </p:cNvPr>
          <p:cNvGraphicFramePr>
            <a:graphicFrameLocks noChangeAspect="1"/>
          </p:cNvGraphicFramePr>
          <p:nvPr>
            <p:extLst>
              <p:ext uri="{D42A27DB-BD31-4B8C-83A1-F6EECF244321}">
                <p14:modId xmlns:p14="http://schemas.microsoft.com/office/powerpoint/2010/main" val="1399920841"/>
              </p:ext>
            </p:extLst>
          </p:nvPr>
        </p:nvGraphicFramePr>
        <p:xfrm>
          <a:off x="1028851" y="1967137"/>
          <a:ext cx="4711631" cy="804834"/>
        </p:xfrm>
        <a:graphic>
          <a:graphicData uri="http://schemas.openxmlformats.org/presentationml/2006/ole">
            <mc:AlternateContent xmlns:mc="http://schemas.openxmlformats.org/markup-compatibility/2006">
              <mc:Choice xmlns:v="urn:schemas-microsoft-com:vml" Requires="v">
                <p:oleObj name="AxMath" r:id="rId8" imgW="3567960" imgH="610200" progId="Equation.AxMath">
                  <p:embed/>
                </p:oleObj>
              </mc:Choice>
              <mc:Fallback>
                <p:oleObj name="AxMath" r:id="rId8" imgW="3567960" imgH="610200" progId="Equation.AxMath">
                  <p:embed/>
                  <p:pic>
                    <p:nvPicPr>
                      <p:cNvPr id="5" name="对象 4">
                        <a:extLst>
                          <a:ext uri="{FF2B5EF4-FFF2-40B4-BE49-F238E27FC236}">
                            <a16:creationId xmlns:a16="http://schemas.microsoft.com/office/drawing/2014/main" id="{4C57B533-0FF0-0D3C-1BD1-BD75543F2141}"/>
                          </a:ext>
                        </a:extLst>
                      </p:cNvPr>
                      <p:cNvPicPr/>
                      <p:nvPr/>
                    </p:nvPicPr>
                    <p:blipFill>
                      <a:blip r:embed="rId9"/>
                      <a:stretch>
                        <a:fillRect/>
                      </a:stretch>
                    </p:blipFill>
                    <p:spPr>
                      <a:xfrm>
                        <a:off x="1028851" y="1967137"/>
                        <a:ext cx="4711631" cy="804834"/>
                      </a:xfrm>
                      <a:prstGeom prst="rect">
                        <a:avLst/>
                      </a:prstGeom>
                    </p:spPr>
                  </p:pic>
                </p:oleObj>
              </mc:Fallback>
            </mc:AlternateContent>
          </a:graphicData>
        </a:graphic>
      </p:graphicFrame>
    </p:spTree>
    <p:extLst>
      <p:ext uri="{BB962C8B-B14F-4D97-AF65-F5344CB8AC3E}">
        <p14:creationId xmlns:p14="http://schemas.microsoft.com/office/powerpoint/2010/main" val="2867438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95F8-73C5-F6E5-6897-01B6805AAF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4FA909B-EB62-0D05-C617-D740FC821D30}"/>
              </a:ext>
            </a:extLst>
          </p:cNvPr>
          <p:cNvSpPr>
            <a:spLocks noGrp="1"/>
          </p:cNvSpPr>
          <p:nvPr>
            <p:ph type="title"/>
          </p:nvPr>
        </p:nvSpPr>
        <p:spPr/>
        <p:txBody>
          <a:bodyPr/>
          <a:lstStyle/>
          <a:p>
            <a:r>
              <a:rPr lang="zh-CN" altLang="en-US" dirty="0"/>
              <a:t>允许攻击区</a:t>
            </a:r>
          </a:p>
        </p:txBody>
      </p:sp>
      <p:sp>
        <p:nvSpPr>
          <p:cNvPr id="3" name="矩形 2">
            <a:extLst>
              <a:ext uri="{FF2B5EF4-FFF2-40B4-BE49-F238E27FC236}">
                <a16:creationId xmlns:a16="http://schemas.microsoft.com/office/drawing/2014/main" id="{B0533837-54CE-2295-2C61-B6AEDD88DE3A}"/>
              </a:ext>
            </a:extLst>
          </p:cNvPr>
          <p:cNvSpPr/>
          <p:nvPr/>
        </p:nvSpPr>
        <p:spPr>
          <a:xfrm>
            <a:off x="1336813" y="1928658"/>
            <a:ext cx="9518374" cy="3208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7" name="等腰三角形 6">
            <a:extLst>
              <a:ext uri="{FF2B5EF4-FFF2-40B4-BE49-F238E27FC236}">
                <a16:creationId xmlns:a16="http://schemas.microsoft.com/office/drawing/2014/main" id="{A429F00D-929D-C467-133B-920555A719B0}"/>
              </a:ext>
            </a:extLst>
          </p:cNvPr>
          <p:cNvSpPr/>
          <p:nvPr/>
        </p:nvSpPr>
        <p:spPr>
          <a:xfrm rot="16200000" flipV="1">
            <a:off x="5648361" y="2451887"/>
            <a:ext cx="392979" cy="320783"/>
          </a:xfrm>
          <a:prstGeom prst="triangle">
            <a:avLst/>
          </a:prstGeom>
          <a:solidFill>
            <a:schemeClr val="bg1">
              <a:alpha val="82000"/>
            </a:schemeClr>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82555201-F1E7-6CCD-967A-7C3692653E7C}"/>
              </a:ext>
            </a:extLst>
          </p:cNvPr>
          <p:cNvPicPr>
            <a:picLocks noChangeAspect="1"/>
          </p:cNvPicPr>
          <p:nvPr/>
        </p:nvPicPr>
        <p:blipFill>
          <a:blip r:embed="rId3"/>
          <a:stretch>
            <a:fillRect/>
          </a:stretch>
        </p:blipFill>
        <p:spPr>
          <a:xfrm>
            <a:off x="686549" y="1384955"/>
            <a:ext cx="4597482" cy="4287455"/>
          </a:xfrm>
          <a:prstGeom prst="rect">
            <a:avLst/>
          </a:prstGeom>
        </p:spPr>
      </p:pic>
      <p:sp>
        <p:nvSpPr>
          <p:cNvPr id="8" name="文本框 7">
            <a:extLst>
              <a:ext uri="{FF2B5EF4-FFF2-40B4-BE49-F238E27FC236}">
                <a16:creationId xmlns:a16="http://schemas.microsoft.com/office/drawing/2014/main" id="{09A1B5D7-0B6A-5AD8-3C96-CDF0A252B249}"/>
              </a:ext>
            </a:extLst>
          </p:cNvPr>
          <p:cNvSpPr txBox="1"/>
          <p:nvPr/>
        </p:nvSpPr>
        <p:spPr>
          <a:xfrm>
            <a:off x="1022059" y="5763661"/>
            <a:ext cx="3926461" cy="369332"/>
          </a:xfrm>
          <a:prstGeom prst="rect">
            <a:avLst/>
          </a:prstGeom>
          <a:noFill/>
        </p:spPr>
        <p:txBody>
          <a:bodyPr wrap="square" rtlCol="0">
            <a:spAutoFit/>
          </a:bodyPr>
          <a:lstStyle/>
          <a:p>
            <a:pPr algn="ctr"/>
            <a:r>
              <a:rPr lang="zh-CN" altLang="en-US" dirty="0"/>
              <a:t>图（</a:t>
            </a:r>
            <a:r>
              <a:rPr lang="en-US" altLang="zh-CN" dirty="0"/>
              <a:t>2-1</a:t>
            </a:r>
            <a:r>
              <a:rPr lang="zh-CN" altLang="en-US" dirty="0"/>
              <a:t>） 导弹允许攻击区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677F368-0A60-CA7C-C860-369948C3AE5B}"/>
                  </a:ext>
                </a:extLst>
              </p:cNvPr>
              <p:cNvSpPr txBox="1"/>
              <p:nvPr/>
            </p:nvSpPr>
            <p:spPr>
              <a:xfrm>
                <a:off x="6147147" y="2257525"/>
                <a:ext cx="4405744" cy="2342949"/>
              </a:xfrm>
              <a:prstGeom prst="rect">
                <a:avLst/>
              </a:prstGeom>
              <a:noFill/>
            </p:spPr>
            <p:txBody>
              <a:bodyPr wrap="square" rtlCol="0">
                <a:spAutoFit/>
              </a:bodyPr>
              <a:lstStyle/>
              <a:p>
                <a:pPr>
                  <a:lnSpc>
                    <a:spcPct val="150000"/>
                  </a:lnSpc>
                </a:pPr>
                <a:r>
                  <a:rPr lang="en-US" altLang="zh-CN" sz="2000" dirty="0">
                    <a:solidFill>
                      <a:schemeClr val="bg1"/>
                    </a:solidFill>
                    <a:effectLst/>
                    <a:latin typeface="+mn-ea"/>
                    <a:cs typeface="Times New Roman" panose="02020603050405020304" pitchFamily="18" charset="0"/>
                  </a:rPr>
                  <a:t>    </a:t>
                </a:r>
                <a:r>
                  <a:rPr lang="zh-CN" altLang="zh-CN" sz="2000" dirty="0">
                    <a:solidFill>
                      <a:schemeClr val="bg1"/>
                    </a:solidFill>
                    <a:effectLst/>
                    <a:latin typeface="+mn-ea"/>
                    <a:cs typeface="Times New Roman" panose="02020603050405020304" pitchFamily="18" charset="0"/>
                  </a:rPr>
                  <a:t>分析图（</a:t>
                </a:r>
                <a:r>
                  <a:rPr lang="en-US" altLang="zh-CN" sz="2000" dirty="0">
                    <a:solidFill>
                      <a:schemeClr val="bg1"/>
                    </a:solidFill>
                    <a:effectLst/>
                    <a:latin typeface="+mn-ea"/>
                    <a:cs typeface="Times New Roman" panose="02020603050405020304" pitchFamily="18" charset="0"/>
                  </a:rPr>
                  <a:t>2-1</a:t>
                </a:r>
                <a:r>
                  <a:rPr lang="zh-CN" altLang="zh-CN" sz="2000" dirty="0">
                    <a:solidFill>
                      <a:schemeClr val="bg1"/>
                    </a:solidFill>
                    <a:effectLst/>
                    <a:latin typeface="+mn-ea"/>
                    <a:cs typeface="Times New Roman" panose="02020603050405020304" pitchFamily="18" charset="0"/>
                  </a:rPr>
                  <a:t>）可知，两条曲线表示导弹的临界追踪曲线，其中曲线与最外侧圆相交的角度分别为</a:t>
                </a:r>
                <a:r>
                  <a:rPr lang="en-US" altLang="zh-CN" sz="2000" dirty="0">
                    <a:solidFill>
                      <a:schemeClr val="bg1"/>
                    </a:solidFill>
                    <a:effectLst/>
                    <a:latin typeface="+mn-ea"/>
                    <a:cs typeface="Times New Roman" panose="02020603050405020304" pitchFamily="18" charset="0"/>
                  </a:rPr>
                  <a:t>: 77.115195</a:t>
                </a:r>
                <a:r>
                  <a:rPr lang="zh-CN" altLang="zh-CN" sz="2000" dirty="0">
                    <a:solidFill>
                      <a:schemeClr val="bg1"/>
                    </a:solidFill>
                    <a:effectLst/>
                    <a:latin typeface="+mn-ea"/>
                    <a:cs typeface="Times New Roman" panose="02020603050405020304" pitchFamily="18" charset="0"/>
                  </a:rPr>
                  <a:t>°和</a:t>
                </a:r>
                <a:r>
                  <a:rPr lang="en-US" altLang="zh-CN" sz="2000" dirty="0">
                    <a:solidFill>
                      <a:schemeClr val="bg1"/>
                    </a:solidFill>
                    <a:effectLst/>
                    <a:latin typeface="+mn-ea"/>
                    <a:cs typeface="Times New Roman" panose="02020603050405020304" pitchFamily="18" charset="0"/>
                  </a:rPr>
                  <a:t> -77.115195</a:t>
                </a:r>
                <a:r>
                  <a:rPr lang="zh-CN" altLang="zh-CN" sz="2000" dirty="0">
                    <a:solidFill>
                      <a:schemeClr val="bg1"/>
                    </a:solidFill>
                    <a:effectLst/>
                    <a:latin typeface="+mn-ea"/>
                    <a:cs typeface="Times New Roman" panose="02020603050405020304" pitchFamily="18" charset="0"/>
                  </a:rPr>
                  <a:t>°，此交点代表在</a:t>
                </a:r>
                <a14:m>
                  <m:oMath xmlns:m="http://schemas.openxmlformats.org/officeDocument/2006/math">
                    <m:sSub>
                      <m:sSubPr>
                        <m:ctrlPr>
                          <a:rPr lang="en-US" altLang="zh-CN" sz="2000" i="1" smtClean="0">
                            <a:solidFill>
                              <a:schemeClr val="bg1"/>
                            </a:solidFill>
                            <a:effectLst/>
                            <a:latin typeface="Cambria Math" panose="02040503050406030204" pitchFamily="18" charset="0"/>
                            <a:cs typeface="Times New Roman" panose="02020603050405020304" pitchFamily="18" charset="0"/>
                          </a:rPr>
                        </m:ctrlPr>
                      </m:sSubPr>
                      <m:e>
                        <m:r>
                          <a:rPr lang="en-US" altLang="zh-CN" sz="2000" b="0" i="1" smtClean="0">
                            <a:solidFill>
                              <a:schemeClr val="bg1"/>
                            </a:solidFill>
                            <a:effectLst/>
                            <a:latin typeface="Cambria Math" panose="02040503050406030204" pitchFamily="18" charset="0"/>
                            <a:cs typeface="Times New Roman" panose="02020603050405020304" pitchFamily="18" charset="0"/>
                          </a:rPr>
                          <m:t>𝑟</m:t>
                        </m:r>
                      </m:e>
                      <m:sub>
                        <m:r>
                          <a:rPr lang="en-US" altLang="zh-CN" sz="2000" b="0" i="1" smtClean="0">
                            <a:solidFill>
                              <a:schemeClr val="bg1"/>
                            </a:solidFill>
                            <a:effectLst/>
                            <a:latin typeface="Cambria Math" panose="02040503050406030204" pitchFamily="18" charset="0"/>
                            <a:cs typeface="Times New Roman" panose="02020603050405020304" pitchFamily="18" charset="0"/>
                          </a:rPr>
                          <m:t>0</m:t>
                        </m:r>
                      </m:sub>
                    </m:sSub>
                  </m:oMath>
                </a14:m>
                <a:r>
                  <a:rPr lang="zh-CN" altLang="en-US" sz="2000" dirty="0">
                    <a:solidFill>
                      <a:schemeClr val="bg1"/>
                    </a:solidFill>
                    <a:latin typeface="+mn-ea"/>
                  </a:rPr>
                  <a:t>取最大值时对应的</a:t>
                </a:r>
                <a14:m>
                  <m:oMath xmlns:m="http://schemas.openxmlformats.org/officeDocument/2006/math">
                    <m:sSubSup>
                      <m:sSubSupPr>
                        <m:ctrlPr>
                          <a:rPr lang="en-US" altLang="zh-CN" sz="2000" i="1" smtClean="0">
                            <a:solidFill>
                              <a:schemeClr val="bg1"/>
                            </a:solidFill>
                            <a:latin typeface="Cambria Math" panose="02040503050406030204" pitchFamily="18" charset="0"/>
                          </a:rPr>
                        </m:ctrlPr>
                      </m:sSubSupPr>
                      <m:e>
                        <m:r>
                          <a:rPr lang="en-US" altLang="zh-CN" sz="2000" b="0" i="1" smtClean="0">
                            <a:solidFill>
                              <a:schemeClr val="bg1"/>
                            </a:solidFill>
                            <a:latin typeface="Cambria Math" panose="02040503050406030204" pitchFamily="18" charset="0"/>
                          </a:rPr>
                          <m:t>𝑞</m:t>
                        </m:r>
                      </m:e>
                      <m:sub>
                        <m:r>
                          <a:rPr lang="en-US" altLang="zh-CN" sz="2000" b="0" i="1" smtClean="0">
                            <a:solidFill>
                              <a:schemeClr val="bg1"/>
                            </a:solidFill>
                            <a:latin typeface="Cambria Math" panose="02040503050406030204" pitchFamily="18" charset="0"/>
                          </a:rPr>
                          <m:t>0</m:t>
                        </m:r>
                      </m:sub>
                      <m:sup>
                        <m:r>
                          <a:rPr lang="en-US" altLang="zh-CN" sz="2000" b="0" i="1" smtClean="0">
                            <a:solidFill>
                              <a:schemeClr val="bg1"/>
                            </a:solidFill>
                            <a:latin typeface="Cambria Math" panose="02040503050406030204" pitchFamily="18" charset="0"/>
                          </a:rPr>
                          <m:t>∗</m:t>
                        </m:r>
                      </m:sup>
                    </m:sSubSup>
                  </m:oMath>
                </a14:m>
                <a:r>
                  <a:rPr lang="zh-CN" altLang="en-US" sz="2000" dirty="0">
                    <a:solidFill>
                      <a:schemeClr val="bg1"/>
                    </a:solidFill>
                    <a:latin typeface="+mn-ea"/>
                  </a:rPr>
                  <a:t>值</a:t>
                </a:r>
              </a:p>
            </p:txBody>
          </p:sp>
        </mc:Choice>
        <mc:Fallback xmlns="">
          <p:sp>
            <p:nvSpPr>
              <p:cNvPr id="9" name="文本框 8">
                <a:extLst>
                  <a:ext uri="{FF2B5EF4-FFF2-40B4-BE49-F238E27FC236}">
                    <a16:creationId xmlns:a16="http://schemas.microsoft.com/office/drawing/2014/main" id="{8677F368-0A60-CA7C-C860-369948C3AE5B}"/>
                  </a:ext>
                </a:extLst>
              </p:cNvPr>
              <p:cNvSpPr txBox="1">
                <a:spLocks noRot="1" noChangeAspect="1" noMove="1" noResize="1" noEditPoints="1" noAdjustHandles="1" noChangeArrowheads="1" noChangeShapeType="1" noTextEdit="1"/>
              </p:cNvSpPr>
              <p:nvPr/>
            </p:nvSpPr>
            <p:spPr>
              <a:xfrm>
                <a:off x="6147147" y="2257525"/>
                <a:ext cx="4405744" cy="2342949"/>
              </a:xfrm>
              <a:prstGeom prst="rect">
                <a:avLst/>
              </a:prstGeom>
              <a:blipFill>
                <a:blip r:embed="rId4"/>
                <a:stretch>
                  <a:fillRect l="-1383" r="-692" b="-3636"/>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9B1A489E-4BFC-4CB0-3BD4-BC604A3A73B1}"/>
              </a:ext>
            </a:extLst>
          </p:cNvPr>
          <p:cNvSpPr/>
          <p:nvPr/>
        </p:nvSpPr>
        <p:spPr>
          <a:xfrm>
            <a:off x="7141777" y="1302550"/>
            <a:ext cx="1997901"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1CC3F4B-8912-0FF6-3404-6D83817D5EE5}"/>
              </a:ext>
            </a:extLst>
          </p:cNvPr>
          <p:cNvSpPr txBox="1"/>
          <p:nvPr/>
        </p:nvSpPr>
        <p:spPr>
          <a:xfrm>
            <a:off x="7443662" y="1382962"/>
            <a:ext cx="1634647" cy="461665"/>
          </a:xfrm>
          <a:prstGeom prst="rect">
            <a:avLst/>
          </a:prstGeom>
          <a:noFill/>
        </p:spPr>
        <p:txBody>
          <a:bodyPr wrap="square" rtlCol="0">
            <a:spAutoFit/>
          </a:bodyPr>
          <a:lstStyle/>
          <a:p>
            <a:r>
              <a:rPr lang="zh-CN" altLang="en-US" sz="2400" dirty="0">
                <a:solidFill>
                  <a:schemeClr val="bg2"/>
                </a:solidFill>
              </a:rPr>
              <a:t>图像分析</a:t>
            </a:r>
          </a:p>
        </p:txBody>
      </p:sp>
      <p:sp>
        <p:nvSpPr>
          <p:cNvPr id="5" name="文本框 4">
            <a:extLst>
              <a:ext uri="{FF2B5EF4-FFF2-40B4-BE49-F238E27FC236}">
                <a16:creationId xmlns:a16="http://schemas.microsoft.com/office/drawing/2014/main" id="{1A43583F-7999-CF8B-8732-42B884C9DEB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22047827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598217" y="189317"/>
            <a:ext cx="8643848" cy="665760"/>
          </a:xfrm>
        </p:spPr>
        <p:txBody>
          <a:bodyPr/>
          <a:lstStyle/>
          <a:p>
            <a:pPr algn="just">
              <a:lnSpc>
                <a:spcPct val="150000"/>
              </a:lnSpc>
            </a:pPr>
            <a:r>
              <a:rPr lang="zh-CN" altLang="zh-CN" b="1" kern="100" dirty="0">
                <a:effectLst/>
                <a:cs typeface="Times New Roman" panose="02020603050405020304" pitchFamily="18" charset="0"/>
              </a:rPr>
              <a:t>导弹飞行速度与法向过载之间的关系</a:t>
            </a:r>
            <a:endParaRPr lang="zh-CN" altLang="zh-CN" kern="100" dirty="0">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3630587" y="2411724"/>
                <a:ext cx="3082929" cy="2394438"/>
              </a:xfrm>
              <a:prstGeom prst="rect">
                <a:avLst/>
              </a:prstGeom>
              <a:noFill/>
            </p:spPr>
            <p:txBody>
              <a:bodyPr wrap="square" lIns="0" tIns="0" rIns="0" bIns="0" rtlCol="0">
                <a:spAutoFit/>
              </a:bodyPr>
              <a:lstStyle/>
              <a:p>
                <a:pPr lvl="0" algn="just">
                  <a:lnSpc>
                    <a:spcPct val="150000"/>
                  </a:lnSpc>
                </a:pP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若</a:t>
                </a:r>
                <a14:m>
                  <m:oMath xmlns:m="http://schemas.openxmlformats.org/officeDocument/2006/math">
                    <m:f>
                      <m:fPr>
                        <m:ctrlPr>
                          <a:rPr lang="en-US" altLang="zh-CN" i="1" spc="300" smtClean="0">
                            <a:solidFill>
                              <a:srgbClr val="000000">
                                <a:lumMod val="85000"/>
                                <a:lumOff val="15000"/>
                              </a:srgbClr>
                            </a:solidFill>
                            <a:latin typeface="Cambria Math" panose="02040503050406030204" pitchFamily="18" charset="0"/>
                            <a:ea typeface="微软雅黑" panose="020B0503020204020204" pitchFamily="34" charset="-122"/>
                          </a:rPr>
                        </m:ctrlPr>
                      </m:fPr>
                      <m:num>
                        <m:r>
                          <a:rPr lang="en-US" altLang="zh-CN" b="0" i="1" spc="300" smtClean="0">
                            <a:solidFill>
                              <a:srgbClr val="000000">
                                <a:lumMod val="85000"/>
                                <a:lumOff val="15000"/>
                              </a:srgbClr>
                            </a:solidFill>
                            <a:latin typeface="Cambria Math" panose="02040503050406030204" pitchFamily="18" charset="0"/>
                            <a:ea typeface="微软雅黑" panose="020B0503020204020204" pitchFamily="34" charset="-122"/>
                          </a:rPr>
                          <m:t>𝑑𝑞</m:t>
                        </m:r>
                      </m:num>
                      <m:den>
                        <m:r>
                          <a:rPr lang="en-US" altLang="zh-CN" b="0" i="1" spc="300" smtClean="0">
                            <a:solidFill>
                              <a:srgbClr val="000000">
                                <a:lumMod val="85000"/>
                                <a:lumOff val="15000"/>
                              </a:srgbClr>
                            </a:solidFill>
                            <a:latin typeface="Cambria Math" panose="02040503050406030204" pitchFamily="18" charset="0"/>
                            <a:ea typeface="微软雅黑" panose="020B0503020204020204" pitchFamily="34" charset="-122"/>
                          </a:rPr>
                          <m:t>𝑑𝑡</m:t>
                        </m:r>
                      </m:den>
                    </m:f>
                    <m:r>
                      <a:rPr lang="zh-CN" altLang="en-US" i="1" spc="300">
                        <a:solidFill>
                          <a:srgbClr val="000000">
                            <a:lumMod val="85000"/>
                            <a:lumOff val="15000"/>
                          </a:srgbClr>
                        </a:solidFill>
                        <a:latin typeface="Cambria Math" panose="02040503050406030204" pitchFamily="18" charset="0"/>
                        <a:ea typeface="微软雅黑" panose="020B0503020204020204" pitchFamily="34" charset="-122"/>
                      </a:rPr>
                      <m:t>不变</m:t>
                    </m:r>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14:m>
                  <m:oMath xmlns:m="http://schemas.openxmlformats.org/officeDocument/2006/math">
                    <m:r>
                      <a:rPr kumimoji="0" lang="en-US" altLang="zh-CN" b="0" i="1" u="none" strike="noStrike" kern="1200" cap="none" spc="300" normalizeH="0" baseline="0" noProof="0" dirty="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𝑉</m:t>
                    </m:r>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越大，</a:t>
                </a:r>
                <a14:m>
                  <m:oMath xmlns:m="http://schemas.openxmlformats.org/officeDocument/2006/math">
                    <m:sSub>
                      <m:sSubPr>
                        <m:ctrlP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ctrlPr>
                      </m:sSubPr>
                      <m:e>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𝑎</m:t>
                        </m:r>
                      </m:e>
                      <m:sub>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𝑛</m:t>
                        </m:r>
                      </m:sub>
                    </m:sSub>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越大，最终的法向过载</a:t>
                </a:r>
                <a14:m>
                  <m:oMath xmlns:m="http://schemas.openxmlformats.org/officeDocument/2006/math">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𝑛</m:t>
                    </m:r>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也就越大。例如，目标机动导致</a:t>
                </a:r>
                <a14:m>
                  <m:oMath xmlns:m="http://schemas.openxmlformats.org/officeDocument/2006/math">
                    <m:f>
                      <m:fPr>
                        <m:ctrlP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ctrlPr>
                      </m:fPr>
                      <m:num>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𝑑𝑞</m:t>
                        </m:r>
                      </m:num>
                      <m:den>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ea typeface="微软雅黑" panose="020B0503020204020204" pitchFamily="34" charset="-122"/>
                          </a:rPr>
                          <m:t>𝑑𝑡</m:t>
                        </m:r>
                      </m:den>
                    </m:f>
                  </m:oMath>
                </a14:m>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固定时，弹需承受更高过载来维持追踪。</a:t>
                </a:r>
                <a:endPar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630587" y="2411724"/>
                <a:ext cx="3082929" cy="2394438"/>
              </a:xfrm>
              <a:prstGeom prst="rect">
                <a:avLst/>
              </a:prstGeom>
              <a:blipFill>
                <a:blip r:embed="rId3"/>
                <a:stretch>
                  <a:fillRect l="-4752" r="-4752" b="-5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476225" y="2411724"/>
                <a:ext cx="3671998" cy="3033651"/>
              </a:xfrm>
              <a:prstGeom prst="rect">
                <a:avLst/>
              </a:prstGeom>
              <a:noFill/>
            </p:spPr>
            <p:txBody>
              <a:bodyPr wrap="square" lIns="0" tIns="0" rIns="0" bIns="0" rtlCol="0">
                <a:spAutoFit/>
              </a:bodyPr>
              <a:lstStyle/>
              <a:p>
                <a:pPr lvl="0" algn="just">
                  <a:lnSpc>
                    <a:spcPct val="150000"/>
                  </a:lnSpc>
                </a:pPr>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rPr>
                  <a:t>速度比</a:t>
                </a:r>
                <a14:m>
                  <m:oMath xmlns:m="http://schemas.openxmlformats.org/officeDocument/2006/math">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t>𝑝</m:t>
                    </m:r>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t>=</m:t>
                    </m:r>
                    <m:f>
                      <m:fPr>
                        <m:ctrlP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ctrlPr>
                      </m:fPr>
                      <m:num>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t>𝑉</m:t>
                        </m:r>
                      </m:num>
                      <m:den>
                        <m:sSub>
                          <m:sSubPr>
                            <m:ctrlP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ctrlPr>
                          </m:sSubPr>
                          <m:e>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t>𝑉</m:t>
                            </m:r>
                          </m:e>
                          <m:sub>
                            <m:r>
                              <a:rPr kumimoji="0" lang="en-US" altLang="zh-CN" b="0" i="1" u="none" strike="noStrike" kern="1200" cap="none" spc="300" normalizeH="0" baseline="0" noProof="0" smtClean="0">
                                <a:ln>
                                  <a:noFill/>
                                </a:ln>
                                <a:solidFill>
                                  <a:srgbClr val="000000">
                                    <a:lumMod val="85000"/>
                                    <a:lumOff val="15000"/>
                                  </a:srgbClr>
                                </a:solidFill>
                                <a:effectLst/>
                                <a:uLnTx/>
                                <a:uFillTx/>
                                <a:latin typeface="Cambria Math" panose="02040503050406030204" pitchFamily="18" charset="0"/>
                              </a:rPr>
                              <m:t>𝑇</m:t>
                            </m:r>
                          </m:sub>
                        </m:sSub>
                      </m:den>
                    </m:f>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rPr>
                  <a:t>影响追踪难度，速度比较大时，</a:t>
                </a:r>
                <a:r>
                  <a:rPr lang="zh-CN" altLang="zh-CN" dirty="0"/>
                  <a:t>导弹拦截时间短，需通过更大的</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𝑑𝑞</m:t>
                        </m:r>
                      </m:num>
                      <m:den>
                        <m:r>
                          <a:rPr lang="en-US" altLang="zh-CN" b="0" i="1" smtClean="0">
                            <a:latin typeface="Cambria Math" panose="02040503050406030204" pitchFamily="18" charset="0"/>
                          </a:rPr>
                          <m:t>𝑑𝑡</m:t>
                        </m:r>
                      </m:den>
                    </m:f>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rPr>
                  <a:t> 来调整视线角，</a:t>
                </a:r>
                <a:r>
                  <a:rPr lang="zh-CN" altLang="zh-CN" dirty="0"/>
                  <a:t>间接推高</a:t>
                </a:r>
                <a:r>
                  <a:rPr lang="zh-CN" altLang="en-US" dirty="0"/>
                  <a:t>过载</a:t>
                </a:r>
                <a14:m>
                  <m:oMath xmlns:m="http://schemas.openxmlformats.org/officeDocument/2006/math">
                    <m:r>
                      <a:rPr lang="en-US" altLang="zh-CN" b="0" i="1" smtClean="0">
                        <a:latin typeface="Cambria Math" panose="02040503050406030204" pitchFamily="18" charset="0"/>
                      </a:rPr>
                      <m:t>𝑛</m:t>
                    </m:r>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rPr>
                  <a:t>。速度比合理时，</a:t>
                </a:r>
                <a:r>
                  <a:rPr lang="zh-CN" altLang="zh-CN" dirty="0"/>
                  <a:t>追踪路径更“平滑”，</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𝑑𝑞</m:t>
                        </m:r>
                      </m:num>
                      <m:den>
                        <m:r>
                          <a:rPr lang="en-US" altLang="zh-CN" b="0" i="1" smtClean="0">
                            <a:latin typeface="Cambria Math" panose="02040503050406030204" pitchFamily="18" charset="0"/>
                          </a:rPr>
                          <m:t>𝑑𝑡</m:t>
                        </m:r>
                      </m:den>
                    </m:f>
                  </m:oMath>
                </a14:m>
                <a:r>
                  <a:rPr kumimoji="0" lang="zh-CN" altLang="en-US" b="0"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rPr>
                  <a:t> 需求降低，使过载处于可控范围。</a:t>
                </a:r>
              </a:p>
            </p:txBody>
          </p:sp>
        </mc:Choice>
        <mc:Fallback xmlns="">
          <p:sp>
            <p:nvSpPr>
              <p:cNvPr id="16" name="文本框 15"/>
              <p:cNvSpPr txBox="1">
                <a:spLocks noRot="1" noChangeAspect="1" noMove="1" noResize="1" noEditPoints="1" noAdjustHandles="1" noChangeArrowheads="1" noChangeShapeType="1" noTextEdit="1"/>
              </p:cNvSpPr>
              <p:nvPr/>
            </p:nvSpPr>
            <p:spPr>
              <a:xfrm>
                <a:off x="7476225" y="2411724"/>
                <a:ext cx="3671998" cy="3033651"/>
              </a:xfrm>
              <a:prstGeom prst="rect">
                <a:avLst/>
              </a:prstGeom>
              <a:blipFill>
                <a:blip r:embed="rId4"/>
                <a:stretch>
                  <a:fillRect l="-3814" r="-3814" b="-3823"/>
                </a:stretch>
              </a:blipFill>
            </p:spPr>
            <p:txBody>
              <a:bodyPr/>
              <a:lstStyle/>
              <a:p>
                <a:r>
                  <a:rPr lang="zh-CN" altLang="en-US">
                    <a:noFill/>
                  </a:rPr>
                  <a:t> </a:t>
                </a:r>
              </a:p>
            </p:txBody>
          </p:sp>
        </mc:Fallback>
      </mc:AlternateContent>
      <p:sp>
        <p:nvSpPr>
          <p:cNvPr id="17" name="文本框 16"/>
          <p:cNvSpPr txBox="1"/>
          <p:nvPr/>
        </p:nvSpPr>
        <p:spPr>
          <a:xfrm>
            <a:off x="3497292" y="1627132"/>
            <a:ext cx="3349517" cy="619744"/>
          </a:xfrm>
          <a:prstGeom prst="roundRect">
            <a:avLst/>
          </a:prstGeom>
          <a:solidFill>
            <a:schemeClr val="accent1"/>
          </a:solid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2400" dirty="0">
                <a:solidFill>
                  <a:schemeClr val="bg1"/>
                </a:solidFill>
                <a:effectLst/>
                <a:latin typeface="微软雅黑" panose="020B0503020204020204" pitchFamily="34" charset="-122"/>
                <a:cs typeface="Times New Roman" panose="02020603050405020304" pitchFamily="18" charset="0"/>
              </a:rPr>
              <a:t>速度对过载有放大作用</a:t>
            </a:r>
            <a:endParaRPr kumimoji="0" lang="zh-CN" altLang="en-US" sz="2400" b="1" i="0" u="none" strike="noStrike" kern="0" cap="none" spc="300" normalizeH="0" baseline="0" noProof="0" dirty="0">
              <a:ln>
                <a:noFill/>
              </a:ln>
              <a:solidFill>
                <a:schemeClr val="bg1"/>
              </a:solidFill>
              <a:effectLst/>
              <a:uLnTx/>
              <a:uFillTx/>
              <a:latin typeface="微软雅黑" panose="020B0503020204020204" pitchFamily="34" charset="-122"/>
            </a:endParaRPr>
          </a:p>
        </p:txBody>
      </p:sp>
      <p:sp>
        <p:nvSpPr>
          <p:cNvPr id="18" name="文本框 17"/>
          <p:cNvSpPr txBox="1"/>
          <p:nvPr/>
        </p:nvSpPr>
        <p:spPr>
          <a:xfrm>
            <a:off x="7885469" y="1627132"/>
            <a:ext cx="2853509" cy="619744"/>
          </a:xfrm>
          <a:prstGeom prst="roundRect">
            <a:avLst/>
          </a:prstGeom>
          <a:solidFill>
            <a:schemeClr val="accent4"/>
          </a:solid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2400" dirty="0">
                <a:solidFill>
                  <a:schemeClr val="bg2"/>
                </a:solidFill>
                <a:effectLst/>
                <a:latin typeface="微软雅黑" panose="020B0503020204020204" pitchFamily="34" charset="-122"/>
                <a:cs typeface="Times New Roman" panose="02020603050405020304" pitchFamily="18" charset="0"/>
              </a:rPr>
              <a:t>速度比</a:t>
            </a:r>
            <a:r>
              <a:rPr lang="zh-CN" altLang="en-US" sz="2400" dirty="0">
                <a:solidFill>
                  <a:schemeClr val="bg2"/>
                </a:solidFill>
                <a:latin typeface="微软雅黑" panose="020B0503020204020204" pitchFamily="34" charset="-122"/>
                <a:cs typeface="Times New Roman" panose="02020603050405020304" pitchFamily="18" charset="0"/>
              </a:rPr>
              <a:t>的重要</a:t>
            </a:r>
            <a:r>
              <a:rPr lang="zh-CN" altLang="zh-CN" sz="2400" dirty="0">
                <a:solidFill>
                  <a:schemeClr val="bg2"/>
                </a:solidFill>
                <a:effectLst/>
                <a:latin typeface="微软雅黑" panose="020B0503020204020204" pitchFamily="34" charset="-122"/>
                <a:cs typeface="Times New Roman" panose="02020603050405020304" pitchFamily="18" charset="0"/>
              </a:rPr>
              <a:t>作用</a:t>
            </a:r>
            <a:endParaRPr kumimoji="0" lang="zh-CN" altLang="en-US" sz="2400" b="1" i="0" u="none" strike="noStrike" kern="0" cap="none" spc="300" normalizeH="0" baseline="0" noProof="0" dirty="0">
              <a:ln>
                <a:noFill/>
              </a:ln>
              <a:solidFill>
                <a:schemeClr val="bg2"/>
              </a:solidFill>
              <a:effectLst/>
              <a:uLnTx/>
              <a:uFillTx/>
              <a:latin typeface="微软雅黑" panose="020B0503020204020204" pitchFamily="34" charset="-122"/>
            </a:endParaRPr>
          </a:p>
        </p:txBody>
      </p:sp>
      <p:graphicFrame>
        <p:nvGraphicFramePr>
          <p:cNvPr id="5" name="对象 4">
            <a:extLst>
              <a:ext uri="{FF2B5EF4-FFF2-40B4-BE49-F238E27FC236}">
                <a16:creationId xmlns:a16="http://schemas.microsoft.com/office/drawing/2014/main" id="{3709C9EC-00A3-4BE4-FB19-089FEFC53A37}"/>
              </a:ext>
            </a:extLst>
          </p:cNvPr>
          <p:cNvGraphicFramePr>
            <a:graphicFrameLocks noChangeAspect="1"/>
          </p:cNvGraphicFramePr>
          <p:nvPr/>
        </p:nvGraphicFramePr>
        <p:xfrm>
          <a:off x="1824038" y="2349500"/>
          <a:ext cx="1600200" cy="790575"/>
        </p:xfrm>
        <a:graphic>
          <a:graphicData uri="http://schemas.openxmlformats.org/presentationml/2006/ole">
            <mc:AlternateContent xmlns:mc="http://schemas.openxmlformats.org/markup-compatibility/2006">
              <mc:Choice xmlns:v="urn:schemas-microsoft-com:vml" Requires="v">
                <p:oleObj name="AxMath" r:id="rId5" imgW="799920" imgH="394560" progId="Equation.AxMath">
                  <p:embed/>
                </p:oleObj>
              </mc:Choice>
              <mc:Fallback>
                <p:oleObj name="AxMath" r:id="rId5" imgW="799920" imgH="394560" progId="Equation.AxMath">
                  <p:embed/>
                  <p:pic>
                    <p:nvPicPr>
                      <p:cNvPr id="5" name="对象 4">
                        <a:extLst>
                          <a:ext uri="{FF2B5EF4-FFF2-40B4-BE49-F238E27FC236}">
                            <a16:creationId xmlns:a16="http://schemas.microsoft.com/office/drawing/2014/main" id="{3709C9EC-00A3-4BE4-FB19-089FEFC53A37}"/>
                          </a:ext>
                        </a:extLst>
                      </p:cNvPr>
                      <p:cNvPicPr/>
                      <p:nvPr/>
                    </p:nvPicPr>
                    <p:blipFill>
                      <a:blip r:embed="rId6"/>
                      <a:stretch>
                        <a:fillRect/>
                      </a:stretch>
                    </p:blipFill>
                    <p:spPr>
                      <a:xfrm>
                        <a:off x="1824038" y="2349500"/>
                        <a:ext cx="1600200" cy="790575"/>
                      </a:xfrm>
                      <a:prstGeom prst="rect">
                        <a:avLst/>
                      </a:prstGeom>
                    </p:spPr>
                  </p:pic>
                </p:oleObj>
              </mc:Fallback>
            </mc:AlternateContent>
          </a:graphicData>
        </a:graphic>
      </p:graphicFrame>
      <p:sp>
        <p:nvSpPr>
          <p:cNvPr id="8" name="箭头: 右 7">
            <a:extLst>
              <a:ext uri="{FF2B5EF4-FFF2-40B4-BE49-F238E27FC236}">
                <a16:creationId xmlns:a16="http://schemas.microsoft.com/office/drawing/2014/main" id="{A487CBA3-2C1D-0B10-F8A1-0BF88D83D937}"/>
              </a:ext>
            </a:extLst>
          </p:cNvPr>
          <p:cNvSpPr/>
          <p:nvPr/>
        </p:nvSpPr>
        <p:spPr>
          <a:xfrm>
            <a:off x="2799834" y="3774858"/>
            <a:ext cx="643160" cy="319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上 8">
            <a:extLst>
              <a:ext uri="{FF2B5EF4-FFF2-40B4-BE49-F238E27FC236}">
                <a16:creationId xmlns:a16="http://schemas.microsoft.com/office/drawing/2014/main" id="{FFB06F43-A350-74F6-0B09-DD96976BAEA8}"/>
              </a:ext>
            </a:extLst>
          </p:cNvPr>
          <p:cNvSpPr/>
          <p:nvPr/>
        </p:nvSpPr>
        <p:spPr>
          <a:xfrm>
            <a:off x="1582956" y="2767649"/>
            <a:ext cx="294572" cy="50331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6A632DA-6B32-0A39-ECAF-0AD86892ED57}"/>
              </a:ext>
            </a:extLst>
          </p:cNvPr>
          <p:cNvSpPr/>
          <p:nvPr/>
        </p:nvSpPr>
        <p:spPr>
          <a:xfrm>
            <a:off x="544101" y="3519263"/>
            <a:ext cx="2068140" cy="85114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graphicFrame>
        <p:nvGraphicFramePr>
          <p:cNvPr id="14" name="对象 13">
            <a:extLst>
              <a:ext uri="{FF2B5EF4-FFF2-40B4-BE49-F238E27FC236}">
                <a16:creationId xmlns:a16="http://schemas.microsoft.com/office/drawing/2014/main" id="{B473D684-3AFA-5E9E-23B6-A72AA8997652}"/>
              </a:ext>
            </a:extLst>
          </p:cNvPr>
          <p:cNvGraphicFramePr>
            <a:graphicFrameLocks noChangeAspect="1"/>
          </p:cNvGraphicFramePr>
          <p:nvPr/>
        </p:nvGraphicFramePr>
        <p:xfrm>
          <a:off x="721114" y="3549547"/>
          <a:ext cx="1600200" cy="790575"/>
        </p:xfrm>
        <a:graphic>
          <a:graphicData uri="http://schemas.openxmlformats.org/presentationml/2006/ole">
            <mc:AlternateContent xmlns:mc="http://schemas.openxmlformats.org/markup-compatibility/2006">
              <mc:Choice xmlns:v="urn:schemas-microsoft-com:vml" Requires="v">
                <p:oleObj name="AxMath" r:id="rId7" imgW="799920" imgH="394560" progId="Equation.AxMath">
                  <p:embed/>
                </p:oleObj>
              </mc:Choice>
              <mc:Fallback>
                <p:oleObj name="AxMath" r:id="rId7" imgW="799920" imgH="394560" progId="Equation.AxMath">
                  <p:embed/>
                  <p:pic>
                    <p:nvPicPr>
                      <p:cNvPr id="14" name="对象 13">
                        <a:extLst>
                          <a:ext uri="{FF2B5EF4-FFF2-40B4-BE49-F238E27FC236}">
                            <a16:creationId xmlns:a16="http://schemas.microsoft.com/office/drawing/2014/main" id="{B473D684-3AFA-5E9E-23B6-A72AA8997652}"/>
                          </a:ext>
                        </a:extLst>
                      </p:cNvPr>
                      <p:cNvPicPr/>
                      <p:nvPr/>
                    </p:nvPicPr>
                    <p:blipFill>
                      <a:blip r:embed="rId8"/>
                      <a:stretch>
                        <a:fillRect/>
                      </a:stretch>
                    </p:blipFill>
                    <p:spPr>
                      <a:xfrm>
                        <a:off x="721114" y="3549547"/>
                        <a:ext cx="1600200" cy="790575"/>
                      </a:xfrm>
                      <a:prstGeom prst="rect">
                        <a:avLst/>
                      </a:prstGeom>
                    </p:spPr>
                  </p:pic>
                </p:oleObj>
              </mc:Fallback>
            </mc:AlternateContent>
          </a:graphicData>
        </a:graphic>
      </p:graphicFrame>
      <p:sp>
        <p:nvSpPr>
          <p:cNvPr id="20" name="流程图: 决策 19">
            <a:extLst>
              <a:ext uri="{FF2B5EF4-FFF2-40B4-BE49-F238E27FC236}">
                <a16:creationId xmlns:a16="http://schemas.microsoft.com/office/drawing/2014/main" id="{10494F5B-E740-B3BC-6583-2E3770FF81EB}"/>
              </a:ext>
            </a:extLst>
          </p:cNvPr>
          <p:cNvSpPr/>
          <p:nvPr/>
        </p:nvSpPr>
        <p:spPr>
          <a:xfrm>
            <a:off x="240637" y="1450178"/>
            <a:ext cx="2979209" cy="1040268"/>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AFD17B1-9786-C1E6-160B-783160F4B00C}"/>
              </a:ext>
            </a:extLst>
          </p:cNvPr>
          <p:cNvSpPr txBox="1"/>
          <p:nvPr/>
        </p:nvSpPr>
        <p:spPr>
          <a:xfrm>
            <a:off x="712516" y="1714717"/>
            <a:ext cx="2678517" cy="461665"/>
          </a:xfrm>
          <a:prstGeom prst="rect">
            <a:avLst/>
          </a:prstGeom>
          <a:noFill/>
        </p:spPr>
        <p:txBody>
          <a:bodyPr wrap="square" rtlCol="0">
            <a:spAutoFit/>
          </a:bodyPr>
          <a:lstStyle/>
          <a:p>
            <a:r>
              <a:rPr lang="zh-CN" altLang="en-US" sz="2400" dirty="0"/>
              <a:t>二者密切相关</a:t>
            </a:r>
          </a:p>
        </p:txBody>
      </p:sp>
      <p:sp>
        <p:nvSpPr>
          <p:cNvPr id="2" name="文本框 1">
            <a:extLst>
              <a:ext uri="{FF2B5EF4-FFF2-40B4-BE49-F238E27FC236}">
                <a16:creationId xmlns:a16="http://schemas.microsoft.com/office/drawing/2014/main" id="{ECCB809D-C647-6928-D58E-B2201D14FDF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zh-CN" b="1" kern="100" dirty="0">
                <a:effectLst/>
                <a:cs typeface="Times New Roman" panose="02020603050405020304" pitchFamily="18" charset="0"/>
              </a:rPr>
              <a:t>导弹飞行速度与法向过载之间的关系</a:t>
            </a:r>
            <a:endParaRPr lang="zh-CN" altLang="en-US" dirty="0"/>
          </a:p>
        </p:txBody>
      </p:sp>
      <p:grpSp>
        <p:nvGrpSpPr>
          <p:cNvPr id="11" name="组合 10"/>
          <p:cNvGrpSpPr/>
          <p:nvPr/>
        </p:nvGrpSpPr>
        <p:grpSpPr>
          <a:xfrm>
            <a:off x="640757" y="1607291"/>
            <a:ext cx="1983539" cy="3917208"/>
            <a:chOff x="678857" y="2188316"/>
            <a:chExt cx="1983539" cy="3917208"/>
          </a:xfrm>
        </p:grpSpPr>
        <p:sp>
          <p:nvSpPr>
            <p:cNvPr id="12" name="矩形 11"/>
            <p:cNvSpPr/>
            <p:nvPr/>
          </p:nvSpPr>
          <p:spPr>
            <a:xfrm>
              <a:off x="678857"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2"/>
            <p:cNvSpPr txBox="1"/>
            <p:nvPr/>
          </p:nvSpPr>
          <p:spPr>
            <a:xfrm>
              <a:off x="678857" y="2188316"/>
              <a:ext cx="1208023" cy="523220"/>
            </a:xfrm>
            <a:prstGeom prst="rect">
              <a:avLst/>
            </a:prstGeom>
            <a:noFill/>
          </p:spPr>
          <p:txBody>
            <a:bodyPr wrap="none" lIns="0" rtlCol="0">
              <a:spAutoFit/>
            </a:bodyPr>
            <a:lstStyle/>
            <a:p>
              <a:r>
                <a:rPr lang="zh-CN" altLang="en-US" sz="2800" b="1" spc="100" dirty="0">
                  <a:solidFill>
                    <a:schemeClr val="accent1"/>
                  </a:solidFill>
                </a:rPr>
                <a:t>假设①</a:t>
              </a:r>
            </a:p>
          </p:txBody>
        </p:sp>
        <p:sp>
          <p:nvSpPr>
            <p:cNvPr id="14" name="文本框 13"/>
            <p:cNvSpPr txBox="1"/>
            <p:nvPr/>
          </p:nvSpPr>
          <p:spPr>
            <a:xfrm>
              <a:off x="678858" y="3123177"/>
              <a:ext cx="1983538" cy="2982347"/>
            </a:xfrm>
            <a:prstGeom prst="rect">
              <a:avLst/>
            </a:prstGeom>
            <a:noFill/>
          </p:spPr>
          <p:txBody>
            <a:bodyPr wrap="square" lIns="0" rtlCol="0">
              <a:noAutofit/>
            </a:bodyPr>
            <a:lstStyle/>
            <a:p>
              <a:pPr algn="just">
                <a:lnSpc>
                  <a:spcPct val="150000"/>
                </a:lnSpc>
              </a:pPr>
              <a:r>
                <a:rPr lang="zh-CN" altLang="zh-CN" sz="2400" kern="100" dirty="0">
                  <a:effectLst/>
                  <a:latin typeface="微软雅黑" panose="020B0503020204020204" pitchFamily="34" charset="-122"/>
                  <a:cs typeface="Times New Roman" panose="02020603050405020304" pitchFamily="18" charset="0"/>
                </a:rPr>
                <a:t>更高的速度比会缩短拦截时间</a:t>
              </a:r>
            </a:p>
            <a:p>
              <a:pPr algn="just" eaLnBrk="1">
                <a:lnSpc>
                  <a:spcPct val="150000"/>
                </a:lnSpc>
              </a:pPr>
              <a:endParaRPr lang="zh-CN" altLang="en-US" spc="100" dirty="0">
                <a:latin typeface="+mn-ea"/>
              </a:endParaRPr>
            </a:p>
          </p:txBody>
        </p:sp>
      </p:grpSp>
      <p:grpSp>
        <p:nvGrpSpPr>
          <p:cNvPr id="15" name="组合 14"/>
          <p:cNvGrpSpPr/>
          <p:nvPr/>
        </p:nvGrpSpPr>
        <p:grpSpPr>
          <a:xfrm>
            <a:off x="5025519" y="1607291"/>
            <a:ext cx="2160001" cy="3917208"/>
            <a:chOff x="5063619" y="2188316"/>
            <a:chExt cx="2160001" cy="3917208"/>
          </a:xfrm>
        </p:grpSpPr>
        <p:sp>
          <p:nvSpPr>
            <p:cNvPr id="16" name="矩形 15"/>
            <p:cNvSpPr/>
            <p:nvPr/>
          </p:nvSpPr>
          <p:spPr>
            <a:xfrm>
              <a:off x="5063619"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文本框 16"/>
            <p:cNvSpPr txBox="1"/>
            <p:nvPr/>
          </p:nvSpPr>
          <p:spPr>
            <a:xfrm>
              <a:off x="5063619" y="2188316"/>
              <a:ext cx="1208023" cy="523220"/>
            </a:xfrm>
            <a:prstGeom prst="rect">
              <a:avLst/>
            </a:prstGeom>
            <a:noFill/>
          </p:spPr>
          <p:txBody>
            <a:bodyPr wrap="none" lIns="0" rtlCol="0">
              <a:spAutoFit/>
            </a:bodyPr>
            <a:lstStyle/>
            <a:p>
              <a:r>
                <a:rPr lang="zh-CN" altLang="en-US" sz="2800" b="1" spc="100" dirty="0">
                  <a:solidFill>
                    <a:schemeClr val="accent1"/>
                  </a:solidFill>
                </a:rPr>
                <a:t>假设②</a:t>
              </a:r>
            </a:p>
          </p:txBody>
        </p:sp>
        <p:sp>
          <p:nvSpPr>
            <p:cNvPr id="18" name="文本框 17"/>
            <p:cNvSpPr txBox="1"/>
            <p:nvPr/>
          </p:nvSpPr>
          <p:spPr>
            <a:xfrm>
              <a:off x="5063620" y="3123178"/>
              <a:ext cx="2160000" cy="2982346"/>
            </a:xfrm>
            <a:prstGeom prst="rect">
              <a:avLst/>
            </a:prstGeom>
            <a:noFill/>
          </p:spPr>
          <p:txBody>
            <a:bodyPr wrap="square" lIns="0" rtlCol="0">
              <a:noAutofit/>
            </a:bodyPr>
            <a:lstStyle/>
            <a:p>
              <a:pPr algn="just" eaLnBrk="1">
                <a:lnSpc>
                  <a:spcPct val="150000"/>
                </a:lnSpc>
              </a:pPr>
              <a:endParaRPr lang="zh-CN" altLang="en-US" spc="100" dirty="0">
                <a:latin typeface="+mn-ea"/>
              </a:endParaRPr>
            </a:p>
          </p:txBody>
        </p:sp>
      </p:grpSp>
      <p:grpSp>
        <p:nvGrpSpPr>
          <p:cNvPr id="19" name="组合 18"/>
          <p:cNvGrpSpPr/>
          <p:nvPr/>
        </p:nvGrpSpPr>
        <p:grpSpPr>
          <a:xfrm>
            <a:off x="9410280" y="1607291"/>
            <a:ext cx="2160000" cy="3892111"/>
            <a:chOff x="9448380" y="2188316"/>
            <a:chExt cx="2160000" cy="3892111"/>
          </a:xfrm>
        </p:grpSpPr>
        <p:sp>
          <p:nvSpPr>
            <p:cNvPr id="20" name="矩形 19"/>
            <p:cNvSpPr/>
            <p:nvPr/>
          </p:nvSpPr>
          <p:spPr>
            <a:xfrm>
              <a:off x="9448380"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文本框 20"/>
            <p:cNvSpPr txBox="1"/>
            <p:nvPr/>
          </p:nvSpPr>
          <p:spPr>
            <a:xfrm>
              <a:off x="9448380" y="2188316"/>
              <a:ext cx="1054135" cy="461665"/>
            </a:xfrm>
            <a:prstGeom prst="rect">
              <a:avLst/>
            </a:prstGeom>
            <a:noFill/>
          </p:spPr>
          <p:txBody>
            <a:bodyPr wrap="none" lIns="0" rtlCol="0">
              <a:spAutoFit/>
            </a:bodyPr>
            <a:lstStyle/>
            <a:p>
              <a:r>
                <a:rPr lang="zh-CN" altLang="en-US" sz="2400" b="1" spc="100" dirty="0">
                  <a:solidFill>
                    <a:schemeClr val="accent1"/>
                  </a:solidFill>
                </a:rPr>
                <a:t>假设③</a:t>
              </a:r>
            </a:p>
          </p:txBody>
        </p:sp>
        <p:sp>
          <p:nvSpPr>
            <p:cNvPr id="22" name="文本框 21"/>
            <p:cNvSpPr txBox="1"/>
            <p:nvPr/>
          </p:nvSpPr>
          <p:spPr>
            <a:xfrm>
              <a:off x="9448380" y="3098081"/>
              <a:ext cx="2160000" cy="2982346"/>
            </a:xfrm>
            <a:prstGeom prst="rect">
              <a:avLst/>
            </a:prstGeom>
            <a:noFill/>
          </p:spPr>
          <p:txBody>
            <a:bodyPr wrap="square" lIns="0" rtlCol="0">
              <a:noAutofit/>
            </a:bodyPr>
            <a:lstStyle/>
            <a:p>
              <a:pPr algn="just" eaLnBrk="1">
                <a:lnSpc>
                  <a:spcPct val="150000"/>
                </a:lnSpc>
              </a:pPr>
              <a:r>
                <a:rPr lang="zh-CN" altLang="en-US" sz="2400" dirty="0">
                  <a:effectLst/>
                  <a:latin typeface="微软雅黑" panose="020B0503020204020204" pitchFamily="34" charset="-122"/>
                  <a:cs typeface="Times New Roman" panose="02020603050405020304" pitchFamily="18" charset="0"/>
                </a:rPr>
                <a:t>速度比</a:t>
              </a:r>
              <a:r>
                <a:rPr lang="zh-CN" altLang="zh-CN" sz="2400" dirty="0">
                  <a:effectLst/>
                  <a:latin typeface="微软雅黑" panose="020B0503020204020204" pitchFamily="34" charset="-122"/>
                  <a:cs typeface="Times New Roman" panose="02020603050405020304" pitchFamily="18" charset="0"/>
                </a:rPr>
                <a:t>越大，法向过载越大</a:t>
              </a:r>
              <a:r>
                <a:rPr lang="zh-CN" altLang="en-US" sz="2400" dirty="0">
                  <a:effectLst/>
                  <a:latin typeface="微软雅黑" panose="020B0503020204020204" pitchFamily="34" charset="-122"/>
                  <a:cs typeface="Times New Roman" panose="02020603050405020304" pitchFamily="18" charset="0"/>
                </a:rPr>
                <a:t>，过载响应越快</a:t>
              </a:r>
              <a:endParaRPr lang="zh-CN" altLang="en-US" sz="2400" spc="100" dirty="0">
                <a:latin typeface="微软雅黑" panose="020B0503020204020204" pitchFamily="34" charset="-122"/>
              </a:endParaRPr>
            </a:p>
          </p:txBody>
        </p:sp>
      </p:grpSp>
      <p:sp>
        <p:nvSpPr>
          <p:cNvPr id="23" name="right-arrow_339913"/>
          <p:cNvSpPr>
            <a:spLocks noChangeAspect="1"/>
          </p:cNvSpPr>
          <p:nvPr/>
        </p:nvSpPr>
        <p:spPr bwMode="auto">
          <a:xfrm>
            <a:off x="3520065"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sp>
        <p:nvSpPr>
          <p:cNvPr id="24" name="right-arrow_339913"/>
          <p:cNvSpPr>
            <a:spLocks noChangeAspect="1"/>
          </p:cNvSpPr>
          <p:nvPr/>
        </p:nvSpPr>
        <p:spPr bwMode="auto">
          <a:xfrm>
            <a:off x="7993058"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sp>
        <p:nvSpPr>
          <p:cNvPr id="5" name="文本框 4">
            <a:extLst>
              <a:ext uri="{FF2B5EF4-FFF2-40B4-BE49-F238E27FC236}">
                <a16:creationId xmlns:a16="http://schemas.microsoft.com/office/drawing/2014/main" id="{7FDEFE84-30D6-DE58-71F9-605B64643202}"/>
              </a:ext>
            </a:extLst>
          </p:cNvPr>
          <p:cNvSpPr txBox="1"/>
          <p:nvPr/>
        </p:nvSpPr>
        <p:spPr>
          <a:xfrm rot="10800000" flipV="1">
            <a:off x="4892752" y="2542152"/>
            <a:ext cx="2425535" cy="1685077"/>
          </a:xfrm>
          <a:prstGeom prst="rect">
            <a:avLst/>
          </a:prstGeom>
          <a:noFill/>
        </p:spPr>
        <p:txBody>
          <a:bodyPr wrap="square">
            <a:spAutoFit/>
          </a:bodyPr>
          <a:lstStyle/>
          <a:p>
            <a:pPr>
              <a:lnSpc>
                <a:spcPct val="150000"/>
              </a:lnSpc>
            </a:pPr>
            <a:r>
              <a:rPr lang="zh-CN" altLang="zh-CN" sz="2400" dirty="0">
                <a:effectLst/>
                <a:latin typeface="微软雅黑" panose="020B0503020204020204" pitchFamily="34" charset="-122"/>
                <a:cs typeface="Times New Roman" panose="02020603050405020304" pitchFamily="18" charset="0"/>
              </a:rPr>
              <a:t>过载限制会导致弹道在高速比下更接近直线</a:t>
            </a:r>
            <a:endParaRPr lang="zh-CN" altLang="en-US" sz="2400" dirty="0">
              <a:latin typeface="微软雅黑" panose="020B0503020204020204" pitchFamily="34" charset="-122"/>
            </a:endParaRPr>
          </a:p>
        </p:txBody>
      </p:sp>
      <p:sp>
        <p:nvSpPr>
          <p:cNvPr id="2" name="文本框 1">
            <a:extLst>
              <a:ext uri="{FF2B5EF4-FFF2-40B4-BE49-F238E27FC236}">
                <a16:creationId xmlns:a16="http://schemas.microsoft.com/office/drawing/2014/main" id="{2ABCF42F-D217-FE63-732C-21A73AB87F71}"/>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88C0-52E8-A8A3-E79B-B59F2035F6D1}"/>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65C3B265-B899-53CA-2497-31BBC453C968}"/>
              </a:ext>
            </a:extLst>
          </p:cNvPr>
          <p:cNvSpPr/>
          <p:nvPr/>
        </p:nvSpPr>
        <p:spPr>
          <a:xfrm>
            <a:off x="5521027" y="1297773"/>
            <a:ext cx="6059327"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a:extLst>
              <a:ext uri="{FF2B5EF4-FFF2-40B4-BE49-F238E27FC236}">
                <a16:creationId xmlns:a16="http://schemas.microsoft.com/office/drawing/2014/main" id="{2F734C05-A6CE-2D3B-625F-8096EF6BD298}"/>
              </a:ext>
            </a:extLst>
          </p:cNvPr>
          <p:cNvSpPr>
            <a:spLocks noGrp="1"/>
          </p:cNvSpPr>
          <p:nvPr>
            <p:ph type="title"/>
          </p:nvPr>
        </p:nvSpPr>
        <p:spPr/>
        <p:txBody>
          <a:bodyPr/>
          <a:lstStyle/>
          <a:p>
            <a:r>
              <a:rPr lang="zh-CN" altLang="zh-CN" b="1" kern="100" dirty="0">
                <a:effectLst/>
                <a:cs typeface="Times New Roman" panose="02020603050405020304" pitchFamily="18" charset="0"/>
              </a:rPr>
              <a:t>导弹飞行速度与法向过载之间的关系</a:t>
            </a:r>
            <a:endParaRPr lang="zh-CN" altLang="en-US" dirty="0"/>
          </a:p>
        </p:txBody>
      </p:sp>
      <p:sp>
        <p:nvSpPr>
          <p:cNvPr id="12" name="矩形 11">
            <a:extLst>
              <a:ext uri="{FF2B5EF4-FFF2-40B4-BE49-F238E27FC236}">
                <a16:creationId xmlns:a16="http://schemas.microsoft.com/office/drawing/2014/main" id="{0006C03E-C6C6-7425-BA41-F5DB667C2495}"/>
              </a:ext>
            </a:extLst>
          </p:cNvPr>
          <p:cNvSpPr/>
          <p:nvPr/>
        </p:nvSpPr>
        <p:spPr>
          <a:xfrm>
            <a:off x="656247" y="1297773"/>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A4C32DFD-A920-0989-A7D4-95F157A498A1}"/>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3F4F5684-BB84-0C43-667B-397245787199}"/>
              </a:ext>
            </a:extLst>
          </p:cNvPr>
          <p:cNvCxnSpPr>
            <a:cxnSpLocks/>
          </p:cNvCxnSpPr>
          <p:nvPr/>
        </p:nvCxnSpPr>
        <p:spPr>
          <a:xfrm>
            <a:off x="1892658" y="2401446"/>
            <a:ext cx="278980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BD1C894-F4B5-D0E0-AE26-7839C63F0E29}"/>
              </a:ext>
            </a:extLst>
          </p:cNvPr>
          <p:cNvSpPr txBox="1"/>
          <p:nvPr/>
        </p:nvSpPr>
        <p:spPr>
          <a:xfrm>
            <a:off x="1394557" y="2754939"/>
            <a:ext cx="3776411" cy="2346283"/>
          </a:xfrm>
          <a:prstGeom prst="rect">
            <a:avLst/>
          </a:prstGeom>
          <a:noFill/>
        </p:spPr>
        <p:txBody>
          <a:bodyPr wrap="square" rtlCol="0">
            <a:spAutoFit/>
          </a:bodyPr>
          <a:lstStyle/>
          <a:p>
            <a:pPr>
              <a:lnSpc>
                <a:spcPct val="150000"/>
              </a:lnSpc>
            </a:pPr>
            <a:r>
              <a:rPr lang="en-US" altLang="zh-CN" sz="2000" dirty="0">
                <a:solidFill>
                  <a:schemeClr val="bg1"/>
                </a:solidFill>
                <a:effectLst/>
                <a:latin typeface="+mn-ea"/>
                <a:cs typeface="Times New Roman" panose="02020603050405020304" pitchFamily="18" charset="0"/>
              </a:rPr>
              <a:t>    </a:t>
            </a:r>
            <a:r>
              <a:rPr lang="zh-CN" altLang="zh-CN" sz="2000" dirty="0">
                <a:solidFill>
                  <a:schemeClr val="bg1"/>
                </a:solidFill>
                <a:effectLst/>
                <a:latin typeface="+mn-ea"/>
                <a:cs typeface="Times New Roman" panose="02020603050405020304" pitchFamily="18" charset="0"/>
              </a:rPr>
              <a:t>在原有模型基础上，固定目标速度</a:t>
            </a:r>
            <a:r>
              <a:rPr lang="zh-CN" altLang="en-US" sz="2000" dirty="0">
                <a:solidFill>
                  <a:schemeClr val="bg1"/>
                </a:solidFill>
                <a:effectLst/>
                <a:latin typeface="+mn-ea"/>
                <a:cs typeface="Times New Roman" panose="02020603050405020304" pitchFamily="18" charset="0"/>
              </a:rPr>
              <a:t>，改变速度比，可以绘制出不同速度比下的导弹</a:t>
            </a:r>
            <a:r>
              <a:rPr lang="en-US" altLang="zh-CN" sz="2000" dirty="0">
                <a:solidFill>
                  <a:schemeClr val="bg1"/>
                </a:solidFill>
                <a:effectLst/>
                <a:latin typeface="+mn-ea"/>
                <a:cs typeface="Times New Roman" panose="02020603050405020304" pitchFamily="18" charset="0"/>
              </a:rPr>
              <a:t>—</a:t>
            </a:r>
            <a:r>
              <a:rPr lang="zh-CN" altLang="en-US" sz="2000" dirty="0">
                <a:solidFill>
                  <a:schemeClr val="bg1"/>
                </a:solidFill>
                <a:effectLst/>
                <a:latin typeface="+mn-ea"/>
                <a:cs typeface="Times New Roman" panose="02020603050405020304" pitchFamily="18" charset="0"/>
              </a:rPr>
              <a:t>目标曲线和导弹过载曲线。</a:t>
            </a:r>
            <a:endParaRPr lang="en-US" altLang="zh-CN" sz="2000" dirty="0">
              <a:solidFill>
                <a:schemeClr val="bg1"/>
              </a:solidFill>
              <a:effectLst/>
              <a:latin typeface="+mn-ea"/>
              <a:cs typeface="Times New Roman" panose="02020603050405020304" pitchFamily="18" charset="0"/>
            </a:endParaRPr>
          </a:p>
          <a:p>
            <a:pPr>
              <a:lnSpc>
                <a:spcPct val="150000"/>
              </a:lnSpc>
            </a:pPr>
            <a:r>
              <a:rPr lang="en-US" altLang="zh-CN" sz="2000" dirty="0">
                <a:solidFill>
                  <a:schemeClr val="bg1"/>
                </a:solidFill>
                <a:latin typeface="+mn-ea"/>
                <a:cs typeface="Times New Roman" panose="02020603050405020304" pitchFamily="18" charset="0"/>
              </a:rPr>
              <a:t>    </a:t>
            </a:r>
            <a:r>
              <a:rPr lang="zh-CN" altLang="en-US" sz="2000" dirty="0">
                <a:solidFill>
                  <a:schemeClr val="bg1"/>
                </a:solidFill>
                <a:latin typeface="+mn-ea"/>
                <a:cs typeface="Times New Roman" panose="02020603050405020304" pitchFamily="18" charset="0"/>
              </a:rPr>
              <a:t>仿真参数如右图所示：</a:t>
            </a:r>
            <a:endParaRPr lang="zh-CN" altLang="en-US" sz="2000" dirty="0">
              <a:solidFill>
                <a:schemeClr val="bg1"/>
              </a:solidFill>
              <a:latin typeface="+mn-ea"/>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AAFA00-856E-1D1A-831D-1582162AB2BC}"/>
                  </a:ext>
                </a:extLst>
              </p:cNvPr>
              <p:cNvSpPr txBox="1"/>
              <p:nvPr/>
            </p:nvSpPr>
            <p:spPr>
              <a:xfrm>
                <a:off x="6701118" y="2052944"/>
                <a:ext cx="3598224" cy="324236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=100</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=[1.5, 2, 3]</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=3000</m:t>
                      </m:r>
                      <m:r>
                        <a:rPr lang="en-US" altLang="zh-CN" b="0" i="1" smtClean="0">
                          <a:latin typeface="Cambria Math" panose="02040503050406030204" pitchFamily="18" charset="0"/>
                        </a:rPr>
                        <m:t>𝑚</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𝑟𝑎𝑑</m:t>
                      </m:r>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=5</m:t>
                      </m:r>
                    </m:oMath>
                  </m:oMathPara>
                </a14:m>
                <a:endParaRPr lang="en-US" altLang="zh-CN" dirty="0"/>
              </a:p>
              <a:p>
                <a:pPr>
                  <a:lnSpc>
                    <a:spcPct val="150000"/>
                  </a:lnSpc>
                </a:pPr>
                <a:r>
                  <a:rPr lang="zh-CN" altLang="en-US" dirty="0"/>
                  <a:t>    不同速度比下的导弹</a:t>
                </a:r>
                <a:r>
                  <a:rPr lang="en-US" altLang="zh-CN" dirty="0"/>
                  <a:t>—</a:t>
                </a:r>
                <a:r>
                  <a:rPr lang="zh-CN" altLang="en-US" dirty="0"/>
                  <a:t>目标曲线如图（</a:t>
                </a:r>
                <a:r>
                  <a:rPr lang="en-US" altLang="zh-CN" dirty="0"/>
                  <a:t>3-1</a:t>
                </a:r>
                <a:r>
                  <a:rPr lang="zh-CN" altLang="en-US" dirty="0"/>
                  <a:t>）所示。 </a:t>
                </a:r>
              </a:p>
            </p:txBody>
          </p:sp>
        </mc:Choice>
        <mc:Fallback xmlns="">
          <p:sp>
            <p:nvSpPr>
              <p:cNvPr id="6" name="文本框 5">
                <a:extLst>
                  <a:ext uri="{FF2B5EF4-FFF2-40B4-BE49-F238E27FC236}">
                    <a16:creationId xmlns:a16="http://schemas.microsoft.com/office/drawing/2014/main" id="{63AAFA00-856E-1D1A-831D-1582162AB2BC}"/>
                  </a:ext>
                </a:extLst>
              </p:cNvPr>
              <p:cNvSpPr txBox="1">
                <a:spLocks noRot="1" noChangeAspect="1" noMove="1" noResize="1" noEditPoints="1" noAdjustHandles="1" noChangeArrowheads="1" noChangeShapeType="1" noTextEdit="1"/>
              </p:cNvSpPr>
              <p:nvPr/>
            </p:nvSpPr>
            <p:spPr>
              <a:xfrm>
                <a:off x="6701118" y="2052944"/>
                <a:ext cx="3598224" cy="3242362"/>
              </a:xfrm>
              <a:prstGeom prst="rect">
                <a:avLst/>
              </a:prstGeom>
              <a:blipFill>
                <a:blip r:embed="rId3"/>
                <a:stretch>
                  <a:fillRect l="-1354" b="-2068"/>
                </a:stretch>
              </a:blipFill>
            </p:spPr>
            <p:txBody>
              <a:bodyPr/>
              <a:lstStyle/>
              <a:p>
                <a:r>
                  <a:rPr lang="zh-CN" altLang="en-US">
                    <a:noFill/>
                  </a:rPr>
                  <a:t> </a:t>
                </a:r>
              </a:p>
            </p:txBody>
          </p:sp>
        </mc:Fallback>
      </mc:AlternateContent>
      <p:sp>
        <p:nvSpPr>
          <p:cNvPr id="11" name="流程图: 决策 10">
            <a:extLst>
              <a:ext uri="{FF2B5EF4-FFF2-40B4-BE49-F238E27FC236}">
                <a16:creationId xmlns:a16="http://schemas.microsoft.com/office/drawing/2014/main" id="{9B280399-14CB-3971-7BC3-DB102F90597B}"/>
              </a:ext>
            </a:extLst>
          </p:cNvPr>
          <p:cNvSpPr/>
          <p:nvPr/>
        </p:nvSpPr>
        <p:spPr>
          <a:xfrm>
            <a:off x="9831079" y="2979836"/>
            <a:ext cx="1687821" cy="655919"/>
          </a:xfrm>
          <a:prstGeom prst="flowChartDecisi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B316211-B2DF-70A6-3761-AE043E61C0CB}"/>
              </a:ext>
            </a:extLst>
          </p:cNvPr>
          <p:cNvSpPr txBox="1"/>
          <p:nvPr/>
        </p:nvSpPr>
        <p:spPr>
          <a:xfrm>
            <a:off x="10137163" y="3123129"/>
            <a:ext cx="1233519" cy="369332"/>
          </a:xfrm>
          <a:prstGeom prst="rect">
            <a:avLst/>
          </a:prstGeom>
          <a:noFill/>
        </p:spPr>
        <p:txBody>
          <a:bodyPr wrap="square" rtlCol="0">
            <a:spAutoFit/>
          </a:bodyPr>
          <a:lstStyle/>
          <a:p>
            <a:r>
              <a:rPr lang="zh-CN" altLang="en-US" dirty="0">
                <a:solidFill>
                  <a:schemeClr val="bg2"/>
                </a:solidFill>
              </a:rPr>
              <a:t>仿真参数</a:t>
            </a:r>
          </a:p>
        </p:txBody>
      </p:sp>
      <p:sp>
        <p:nvSpPr>
          <p:cNvPr id="18" name="右大括号 17">
            <a:extLst>
              <a:ext uri="{FF2B5EF4-FFF2-40B4-BE49-F238E27FC236}">
                <a16:creationId xmlns:a16="http://schemas.microsoft.com/office/drawing/2014/main" id="{E5A9D90B-6585-01AE-2DA0-7D66D68E306C}"/>
              </a:ext>
            </a:extLst>
          </p:cNvPr>
          <p:cNvSpPr/>
          <p:nvPr/>
        </p:nvSpPr>
        <p:spPr>
          <a:xfrm>
            <a:off x="9481530" y="2203152"/>
            <a:ext cx="263887" cy="2209288"/>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785FD1DB-8AFC-59E1-A48D-AD8CC3DBDCCA}"/>
              </a:ext>
            </a:extLst>
          </p:cNvPr>
          <p:cNvSpPr/>
          <p:nvPr/>
        </p:nvSpPr>
        <p:spPr>
          <a:xfrm>
            <a:off x="1724472" y="1454449"/>
            <a:ext cx="3139270" cy="74870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C843991-AC5A-7E66-3466-144D1EF33C48}"/>
              </a:ext>
            </a:extLst>
          </p:cNvPr>
          <p:cNvSpPr txBox="1"/>
          <p:nvPr/>
        </p:nvSpPr>
        <p:spPr>
          <a:xfrm>
            <a:off x="1138264" y="1567190"/>
            <a:ext cx="4288995" cy="523220"/>
          </a:xfrm>
          <a:prstGeom prst="rect">
            <a:avLst/>
          </a:prstGeom>
          <a:noFill/>
        </p:spPr>
        <p:txBody>
          <a:bodyPr wrap="square" rtlCol="0">
            <a:spAutoFit/>
          </a:bodyPr>
          <a:lstStyle/>
          <a:p>
            <a:pPr algn="ctr"/>
            <a:r>
              <a:rPr lang="zh-CN" altLang="en-US" sz="2800" dirty="0">
                <a:solidFill>
                  <a:schemeClr val="bg1"/>
                </a:solidFill>
              </a:rPr>
              <a:t>不同速度比的影响</a:t>
            </a:r>
          </a:p>
        </p:txBody>
      </p:sp>
      <p:sp>
        <p:nvSpPr>
          <p:cNvPr id="2" name="文本框 1">
            <a:extLst>
              <a:ext uri="{FF2B5EF4-FFF2-40B4-BE49-F238E27FC236}">
                <a16:creationId xmlns:a16="http://schemas.microsoft.com/office/drawing/2014/main" id="{783DBC0E-35F2-AA51-85F3-6446C73F4C1F}"/>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60881016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07D14-E5CD-9A7A-7C6C-4C77D931B0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28ADEA-3CC2-63DB-8AEB-2F64C347FA11}"/>
              </a:ext>
            </a:extLst>
          </p:cNvPr>
          <p:cNvSpPr>
            <a:spLocks noGrp="1"/>
          </p:cNvSpPr>
          <p:nvPr>
            <p:ph type="title"/>
          </p:nvPr>
        </p:nvSpPr>
        <p:spPr/>
        <p:txBody>
          <a:bodyPr/>
          <a:lstStyle/>
          <a:p>
            <a:r>
              <a:rPr lang="zh-CN" altLang="en-US" dirty="0"/>
              <a:t>不同速度比下的导弹</a:t>
            </a:r>
            <a:r>
              <a:rPr lang="en-US" altLang="zh-CN" dirty="0"/>
              <a:t>—</a:t>
            </a:r>
            <a:r>
              <a:rPr lang="zh-CN" altLang="en-US" dirty="0"/>
              <a:t>目标轨迹曲线</a:t>
            </a:r>
          </a:p>
        </p:txBody>
      </p:sp>
      <p:sp>
        <p:nvSpPr>
          <p:cNvPr id="6" name="Rectangle 2">
            <a:extLst>
              <a:ext uri="{FF2B5EF4-FFF2-40B4-BE49-F238E27FC236}">
                <a16:creationId xmlns:a16="http://schemas.microsoft.com/office/drawing/2014/main" id="{E5DF9B8D-AADD-0E15-5CFE-5366ECECCB4E}"/>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47933DA1-4822-C76E-7496-3DA7C6E1D403}"/>
              </a:ext>
            </a:extLst>
          </p:cNvPr>
          <p:cNvSpPr txBox="1"/>
          <p:nvPr/>
        </p:nvSpPr>
        <p:spPr>
          <a:xfrm>
            <a:off x="2191765" y="5447584"/>
            <a:ext cx="2978248" cy="646331"/>
          </a:xfrm>
          <a:prstGeom prst="rect">
            <a:avLst/>
          </a:prstGeom>
          <a:noFill/>
        </p:spPr>
        <p:txBody>
          <a:bodyPr wrap="square" rtlCol="0">
            <a:spAutoFit/>
          </a:bodyPr>
          <a:lstStyle/>
          <a:p>
            <a:pPr algn="ctr"/>
            <a:r>
              <a:rPr lang="zh-CN" altLang="en-US" dirty="0"/>
              <a:t>图（</a:t>
            </a:r>
            <a:r>
              <a:rPr lang="en-US" altLang="zh-CN" dirty="0"/>
              <a:t>3-1</a:t>
            </a:r>
            <a:r>
              <a:rPr lang="zh-CN" altLang="en-US" dirty="0"/>
              <a:t>）不同速度比下导弹</a:t>
            </a:r>
            <a:r>
              <a:rPr lang="en-US" altLang="zh-CN" dirty="0"/>
              <a:t>——</a:t>
            </a:r>
            <a:r>
              <a:rPr lang="zh-CN" altLang="en-US" dirty="0"/>
              <a:t>目标曲线图</a:t>
            </a:r>
          </a:p>
        </p:txBody>
      </p:sp>
      <p:sp>
        <p:nvSpPr>
          <p:cNvPr id="10" name="文本框 9">
            <a:extLst>
              <a:ext uri="{FF2B5EF4-FFF2-40B4-BE49-F238E27FC236}">
                <a16:creationId xmlns:a16="http://schemas.microsoft.com/office/drawing/2014/main" id="{84E8D42B-F8DA-D72D-3F65-AA7DE1E5AB4A}"/>
              </a:ext>
            </a:extLst>
          </p:cNvPr>
          <p:cNvSpPr txBox="1"/>
          <p:nvPr/>
        </p:nvSpPr>
        <p:spPr>
          <a:xfrm>
            <a:off x="5920412" y="1573869"/>
            <a:ext cx="5672447" cy="4939814"/>
          </a:xfrm>
          <a:prstGeom prst="rect">
            <a:avLst/>
          </a:prstGeom>
          <a:noFill/>
        </p:spPr>
        <p:txBody>
          <a:bodyPr wrap="square" rtlCol="0">
            <a:spAutoFit/>
          </a:bodyPr>
          <a:lstStyle/>
          <a:p>
            <a:pPr>
              <a:lnSpc>
                <a:spcPct val="150000"/>
              </a:lnSpc>
            </a:pPr>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由图（</a:t>
            </a:r>
            <a:r>
              <a:rPr lang="en-US" altLang="zh-CN" sz="1800" dirty="0">
                <a:effectLst/>
                <a:latin typeface="+mn-ea"/>
                <a:cs typeface="Times New Roman" panose="02020603050405020304" pitchFamily="18" charset="0"/>
              </a:rPr>
              <a:t>3-1</a:t>
            </a:r>
            <a:r>
              <a:rPr lang="zh-CN" altLang="zh-CN" sz="1800" dirty="0">
                <a:effectLst/>
                <a:latin typeface="+mn-ea"/>
                <a:cs typeface="Times New Roman" panose="02020603050405020304" pitchFamily="18" charset="0"/>
              </a:rPr>
              <a:t>）中的导弹—目标曲线图可知，导弹在</a:t>
            </a:r>
            <a:r>
              <a:rPr lang="zh-CN" altLang="en-US" sz="1800" dirty="0">
                <a:effectLst/>
                <a:latin typeface="+mn-ea"/>
                <a:cs typeface="Times New Roman" panose="02020603050405020304" pitchFamily="18" charset="0"/>
              </a:rPr>
              <a:t>不同</a:t>
            </a:r>
            <a:r>
              <a:rPr lang="zh-CN" altLang="zh-CN" sz="1800" dirty="0">
                <a:effectLst/>
                <a:latin typeface="+mn-ea"/>
                <a:cs typeface="Times New Roman" panose="02020603050405020304" pitchFamily="18" charset="0"/>
              </a:rPr>
              <a:t>速度比</a:t>
            </a:r>
            <a:r>
              <a:rPr lang="zh-CN" altLang="en-US" sz="1800" kern="100" dirty="0">
                <a:effectLst/>
                <a:latin typeface="+mn-ea"/>
                <a:cs typeface="Times New Roman" panose="02020603050405020304" pitchFamily="18" charset="0"/>
              </a:rPr>
              <a:t>下</a:t>
            </a:r>
            <a:r>
              <a:rPr lang="zh-CN" altLang="zh-CN" sz="1800" kern="100" dirty="0">
                <a:effectLst/>
                <a:latin typeface="+mn-ea"/>
                <a:cs typeface="Times New Roman" panose="02020603050405020304" pitchFamily="18" charset="0"/>
              </a:rPr>
              <a:t>均能命中目标。</a:t>
            </a:r>
          </a:p>
          <a:p>
            <a:pPr>
              <a:lnSpc>
                <a:spcPct val="150000"/>
              </a:lnSpc>
            </a:pPr>
            <a:r>
              <a:rPr lang="en-US" altLang="zh-CN" sz="1800" b="1" dirty="0">
                <a:effectLst/>
                <a:latin typeface="+mn-ea"/>
                <a:cs typeface="Times New Roman" panose="02020603050405020304" pitchFamily="18" charset="0"/>
              </a:rPr>
              <a:t>    · </a:t>
            </a:r>
            <a:r>
              <a:rPr lang="zh-CN" altLang="zh-CN" sz="1800" dirty="0">
                <a:effectLst/>
                <a:latin typeface="+mn-ea"/>
                <a:cs typeface="Times New Roman" panose="02020603050405020304" pitchFamily="18" charset="0"/>
              </a:rPr>
              <a:t>轨迹平滑度：上图可见，速度比越高，导弹轨迹越平滑；速度比越低</a:t>
            </a:r>
            <a:r>
              <a:rPr lang="zh-CN" altLang="zh-CN" sz="1800" kern="100" dirty="0">
                <a:effectLst/>
                <a:latin typeface="+mn-ea"/>
                <a:cs typeface="Times New Roman" panose="02020603050405020304" pitchFamily="18" charset="0"/>
              </a:rPr>
              <a:t>，弹道轨迹越迂回。这是因为高速度比下，导弹能以更短时间接近目标，视线角变化率更小，弹道调整幅度降低。</a:t>
            </a:r>
          </a:p>
          <a:p>
            <a:pPr>
              <a:lnSpc>
                <a:spcPct val="150000"/>
              </a:lnSpc>
            </a:pPr>
            <a:r>
              <a:rPr lang="en-US" altLang="zh-CN" b="1" dirty="0">
                <a:latin typeface="+mn-ea"/>
              </a:rPr>
              <a:t>    · </a:t>
            </a:r>
            <a:r>
              <a:rPr lang="zh-CN" altLang="en-US" dirty="0">
                <a:latin typeface="+mn-ea"/>
              </a:rPr>
              <a:t>命中特性：各速度比导弹均能命中目标（红色碰撞点），但高速度比的导弹轨迹弯曲程度更低，符合追踪法中“速度优势简化追踪路径”的特性。</a:t>
            </a:r>
          </a:p>
          <a:p>
            <a:pPr>
              <a:lnSpc>
                <a:spcPct val="150000"/>
              </a:lnSpc>
            </a:pPr>
            <a:r>
              <a:rPr lang="zh-CN" altLang="en-US" dirty="0">
                <a:latin typeface="+mn-ea"/>
              </a:rPr>
              <a:t>    经验证，不同速度比下的导弹</a:t>
            </a:r>
            <a:r>
              <a:rPr lang="en-US" altLang="zh-CN" dirty="0">
                <a:latin typeface="+mn-ea"/>
              </a:rPr>
              <a:t>—</a:t>
            </a:r>
            <a:r>
              <a:rPr lang="zh-CN" altLang="en-US" dirty="0">
                <a:latin typeface="+mn-ea"/>
              </a:rPr>
              <a:t>目标曲线图符合假设</a:t>
            </a:r>
            <a:r>
              <a:rPr lang="zh-CN" altLang="zh-CN" sz="1800" dirty="0">
                <a:effectLst/>
                <a:ea typeface="宋体" panose="02010600030101010101" pitchFamily="2" charset="-122"/>
                <a:cs typeface="Times New Roman" panose="02020603050405020304" pitchFamily="18" charset="0"/>
              </a:rPr>
              <a:t>②</a:t>
            </a:r>
            <a:r>
              <a:rPr lang="zh-CN" altLang="en-US" dirty="0">
                <a:latin typeface="+mn-ea"/>
              </a:rPr>
              <a:t>。</a:t>
            </a:r>
          </a:p>
          <a:p>
            <a:endParaRPr lang="zh-CN" altLang="en-US" dirty="0"/>
          </a:p>
        </p:txBody>
      </p:sp>
      <p:sp>
        <p:nvSpPr>
          <p:cNvPr id="12" name="矩形: 圆角 11">
            <a:extLst>
              <a:ext uri="{FF2B5EF4-FFF2-40B4-BE49-F238E27FC236}">
                <a16:creationId xmlns:a16="http://schemas.microsoft.com/office/drawing/2014/main" id="{6C21708D-BC42-F02F-E398-0BC65287E50B}"/>
              </a:ext>
            </a:extLst>
          </p:cNvPr>
          <p:cNvSpPr/>
          <p:nvPr/>
        </p:nvSpPr>
        <p:spPr>
          <a:xfrm>
            <a:off x="7637744" y="954411"/>
            <a:ext cx="1997901"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C2346BF-7657-589C-E953-98861BC95888}"/>
              </a:ext>
            </a:extLst>
          </p:cNvPr>
          <p:cNvSpPr txBox="1"/>
          <p:nvPr/>
        </p:nvSpPr>
        <p:spPr>
          <a:xfrm>
            <a:off x="7900790" y="1019385"/>
            <a:ext cx="1634647" cy="461665"/>
          </a:xfrm>
          <a:prstGeom prst="rect">
            <a:avLst/>
          </a:prstGeom>
          <a:noFill/>
        </p:spPr>
        <p:txBody>
          <a:bodyPr wrap="square" rtlCol="0">
            <a:spAutoFit/>
          </a:bodyPr>
          <a:lstStyle/>
          <a:p>
            <a:r>
              <a:rPr lang="zh-CN" altLang="en-US" sz="2400" dirty="0">
                <a:solidFill>
                  <a:schemeClr val="bg2"/>
                </a:solidFill>
              </a:rPr>
              <a:t>图像分析</a:t>
            </a:r>
          </a:p>
        </p:txBody>
      </p:sp>
      <p:pic>
        <p:nvPicPr>
          <p:cNvPr id="5" name="图片 4">
            <a:extLst>
              <a:ext uri="{FF2B5EF4-FFF2-40B4-BE49-F238E27FC236}">
                <a16:creationId xmlns:a16="http://schemas.microsoft.com/office/drawing/2014/main" id="{429EAF73-B4FA-45B2-4FA4-431D68C05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40" y="1365813"/>
            <a:ext cx="5081389" cy="4081771"/>
          </a:xfrm>
          <a:prstGeom prst="rect">
            <a:avLst/>
          </a:prstGeom>
        </p:spPr>
      </p:pic>
      <p:sp>
        <p:nvSpPr>
          <p:cNvPr id="3" name="文本框 2">
            <a:extLst>
              <a:ext uri="{FF2B5EF4-FFF2-40B4-BE49-F238E27FC236}">
                <a16:creationId xmlns:a16="http://schemas.microsoft.com/office/drawing/2014/main" id="{7A642AA4-3A88-7AB3-AED3-D14D551C28E7}"/>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6</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10630881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45A98-E756-9242-695A-847C8059F5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CCD01FA-2A86-1667-DDE7-24F486283A32}"/>
              </a:ext>
            </a:extLst>
          </p:cNvPr>
          <p:cNvSpPr>
            <a:spLocks noGrp="1"/>
          </p:cNvSpPr>
          <p:nvPr>
            <p:ph type="title"/>
          </p:nvPr>
        </p:nvSpPr>
        <p:spPr/>
        <p:txBody>
          <a:bodyPr/>
          <a:lstStyle/>
          <a:p>
            <a:r>
              <a:rPr lang="zh-CN" altLang="en-US" dirty="0"/>
              <a:t>不同速度比下法向过载曲线</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81EEBF6-A3D3-24A2-6938-E67B9A3A69A4}"/>
                  </a:ext>
                </a:extLst>
              </p:cNvPr>
              <p:cNvSpPr txBox="1"/>
              <p:nvPr/>
            </p:nvSpPr>
            <p:spPr>
              <a:xfrm>
                <a:off x="5969110" y="1976009"/>
                <a:ext cx="5094382" cy="3367397"/>
              </a:xfrm>
              <a:prstGeom prst="rect">
                <a:avLst/>
              </a:prstGeom>
              <a:noFill/>
            </p:spPr>
            <p:txBody>
              <a:bodyPr wrap="square" rtlCol="0">
                <a:spAutoFit/>
              </a:bodyPr>
              <a:lstStyle/>
              <a:p>
                <a:pPr algn="just">
                  <a:lnSpc>
                    <a:spcPct val="150000"/>
                  </a:lnSpc>
                  <a:buNone/>
                </a:pPr>
                <a:r>
                  <a:rPr lang="zh-CN" altLang="en-US" sz="1800" kern="100" dirty="0">
                    <a:effectLst/>
                    <a:latin typeface="+mn-ea"/>
                    <a:cs typeface="Times New Roman" panose="02020603050405020304" pitchFamily="18" charset="0"/>
                  </a:rPr>
                  <a:t>    由图（</a:t>
                </a:r>
                <a:r>
                  <a:rPr lang="en-US" altLang="zh-CN" sz="1800" kern="100" dirty="0">
                    <a:effectLst/>
                    <a:latin typeface="+mn-ea"/>
                    <a:cs typeface="Times New Roman" panose="02020603050405020304" pitchFamily="18" charset="0"/>
                  </a:rPr>
                  <a:t>3-2</a:t>
                </a:r>
                <a:r>
                  <a:rPr lang="zh-CN" altLang="en-US" sz="1800" kern="100" dirty="0">
                    <a:effectLst/>
                    <a:latin typeface="+mn-ea"/>
                    <a:cs typeface="Times New Roman" panose="02020603050405020304" pitchFamily="18" charset="0"/>
                  </a:rPr>
                  <a:t>）的导弹过载曲线图可知：</a:t>
                </a:r>
              </a:p>
              <a:p>
                <a:pPr algn="just">
                  <a:lnSpc>
                    <a:spcPct val="150000"/>
                  </a:lnSpc>
                  <a:buNone/>
                </a:pPr>
                <a:r>
                  <a:rPr lang="en-US" altLang="zh-CN" sz="1800" kern="100" dirty="0">
                    <a:effectLst/>
                    <a:latin typeface="+mn-ea"/>
                    <a:cs typeface="Times New Roman" panose="02020603050405020304" pitchFamily="18" charset="0"/>
                  </a:rPr>
                  <a:t>    • </a:t>
                </a:r>
                <a:r>
                  <a:rPr lang="zh-CN" altLang="en-US" sz="1800" kern="100" dirty="0">
                    <a:effectLst/>
                    <a:latin typeface="+mn-ea"/>
                    <a:cs typeface="Times New Roman" panose="02020603050405020304" pitchFamily="18" charset="0"/>
                  </a:rPr>
                  <a:t>过载需求趋势：在“法向过载曲线”中，速度比越高，法向过载上升速率越快，过载改变的响应时间也越快。而</a:t>
                </a:r>
                <a14:m>
                  <m:oMath xmlns:m="http://schemas.openxmlformats.org/officeDocument/2006/math">
                    <m:r>
                      <a:rPr lang="en-US" altLang="zh-CN" sz="1800" b="0" i="1" kern="100" smtClean="0">
                        <a:effectLst/>
                        <a:latin typeface="Cambria Math" panose="02040503050406030204" pitchFamily="18" charset="0"/>
                        <a:cs typeface="Times New Roman" panose="02020603050405020304" pitchFamily="18" charset="0"/>
                      </a:rPr>
                      <m:t>𝑝</m:t>
                    </m:r>
                    <m:r>
                      <a:rPr lang="en-US" altLang="zh-CN" sz="1800" b="0" i="1" kern="100" smtClean="0">
                        <a:effectLst/>
                        <a:latin typeface="Cambria Math" panose="02040503050406030204" pitchFamily="18" charset="0"/>
                        <a:cs typeface="Times New Roman" panose="02020603050405020304" pitchFamily="18" charset="0"/>
                      </a:rPr>
                      <m:t>=1.5</m:t>
                    </m:r>
                  </m:oMath>
                </a14:m>
                <a:r>
                  <a:rPr lang="zh-CN" altLang="en-US" sz="1800" kern="100" dirty="0">
                    <a:effectLst/>
                    <a:latin typeface="+mn-ea"/>
                    <a:cs typeface="Times New Roman" panose="02020603050405020304" pitchFamily="18" charset="0"/>
                  </a:rPr>
                  <a:t>的</a:t>
                </a:r>
                <a:r>
                  <a:rPr lang="zh-CN" altLang="zh-CN" dirty="0"/>
                  <a:t>蓝色曲线过载增长最慢，过载改变响应时间也最慢</a:t>
                </a:r>
                <a:r>
                  <a:rPr lang="zh-CN" altLang="en-US" dirty="0"/>
                  <a:t>。</a:t>
                </a:r>
                <a:endParaRPr lang="en-US" altLang="zh-CN" dirty="0"/>
              </a:p>
              <a:p>
                <a:pPr algn="just">
                  <a:lnSpc>
                    <a:spcPct val="150000"/>
                  </a:lnSpc>
                  <a:buNone/>
                </a:pPr>
                <a:r>
                  <a:rPr lang="en-US" altLang="zh-CN" sz="1800" kern="100" dirty="0">
                    <a:effectLst/>
                    <a:latin typeface="+mn-ea"/>
                    <a:cs typeface="Times New Roman" panose="02020603050405020304" pitchFamily="18" charset="0"/>
                  </a:rPr>
                  <a:t>    •</a:t>
                </a:r>
                <a:r>
                  <a:rPr lang="zh-CN" altLang="en-US" sz="1800" kern="100" dirty="0">
                    <a:effectLst/>
                    <a:latin typeface="+mn-ea"/>
                    <a:cs typeface="Times New Roman" panose="02020603050405020304" pitchFamily="18" charset="0"/>
                  </a:rPr>
                  <a:t>过载限制影响：所有曲线最终均达到过载限制（法向可用过载），在同一时刻，速度比越大，导弹的过载越大，满足假设</a:t>
                </a:r>
                <a:r>
                  <a:rPr lang="zh-CN" altLang="zh-CN" sz="1800" dirty="0">
                    <a:effectLst/>
                    <a:ea typeface="宋体" panose="02010600030101010101" pitchFamily="2" charset="-122"/>
                    <a:cs typeface="Times New Roman" panose="02020603050405020304" pitchFamily="18" charset="0"/>
                  </a:rPr>
                  <a:t>③</a:t>
                </a:r>
                <a:r>
                  <a:rPr lang="zh-CN" altLang="en-US" sz="1800" kern="100" dirty="0">
                    <a:effectLst/>
                    <a:latin typeface="+mn-ea"/>
                    <a:cs typeface="Times New Roman" panose="02020603050405020304" pitchFamily="18" charset="0"/>
                  </a:rPr>
                  <a:t>。</a:t>
                </a:r>
                <a:endParaRPr lang="zh-CN" altLang="zh-CN" sz="1800" kern="100" dirty="0">
                  <a:effectLst/>
                  <a:latin typeface="+mn-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81EEBF6-A3D3-24A2-6938-E67B9A3A69A4}"/>
                  </a:ext>
                </a:extLst>
              </p:cNvPr>
              <p:cNvSpPr txBox="1">
                <a:spLocks noRot="1" noChangeAspect="1" noMove="1" noResize="1" noEditPoints="1" noAdjustHandles="1" noChangeArrowheads="1" noChangeShapeType="1" noTextEdit="1"/>
              </p:cNvSpPr>
              <p:nvPr/>
            </p:nvSpPr>
            <p:spPr>
              <a:xfrm>
                <a:off x="5969110" y="1976009"/>
                <a:ext cx="5094382" cy="3367397"/>
              </a:xfrm>
              <a:prstGeom prst="rect">
                <a:avLst/>
              </a:prstGeom>
              <a:blipFill>
                <a:blip r:embed="rId3"/>
                <a:stretch>
                  <a:fillRect l="-957" r="-5383" b="-1808"/>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71CD8C70-7D38-FAA2-A260-4F42F010CBD5}"/>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5ECE8D8B-E300-9000-E10A-7E7450028D89}"/>
              </a:ext>
            </a:extLst>
          </p:cNvPr>
          <p:cNvSpPr txBox="1"/>
          <p:nvPr/>
        </p:nvSpPr>
        <p:spPr>
          <a:xfrm>
            <a:off x="1902553" y="5521327"/>
            <a:ext cx="2733616" cy="646331"/>
          </a:xfrm>
          <a:prstGeom prst="rect">
            <a:avLst/>
          </a:prstGeom>
          <a:noFill/>
        </p:spPr>
        <p:txBody>
          <a:bodyPr wrap="square" rtlCol="0">
            <a:spAutoFit/>
          </a:bodyPr>
          <a:lstStyle/>
          <a:p>
            <a:pPr algn="ctr"/>
            <a:r>
              <a:rPr lang="zh-CN" altLang="en-US" dirty="0"/>
              <a:t>图（</a:t>
            </a:r>
            <a:r>
              <a:rPr lang="en-US" altLang="zh-CN" dirty="0"/>
              <a:t>3-2</a:t>
            </a:r>
            <a:r>
              <a:rPr lang="zh-CN" altLang="en-US" dirty="0"/>
              <a:t>） 不同速度比下导弹法向过载曲线图</a:t>
            </a:r>
          </a:p>
        </p:txBody>
      </p:sp>
      <p:sp>
        <p:nvSpPr>
          <p:cNvPr id="10" name="矩形: 圆角 9">
            <a:extLst>
              <a:ext uri="{FF2B5EF4-FFF2-40B4-BE49-F238E27FC236}">
                <a16:creationId xmlns:a16="http://schemas.microsoft.com/office/drawing/2014/main" id="{4FD4E5F1-19F5-5380-9D17-C6CEF91674F4}"/>
              </a:ext>
            </a:extLst>
          </p:cNvPr>
          <p:cNvSpPr/>
          <p:nvPr/>
        </p:nvSpPr>
        <p:spPr>
          <a:xfrm>
            <a:off x="7481169" y="1087174"/>
            <a:ext cx="1997901"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E9DFC8B-5595-8D77-946B-F1A8B9AE218C}"/>
              </a:ext>
            </a:extLst>
          </p:cNvPr>
          <p:cNvSpPr txBox="1"/>
          <p:nvPr/>
        </p:nvSpPr>
        <p:spPr>
          <a:xfrm>
            <a:off x="7744215" y="1152148"/>
            <a:ext cx="1634647" cy="461665"/>
          </a:xfrm>
          <a:prstGeom prst="rect">
            <a:avLst/>
          </a:prstGeom>
          <a:noFill/>
        </p:spPr>
        <p:txBody>
          <a:bodyPr wrap="square" rtlCol="0">
            <a:spAutoFit/>
          </a:bodyPr>
          <a:lstStyle/>
          <a:p>
            <a:r>
              <a:rPr lang="zh-CN" altLang="en-US" sz="2400" dirty="0">
                <a:solidFill>
                  <a:schemeClr val="bg2"/>
                </a:solidFill>
              </a:rPr>
              <a:t>图像分析</a:t>
            </a:r>
          </a:p>
        </p:txBody>
      </p:sp>
      <p:pic>
        <p:nvPicPr>
          <p:cNvPr id="7" name="图片 6">
            <a:extLst>
              <a:ext uri="{FF2B5EF4-FFF2-40B4-BE49-F238E27FC236}">
                <a16:creationId xmlns:a16="http://schemas.microsoft.com/office/drawing/2014/main" id="{E71F82B9-2511-B885-88AD-0BF9C7EEF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87" y="1297989"/>
            <a:ext cx="4527606" cy="4136682"/>
          </a:xfrm>
          <a:prstGeom prst="rect">
            <a:avLst/>
          </a:prstGeom>
        </p:spPr>
      </p:pic>
      <p:sp>
        <p:nvSpPr>
          <p:cNvPr id="4" name="文本框 3">
            <a:extLst>
              <a:ext uri="{FF2B5EF4-FFF2-40B4-BE49-F238E27FC236}">
                <a16:creationId xmlns:a16="http://schemas.microsoft.com/office/drawing/2014/main" id="{E23698BA-6FA5-6381-F940-AF1BCAABC2B2}"/>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7</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81527419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55664-6962-9F6C-A684-B9D84D37B2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F5ED3F-55A4-85D6-AABC-EF6C794B74AF}"/>
              </a:ext>
            </a:extLst>
          </p:cNvPr>
          <p:cNvSpPr>
            <a:spLocks noGrp="1"/>
          </p:cNvSpPr>
          <p:nvPr>
            <p:ph type="title"/>
          </p:nvPr>
        </p:nvSpPr>
        <p:spPr/>
        <p:txBody>
          <a:bodyPr/>
          <a:lstStyle/>
          <a:p>
            <a:r>
              <a:rPr lang="zh-CN" altLang="en-US" dirty="0"/>
              <a:t>不同速度比下法向过载曲线</a:t>
            </a:r>
          </a:p>
        </p:txBody>
      </p:sp>
      <p:sp>
        <p:nvSpPr>
          <p:cNvPr id="6" name="Rectangle 2">
            <a:extLst>
              <a:ext uri="{FF2B5EF4-FFF2-40B4-BE49-F238E27FC236}">
                <a16:creationId xmlns:a16="http://schemas.microsoft.com/office/drawing/2014/main" id="{FFA605B2-0511-1EF4-9409-58BB4CD4E135}"/>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496FF919-260E-E267-7BEC-F5656AD55BB5}"/>
              </a:ext>
            </a:extLst>
          </p:cNvPr>
          <p:cNvSpPr txBox="1"/>
          <p:nvPr/>
        </p:nvSpPr>
        <p:spPr>
          <a:xfrm>
            <a:off x="2015054" y="5500522"/>
            <a:ext cx="2845704" cy="646331"/>
          </a:xfrm>
          <a:prstGeom prst="rect">
            <a:avLst/>
          </a:prstGeom>
          <a:noFill/>
        </p:spPr>
        <p:txBody>
          <a:bodyPr wrap="square" rtlCol="0">
            <a:spAutoFit/>
          </a:bodyPr>
          <a:lstStyle/>
          <a:p>
            <a:pPr algn="ctr"/>
            <a:r>
              <a:rPr lang="zh-CN" altLang="en-US" dirty="0"/>
              <a:t>图（</a:t>
            </a:r>
            <a:r>
              <a:rPr lang="en-US" altLang="zh-CN" dirty="0"/>
              <a:t>3-2</a:t>
            </a:r>
            <a:r>
              <a:rPr lang="zh-CN" altLang="en-US" dirty="0"/>
              <a:t>）不同速度比下导弹法向过载曲线图</a:t>
            </a:r>
          </a:p>
        </p:txBody>
      </p:sp>
      <p:sp>
        <p:nvSpPr>
          <p:cNvPr id="12" name="矩形: 圆角 11">
            <a:extLst>
              <a:ext uri="{FF2B5EF4-FFF2-40B4-BE49-F238E27FC236}">
                <a16:creationId xmlns:a16="http://schemas.microsoft.com/office/drawing/2014/main" id="{3B3FAD58-57CB-7C8A-052F-AEC4888B5112}"/>
              </a:ext>
            </a:extLst>
          </p:cNvPr>
          <p:cNvSpPr/>
          <p:nvPr/>
        </p:nvSpPr>
        <p:spPr>
          <a:xfrm>
            <a:off x="6270204" y="1246832"/>
            <a:ext cx="3742450" cy="5903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4CD824-0697-A141-0E56-7DDA5B063EA8}"/>
              </a:ext>
            </a:extLst>
          </p:cNvPr>
          <p:cNvSpPr/>
          <p:nvPr/>
        </p:nvSpPr>
        <p:spPr>
          <a:xfrm>
            <a:off x="6381973" y="1341940"/>
            <a:ext cx="3518912"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lIns="91440" tIns="45720" rIns="91440" bIns="45720">
            <a:spAutoFit/>
          </a:bodyPr>
          <a:lstStyle/>
          <a:p>
            <a:pPr algn="ctr"/>
            <a:r>
              <a:rPr lang="zh-CN" alt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为什么速度比越大过载越大？</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E393549-ED2D-3949-ADA4-D4B8547B2FC4}"/>
                  </a:ext>
                </a:extLst>
              </p:cNvPr>
              <p:cNvSpPr txBox="1"/>
              <p:nvPr/>
            </p:nvSpPr>
            <p:spPr>
              <a:xfrm>
                <a:off x="6103942" y="2447699"/>
                <a:ext cx="5414716" cy="387830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rPr>
                  <a:t>    根据法向过载公式</a:t>
                </a:r>
                <a14:m>
                  <m:oMath xmlns:m="http://schemas.openxmlformats.org/officeDocument/2006/math">
                    <m:r>
                      <a:rPr lang="zh-CN" altLang="en-US" i="1" dirty="0" smtClean="0">
                        <a:latin typeface="Cambria Math" panose="02040503050406030204" pitchFamily="18" charset="0"/>
                      </a:rPr>
                      <m:t>𝑛</m:t>
                    </m:r>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1" dirty="0">
                            <a:latin typeface="Cambria Math" panose="02040503050406030204" pitchFamily="18" charset="0"/>
                          </a:rPr>
                          <m:t>𝑣</m:t>
                        </m:r>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ⅆ</m:t>
                            </m:r>
                            <m:r>
                              <a:rPr lang="zh-CN" altLang="en-US" i="1" dirty="0">
                                <a:latin typeface="Cambria Math" panose="02040503050406030204" pitchFamily="18" charset="0"/>
                              </a:rPr>
                              <m:t>𝑞</m:t>
                            </m:r>
                          </m:num>
                          <m:den>
                            <m:r>
                              <a:rPr lang="zh-CN" altLang="en-US" i="0" dirty="0">
                                <a:latin typeface="Cambria Math" panose="02040503050406030204" pitchFamily="18" charset="0"/>
                              </a:rPr>
                              <m:t>ⅆ</m:t>
                            </m:r>
                            <m:r>
                              <a:rPr lang="zh-CN" altLang="en-US" i="1" dirty="0">
                                <a:latin typeface="Cambria Math" panose="02040503050406030204" pitchFamily="18" charset="0"/>
                              </a:rPr>
                              <m:t>𝑡</m:t>
                            </m:r>
                          </m:den>
                        </m:f>
                      </m:num>
                      <m:den>
                        <m:r>
                          <a:rPr lang="zh-CN" altLang="en-US" i="1" dirty="0">
                            <a:latin typeface="Cambria Math" panose="02040503050406030204" pitchFamily="18" charset="0"/>
                          </a:rPr>
                          <m:t>𝑔</m:t>
                        </m:r>
                      </m:den>
                    </m:f>
                  </m:oMath>
                </a14:m>
                <a:r>
                  <a:rPr lang="zh-CN" altLang="en-US" dirty="0">
                    <a:latin typeface="微软雅黑" panose="020B0503020204020204" pitchFamily="34" charset="-122"/>
                  </a:rPr>
                  <a:t>，当速度比增大</a:t>
                </a:r>
                <a:r>
                  <a:rPr lang="zh-CN" altLang="zh-CN" dirty="0">
                    <a:latin typeface="微软雅黑" panose="020B0503020204020204" pitchFamily="34" charset="-122"/>
                  </a:rPr>
                  <a:t>时，一方面，导弹速度</a:t>
                </a:r>
                <a14:m>
                  <m:oMath xmlns:m="http://schemas.openxmlformats.org/officeDocument/2006/math">
                    <m:r>
                      <a:rPr lang="en-US" altLang="zh-CN" b="0" i="1" smtClean="0">
                        <a:latin typeface="Cambria Math" panose="02040503050406030204" pitchFamily="18" charset="0"/>
                      </a:rPr>
                      <m:t>𝑉</m:t>
                    </m:r>
                  </m:oMath>
                </a14:m>
                <a:r>
                  <a:rPr lang="zh-CN" altLang="en-US" dirty="0">
                    <a:latin typeface="微软雅黑" panose="020B0503020204020204" pitchFamily="34" charset="-122"/>
                  </a:rPr>
                  <a:t>增大；</a:t>
                </a:r>
                <a:r>
                  <a:rPr lang="zh-CN" altLang="zh-CN" dirty="0">
                    <a:latin typeface="微软雅黑" panose="020B0503020204020204" pitchFamily="34" charset="-122"/>
                  </a:rPr>
                  <a:t>另一方面在追踪过程中，导弹需要不断调整飞行方向以追踪目标，这就导致视线角</a:t>
                </a:r>
                <a14:m>
                  <m:oMath xmlns:m="http://schemas.openxmlformats.org/officeDocument/2006/math">
                    <m:r>
                      <a:rPr lang="en-US" altLang="zh-CN" b="0" i="1" smtClean="0">
                        <a:latin typeface="Cambria Math" panose="02040503050406030204" pitchFamily="18" charset="0"/>
                      </a:rPr>
                      <m:t>𝑞</m:t>
                    </m:r>
                  </m:oMath>
                </a14:m>
                <a:r>
                  <a:rPr lang="zh-CN" altLang="en-US" dirty="0">
                    <a:latin typeface="微软雅黑" panose="020B0503020204020204" pitchFamily="34" charset="-122"/>
                  </a:rPr>
                  <a:t>随时间变化，</a:t>
                </a:r>
                <a:r>
                  <a:rPr lang="zh-CN" altLang="zh-CN" dirty="0">
                    <a:latin typeface="微软雅黑" panose="020B0503020204020204" pitchFamily="34" charset="-122"/>
                  </a:rPr>
                  <a:t>速度比越大，导弹接近目标的速度越快，相对运动越剧烈，使得视线角的变化率</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𝑑𝑞</m:t>
                        </m:r>
                      </m:num>
                      <m:den>
                        <m:r>
                          <a:rPr lang="en-US" altLang="zh-CN" b="0" i="1" smtClean="0">
                            <a:latin typeface="Cambria Math" panose="02040503050406030204" pitchFamily="18" charset="0"/>
                          </a:rPr>
                          <m:t>𝑑𝑡</m:t>
                        </m:r>
                      </m:den>
                    </m:f>
                  </m:oMath>
                </a14:m>
                <a:r>
                  <a:rPr lang="zh-CN" altLang="en-US" dirty="0">
                    <a:latin typeface="微软雅黑" panose="020B0503020204020204" pitchFamily="34" charset="-122"/>
                  </a:rPr>
                  <a:t>也越大，综合二者，</a:t>
                </a:r>
                <a:r>
                  <a:rPr lang="zh-CN" altLang="zh-CN" dirty="0">
                    <a:latin typeface="微软雅黑" panose="020B0503020204020204" pitchFamily="34" charset="-122"/>
                  </a:rPr>
                  <a:t>速度比越大，导弹过载越大，过载响应也越快。</a:t>
                </a:r>
              </a:p>
              <a:p>
                <a:endParaRPr lang="zh-CN" altLang="en-US" dirty="0"/>
              </a:p>
            </p:txBody>
          </p:sp>
        </mc:Choice>
        <mc:Fallback xmlns="">
          <p:sp>
            <p:nvSpPr>
              <p:cNvPr id="16" name="文本框 15">
                <a:extLst>
                  <a:ext uri="{FF2B5EF4-FFF2-40B4-BE49-F238E27FC236}">
                    <a16:creationId xmlns:a16="http://schemas.microsoft.com/office/drawing/2014/main" id="{BE393549-ED2D-3949-ADA4-D4B8547B2FC4}"/>
                  </a:ext>
                </a:extLst>
              </p:cNvPr>
              <p:cNvSpPr txBox="1">
                <a:spLocks noRot="1" noChangeAspect="1" noMove="1" noResize="1" noEditPoints="1" noAdjustHandles="1" noChangeArrowheads="1" noChangeShapeType="1" noTextEdit="1"/>
              </p:cNvSpPr>
              <p:nvPr/>
            </p:nvSpPr>
            <p:spPr>
              <a:xfrm>
                <a:off x="6103942" y="2447699"/>
                <a:ext cx="5414716" cy="3878306"/>
              </a:xfrm>
              <a:prstGeom prst="rect">
                <a:avLst/>
              </a:prstGeom>
              <a:blipFill>
                <a:blip r:embed="rId3"/>
                <a:stretch>
                  <a:fillRect l="-900" r="-337"/>
                </a:stretch>
              </a:blipFill>
            </p:spPr>
            <p:txBody>
              <a:bodyPr/>
              <a:lstStyle/>
              <a:p>
                <a:r>
                  <a:rPr lang="zh-CN" altLang="en-US">
                    <a:noFill/>
                  </a:rPr>
                  <a:t> </a:t>
                </a:r>
              </a:p>
            </p:txBody>
          </p:sp>
        </mc:Fallback>
      </mc:AlternateContent>
      <p:sp>
        <p:nvSpPr>
          <p:cNvPr id="20" name="箭头: 下 19">
            <a:extLst>
              <a:ext uri="{FF2B5EF4-FFF2-40B4-BE49-F238E27FC236}">
                <a16:creationId xmlns:a16="http://schemas.microsoft.com/office/drawing/2014/main" id="{50927E30-E300-0E16-E40D-9C8D7AD5DAED}"/>
              </a:ext>
            </a:extLst>
          </p:cNvPr>
          <p:cNvSpPr/>
          <p:nvPr/>
        </p:nvSpPr>
        <p:spPr>
          <a:xfrm>
            <a:off x="8085551" y="2115212"/>
            <a:ext cx="338203" cy="4947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思想气泡: 云 23">
            <a:extLst>
              <a:ext uri="{FF2B5EF4-FFF2-40B4-BE49-F238E27FC236}">
                <a16:creationId xmlns:a16="http://schemas.microsoft.com/office/drawing/2014/main" id="{90F8E850-E381-FDAD-67AF-85CD8C1103A1}"/>
              </a:ext>
            </a:extLst>
          </p:cNvPr>
          <p:cNvSpPr/>
          <p:nvPr/>
        </p:nvSpPr>
        <p:spPr>
          <a:xfrm>
            <a:off x="10124423" y="1571144"/>
            <a:ext cx="1839863" cy="876555"/>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F67185B-8F77-8E4E-F710-E906BB2EB201}"/>
              </a:ext>
            </a:extLst>
          </p:cNvPr>
          <p:cNvSpPr txBox="1"/>
          <p:nvPr/>
        </p:nvSpPr>
        <p:spPr>
          <a:xfrm>
            <a:off x="10454212" y="1793622"/>
            <a:ext cx="1259111" cy="369332"/>
          </a:xfrm>
          <a:prstGeom prst="rect">
            <a:avLst/>
          </a:prstGeom>
          <a:noFill/>
        </p:spPr>
        <p:txBody>
          <a:bodyPr wrap="square" rtlCol="0">
            <a:spAutoFit/>
          </a:bodyPr>
          <a:lstStyle/>
          <a:p>
            <a:r>
              <a:rPr lang="zh-CN" altLang="en-US" b="1" dirty="0">
                <a:solidFill>
                  <a:schemeClr val="accent4"/>
                </a:solidFill>
              </a:rPr>
              <a:t>原因分析</a:t>
            </a:r>
          </a:p>
        </p:txBody>
      </p:sp>
      <p:pic>
        <p:nvPicPr>
          <p:cNvPr id="5" name="图片 4">
            <a:extLst>
              <a:ext uri="{FF2B5EF4-FFF2-40B4-BE49-F238E27FC236}">
                <a16:creationId xmlns:a16="http://schemas.microsoft.com/office/drawing/2014/main" id="{94B7B8D3-196A-9624-4152-41CC4421A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94" y="1213099"/>
            <a:ext cx="4694693" cy="4289343"/>
          </a:xfrm>
          <a:prstGeom prst="rect">
            <a:avLst/>
          </a:prstGeom>
        </p:spPr>
      </p:pic>
      <p:sp>
        <p:nvSpPr>
          <p:cNvPr id="3" name="文本框 2">
            <a:extLst>
              <a:ext uri="{FF2B5EF4-FFF2-40B4-BE49-F238E27FC236}">
                <a16:creationId xmlns:a16="http://schemas.microsoft.com/office/drawing/2014/main" id="{8858F3A3-6634-CDD0-1ED7-62B18A3C4FCB}"/>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7</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97034512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不同速度比下的拦截时间及坐标</a:t>
            </a:r>
          </a:p>
        </p:txBody>
      </p:sp>
      <p:sp>
        <p:nvSpPr>
          <p:cNvPr id="19" name="文本框 18"/>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8</a:t>
            </a:r>
            <a:endParaRPr lang="zh-CN" altLang="en-US" sz="3600" b="1" dirty="0">
              <a:solidFill>
                <a:schemeClr val="bg1"/>
              </a:solidFill>
            </a:endParaRPr>
          </a:p>
        </p:txBody>
      </p:sp>
      <p:pic>
        <p:nvPicPr>
          <p:cNvPr id="3" name="图片 2">
            <a:extLst>
              <a:ext uri="{FF2B5EF4-FFF2-40B4-BE49-F238E27FC236}">
                <a16:creationId xmlns:a16="http://schemas.microsoft.com/office/drawing/2014/main" id="{8C52BCE6-640F-0CB0-EDA8-ED3C8101F497}"/>
              </a:ext>
            </a:extLst>
          </p:cNvPr>
          <p:cNvPicPr>
            <a:picLocks noChangeAspect="1"/>
          </p:cNvPicPr>
          <p:nvPr/>
        </p:nvPicPr>
        <p:blipFill>
          <a:blip r:embed="rId3"/>
          <a:stretch>
            <a:fillRect/>
          </a:stretch>
        </p:blipFill>
        <p:spPr>
          <a:xfrm>
            <a:off x="2195226" y="1204425"/>
            <a:ext cx="7801548" cy="1969415"/>
          </a:xfrm>
          <a:prstGeom prst="rect">
            <a:avLst/>
          </a:prstGeom>
        </p:spPr>
      </p:pic>
      <p:sp>
        <p:nvSpPr>
          <p:cNvPr id="5" name="文本框 4">
            <a:extLst>
              <a:ext uri="{FF2B5EF4-FFF2-40B4-BE49-F238E27FC236}">
                <a16:creationId xmlns:a16="http://schemas.microsoft.com/office/drawing/2014/main" id="{17FA442A-4695-335A-D5CD-4687195E7EBB}"/>
              </a:ext>
            </a:extLst>
          </p:cNvPr>
          <p:cNvSpPr txBox="1"/>
          <p:nvPr/>
        </p:nvSpPr>
        <p:spPr>
          <a:xfrm>
            <a:off x="5295597" y="3244334"/>
            <a:ext cx="2006930" cy="369332"/>
          </a:xfrm>
          <a:prstGeom prst="rect">
            <a:avLst/>
          </a:prstGeom>
          <a:noFill/>
        </p:spPr>
        <p:txBody>
          <a:bodyPr wrap="square" rtlCol="0">
            <a:spAutoFit/>
          </a:bodyPr>
          <a:lstStyle/>
          <a:p>
            <a:pPr algn="ctr"/>
            <a:r>
              <a:rPr lang="zh-CN" altLang="en-US" dirty="0"/>
              <a:t>表（</a:t>
            </a:r>
            <a:r>
              <a:rPr lang="en-US" altLang="zh-CN" dirty="0"/>
              <a:t>1</a:t>
            </a:r>
            <a:r>
              <a:rPr lang="zh-CN" altLang="en-US" dirty="0"/>
              <a:t>）</a:t>
            </a:r>
          </a:p>
        </p:txBody>
      </p:sp>
      <p:sp>
        <p:nvSpPr>
          <p:cNvPr id="6" name="矩形: 圆角 5">
            <a:extLst>
              <a:ext uri="{FF2B5EF4-FFF2-40B4-BE49-F238E27FC236}">
                <a16:creationId xmlns:a16="http://schemas.microsoft.com/office/drawing/2014/main" id="{0883B252-C7C5-4532-7E19-F96101FC6EF2}"/>
              </a:ext>
            </a:extLst>
          </p:cNvPr>
          <p:cNvSpPr/>
          <p:nvPr/>
        </p:nvSpPr>
        <p:spPr>
          <a:xfrm>
            <a:off x="2976403" y="3763565"/>
            <a:ext cx="6413073" cy="20479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49817A6-1A01-8654-77B1-0760972FAE3F}"/>
              </a:ext>
            </a:extLst>
          </p:cNvPr>
          <p:cNvSpPr txBox="1"/>
          <p:nvPr/>
        </p:nvSpPr>
        <p:spPr>
          <a:xfrm>
            <a:off x="3326273" y="3836027"/>
            <a:ext cx="5945579" cy="2677656"/>
          </a:xfrm>
          <a:prstGeom prst="rect">
            <a:avLst/>
          </a:prstGeom>
          <a:noFill/>
        </p:spPr>
        <p:txBody>
          <a:bodyPr wrap="square" rtlCol="0">
            <a:spAutoFit/>
          </a:bodyPr>
          <a:lstStyle/>
          <a:p>
            <a:pPr>
              <a:lnSpc>
                <a:spcPct val="150000"/>
              </a:lnSpc>
            </a:pPr>
            <a:r>
              <a:rPr lang="en-US" altLang="zh-CN" sz="2000" kern="100" dirty="0">
                <a:solidFill>
                  <a:schemeClr val="bg2"/>
                </a:solidFill>
                <a:effectLst/>
                <a:latin typeface="+mn-ea"/>
                <a:cs typeface="Times New Roman" panose="02020603050405020304" pitchFamily="18" charset="0"/>
              </a:rPr>
              <a:t>    </a:t>
            </a:r>
            <a:r>
              <a:rPr lang="zh-CN" altLang="zh-CN" sz="2000" kern="100" dirty="0">
                <a:solidFill>
                  <a:schemeClr val="bg2"/>
                </a:solidFill>
                <a:effectLst/>
                <a:latin typeface="+mn-ea"/>
                <a:cs typeface="Times New Roman" panose="02020603050405020304" pitchFamily="18" charset="0"/>
              </a:rPr>
              <a:t>通过表（</a:t>
            </a:r>
            <a:r>
              <a:rPr lang="en-US" altLang="zh-CN" sz="2000" kern="100" dirty="0">
                <a:solidFill>
                  <a:schemeClr val="bg2"/>
                </a:solidFill>
                <a:latin typeface="+mn-ea"/>
                <a:cs typeface="Times New Roman" panose="02020603050405020304" pitchFamily="18" charset="0"/>
              </a:rPr>
              <a:t>1</a:t>
            </a:r>
            <a:r>
              <a:rPr lang="zh-CN" altLang="zh-CN" sz="2000" kern="100" dirty="0">
                <a:solidFill>
                  <a:schemeClr val="bg2"/>
                </a:solidFill>
                <a:effectLst/>
                <a:latin typeface="+mn-ea"/>
                <a:cs typeface="Times New Roman" panose="02020603050405020304" pitchFamily="18" charset="0"/>
              </a:rPr>
              <a:t>）可以得到不同速度比下的导弹拦截时间。速度比越大，导弹的拦截时间越短，成功验证假设</a:t>
            </a:r>
            <a:r>
              <a:rPr lang="zh-CN" altLang="zh-CN" sz="1800" dirty="0">
                <a:solidFill>
                  <a:schemeClr val="bg2"/>
                </a:solidFill>
                <a:effectLst/>
                <a:ea typeface="宋体" panose="02010600030101010101" pitchFamily="2" charset="-122"/>
                <a:cs typeface="Times New Roman" panose="02020603050405020304" pitchFamily="18" charset="0"/>
              </a:rPr>
              <a:t>①</a:t>
            </a:r>
            <a:r>
              <a:rPr lang="zh-CN" altLang="zh-CN" sz="2000" kern="100" dirty="0">
                <a:solidFill>
                  <a:schemeClr val="bg2"/>
                </a:solidFill>
                <a:effectLst/>
                <a:latin typeface="+mn-ea"/>
                <a:cs typeface="Times New Roman" panose="02020603050405020304" pitchFamily="18" charset="0"/>
              </a:rPr>
              <a:t>。</a:t>
            </a:r>
            <a:endParaRPr lang="en-US" altLang="zh-CN" sz="2000" kern="100" dirty="0">
              <a:solidFill>
                <a:schemeClr val="bg2"/>
              </a:solidFill>
              <a:effectLst/>
              <a:latin typeface="+mn-ea"/>
              <a:cs typeface="Times New Roman" panose="02020603050405020304" pitchFamily="18" charset="0"/>
            </a:endParaRPr>
          </a:p>
          <a:p>
            <a:pPr>
              <a:lnSpc>
                <a:spcPct val="150000"/>
              </a:lnSpc>
            </a:pPr>
            <a:r>
              <a:rPr lang="zh-CN" altLang="en-US" sz="2000" kern="100" dirty="0">
                <a:solidFill>
                  <a:schemeClr val="bg2"/>
                </a:solidFill>
                <a:effectLst/>
                <a:latin typeface="+mn-ea"/>
                <a:cs typeface="Times New Roman" panose="02020603050405020304" pitchFamily="18" charset="0"/>
              </a:rPr>
              <a:t>   综上，经图表验证，三条假设均成立。</a:t>
            </a:r>
            <a:endParaRPr lang="zh-CN" altLang="zh-CN" sz="2000" kern="100" dirty="0">
              <a:solidFill>
                <a:schemeClr val="bg2"/>
              </a:solidFill>
              <a:effectLst/>
              <a:latin typeface="+mn-ea"/>
              <a:cs typeface="Times New Roman" panose="02020603050405020304" pitchFamily="18" charset="0"/>
            </a:endParaRPr>
          </a:p>
          <a:p>
            <a:pPr>
              <a:lnSpc>
                <a:spcPct val="150000"/>
              </a:lnSpc>
            </a:pPr>
            <a:endParaRPr lang="zh-CN" altLang="zh-CN" sz="2000" kern="100" dirty="0">
              <a:effectLst/>
              <a:latin typeface="+mn-ea"/>
              <a:cs typeface="Times New Roman" panose="02020603050405020304" pitchFamily="18" charset="0"/>
            </a:endParaRPr>
          </a:p>
          <a:p>
            <a:endParaRPr lang="zh-CN" altLang="en-US" dirty="0"/>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6C6CD6F-C4DD-4132-B940-A678FA889E35}"/>
              </a:ext>
            </a:extLst>
          </p:cNvPr>
          <p:cNvSpPr>
            <a:spLocks noGrp="1"/>
          </p:cNvSpPr>
          <p:nvPr>
            <p:ph type="title" idx="4294967295"/>
          </p:nvPr>
        </p:nvSpPr>
        <p:spPr>
          <a:xfrm>
            <a:off x="1279525" y="2528666"/>
            <a:ext cx="1806575" cy="675057"/>
          </a:xfrm>
        </p:spPr>
        <p:txBody>
          <a:bodyPr/>
          <a:lstStyle/>
          <a:p>
            <a:pPr algn="ctr"/>
            <a:r>
              <a:rPr lang="zh-CN" altLang="en-US" sz="6000" b="1" dirty="0">
                <a:solidFill>
                  <a:schemeClr val="bg1"/>
                </a:solidFill>
              </a:rPr>
              <a:t>目录</a:t>
            </a:r>
          </a:p>
        </p:txBody>
      </p:sp>
      <p:sp>
        <p:nvSpPr>
          <p:cNvPr id="11" name="内容占位符 10">
            <a:extLst>
              <a:ext uri="{FF2B5EF4-FFF2-40B4-BE49-F238E27FC236}">
                <a16:creationId xmlns:a16="http://schemas.microsoft.com/office/drawing/2014/main" id="{CF7F6C6B-EBA6-4DCB-ABA7-830DDD2F4334}"/>
              </a:ext>
            </a:extLst>
          </p:cNvPr>
          <p:cNvSpPr>
            <a:spLocks noGrp="1"/>
          </p:cNvSpPr>
          <p:nvPr>
            <p:ph type="body" sz="quarter" idx="4294967295"/>
          </p:nvPr>
        </p:nvSpPr>
        <p:spPr>
          <a:xfrm>
            <a:off x="1122361" y="3936012"/>
            <a:ext cx="2120900" cy="399586"/>
          </a:xfrm>
        </p:spPr>
        <p:txBody>
          <a:bodyPr/>
          <a:lstStyle/>
          <a:p>
            <a:pPr marL="0" indent="0" algn="ctr">
              <a:buNone/>
            </a:pPr>
            <a:r>
              <a:rPr lang="en-US" altLang="zh-CN" sz="2000" dirty="0">
                <a:solidFill>
                  <a:schemeClr val="bg1"/>
                </a:solidFill>
              </a:rPr>
              <a:t>CONTENTS</a:t>
            </a:r>
            <a:endParaRPr lang="zh-CN" altLang="en-US" sz="2000" dirty="0">
              <a:solidFill>
                <a:schemeClr val="bg1"/>
              </a:solidFill>
            </a:endParaRPr>
          </a:p>
        </p:txBody>
      </p:sp>
      <p:grpSp>
        <p:nvGrpSpPr>
          <p:cNvPr id="30" name="组合 29">
            <a:extLst>
              <a:ext uri="{FF2B5EF4-FFF2-40B4-BE49-F238E27FC236}">
                <a16:creationId xmlns:a16="http://schemas.microsoft.com/office/drawing/2014/main" id="{F022EDC2-0163-4D59-8AEE-B77C7B56ACDC}"/>
              </a:ext>
            </a:extLst>
          </p:cNvPr>
          <p:cNvGrpSpPr/>
          <p:nvPr/>
        </p:nvGrpSpPr>
        <p:grpSpPr>
          <a:xfrm>
            <a:off x="6395581" y="994374"/>
            <a:ext cx="2278080" cy="1098506"/>
            <a:chOff x="5337036" y="1031947"/>
            <a:chExt cx="2278080" cy="1098506"/>
          </a:xfrm>
        </p:grpSpPr>
        <p:sp>
          <p:nvSpPr>
            <p:cNvPr id="46" name="文本框 45">
              <a:extLst>
                <a:ext uri="{FF2B5EF4-FFF2-40B4-BE49-F238E27FC236}">
                  <a16:creationId xmlns:a16="http://schemas.microsoft.com/office/drawing/2014/main" id="{49C81708-2DD4-42D2-8E80-8ABAEF83EBE2}"/>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48" name="文本框 47">
              <a:extLst>
                <a:ext uri="{FF2B5EF4-FFF2-40B4-BE49-F238E27FC236}">
                  <a16:creationId xmlns:a16="http://schemas.microsoft.com/office/drawing/2014/main" id="{DA740C2E-C38D-4F96-A002-B3F79BAE1788}"/>
                </a:ext>
              </a:extLst>
            </p:cNvPr>
            <p:cNvSpPr txBox="1"/>
            <p:nvPr/>
          </p:nvSpPr>
          <p:spPr>
            <a:xfrm>
              <a:off x="6384010" y="1311190"/>
              <a:ext cx="1231106" cy="539250"/>
            </a:xfrm>
            <a:prstGeom prst="rect">
              <a:avLst/>
            </a:prstGeom>
            <a:noFill/>
          </p:spPr>
          <p:txBody>
            <a:bodyPr wrap="none" lIns="0" tIns="0" rIns="0" bIns="0" rtlCol="0">
              <a:spAutoFit/>
            </a:bodyPr>
            <a:lstStyle/>
            <a:p>
              <a:pPr>
                <a:lnSpc>
                  <a:spcPct val="120000"/>
                </a:lnSpc>
              </a:pPr>
              <a:r>
                <a:rPr lang="zh-CN" altLang="en-US" sz="3200" b="1" dirty="0">
                  <a:cs typeface="+mn-ea"/>
                  <a:sym typeface="+mn-lt"/>
                </a:rPr>
                <a:t>追踪法</a:t>
              </a:r>
            </a:p>
          </p:txBody>
        </p:sp>
      </p:grpSp>
      <p:grpSp>
        <p:nvGrpSpPr>
          <p:cNvPr id="52" name="组合 51">
            <a:extLst>
              <a:ext uri="{FF2B5EF4-FFF2-40B4-BE49-F238E27FC236}">
                <a16:creationId xmlns:a16="http://schemas.microsoft.com/office/drawing/2014/main" id="{9F9E3ED5-E505-453B-A89D-2EA83CC5BC39}"/>
              </a:ext>
            </a:extLst>
          </p:cNvPr>
          <p:cNvGrpSpPr/>
          <p:nvPr/>
        </p:nvGrpSpPr>
        <p:grpSpPr>
          <a:xfrm>
            <a:off x="6395581" y="5038533"/>
            <a:ext cx="3098817" cy="1098506"/>
            <a:chOff x="5337036" y="1031947"/>
            <a:chExt cx="3098817" cy="1098506"/>
          </a:xfrm>
        </p:grpSpPr>
        <p:sp>
          <p:nvSpPr>
            <p:cNvPr id="53" name="文本框 52">
              <a:extLst>
                <a:ext uri="{FF2B5EF4-FFF2-40B4-BE49-F238E27FC236}">
                  <a16:creationId xmlns:a16="http://schemas.microsoft.com/office/drawing/2014/main" id="{621B0BAD-FF0C-45F5-AC06-04605D027D58}"/>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sp>
          <p:nvSpPr>
            <p:cNvPr id="55" name="文本框 54">
              <a:extLst>
                <a:ext uri="{FF2B5EF4-FFF2-40B4-BE49-F238E27FC236}">
                  <a16:creationId xmlns:a16="http://schemas.microsoft.com/office/drawing/2014/main" id="{A75B273F-6ABE-4AF7-8C0C-AA24DBBF2AA9}"/>
                </a:ext>
              </a:extLst>
            </p:cNvPr>
            <p:cNvSpPr txBox="1"/>
            <p:nvPr/>
          </p:nvSpPr>
          <p:spPr>
            <a:xfrm>
              <a:off x="6384009" y="1307787"/>
              <a:ext cx="2051844" cy="539250"/>
            </a:xfrm>
            <a:prstGeom prst="rect">
              <a:avLst/>
            </a:prstGeom>
            <a:noFill/>
          </p:spPr>
          <p:txBody>
            <a:bodyPr wrap="none" lIns="0" tIns="0" rIns="0" bIns="0" rtlCol="0">
              <a:spAutoFit/>
            </a:bodyPr>
            <a:lstStyle/>
            <a:p>
              <a:pPr>
                <a:lnSpc>
                  <a:spcPct val="120000"/>
                </a:lnSpc>
              </a:pPr>
              <a:r>
                <a:rPr lang="zh-CN" altLang="en-US" sz="3200" b="1" dirty="0">
                  <a:cs typeface="+mn-ea"/>
                  <a:sym typeface="+mn-lt"/>
                </a:rPr>
                <a:t>遥控制导律</a:t>
              </a:r>
            </a:p>
          </p:txBody>
        </p:sp>
      </p:grpSp>
      <p:grpSp>
        <p:nvGrpSpPr>
          <p:cNvPr id="59" name="组合 58">
            <a:extLst>
              <a:ext uri="{FF2B5EF4-FFF2-40B4-BE49-F238E27FC236}">
                <a16:creationId xmlns:a16="http://schemas.microsoft.com/office/drawing/2014/main" id="{BE300563-CF9C-4E5F-98A6-A489FEF59EBB}"/>
              </a:ext>
            </a:extLst>
          </p:cNvPr>
          <p:cNvGrpSpPr/>
          <p:nvPr/>
        </p:nvGrpSpPr>
        <p:grpSpPr>
          <a:xfrm>
            <a:off x="6395581" y="2342427"/>
            <a:ext cx="3098818" cy="1098506"/>
            <a:chOff x="5337036" y="1031947"/>
            <a:chExt cx="3098818" cy="1098506"/>
          </a:xfrm>
        </p:grpSpPr>
        <p:sp>
          <p:nvSpPr>
            <p:cNvPr id="60" name="文本框 59">
              <a:extLst>
                <a:ext uri="{FF2B5EF4-FFF2-40B4-BE49-F238E27FC236}">
                  <a16:creationId xmlns:a16="http://schemas.microsoft.com/office/drawing/2014/main" id="{C93C7166-B910-44BC-9A1A-11B7DFB2D36D}"/>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62" name="文本框 61">
              <a:extLst>
                <a:ext uri="{FF2B5EF4-FFF2-40B4-BE49-F238E27FC236}">
                  <a16:creationId xmlns:a16="http://schemas.microsoft.com/office/drawing/2014/main" id="{6CF46444-6738-4E06-AA31-F49884B01C20}"/>
                </a:ext>
              </a:extLst>
            </p:cNvPr>
            <p:cNvSpPr txBox="1"/>
            <p:nvPr/>
          </p:nvSpPr>
          <p:spPr>
            <a:xfrm>
              <a:off x="6384010" y="1280047"/>
              <a:ext cx="2051844" cy="539250"/>
            </a:xfrm>
            <a:prstGeom prst="rect">
              <a:avLst/>
            </a:prstGeom>
            <a:noFill/>
          </p:spPr>
          <p:txBody>
            <a:bodyPr wrap="none" lIns="0" tIns="0" rIns="0" bIns="0" rtlCol="0">
              <a:spAutoFit/>
            </a:bodyPr>
            <a:lstStyle/>
            <a:p>
              <a:pPr>
                <a:lnSpc>
                  <a:spcPct val="120000"/>
                </a:lnSpc>
              </a:pPr>
              <a:r>
                <a:rPr lang="zh-CN" altLang="en-US" sz="3200" b="1" dirty="0">
                  <a:cs typeface="+mn-ea"/>
                  <a:sym typeface="+mn-lt"/>
                </a:rPr>
                <a:t>平行接近法</a:t>
              </a:r>
            </a:p>
          </p:txBody>
        </p:sp>
      </p:grpSp>
      <p:grpSp>
        <p:nvGrpSpPr>
          <p:cNvPr id="66" name="组合 65">
            <a:extLst>
              <a:ext uri="{FF2B5EF4-FFF2-40B4-BE49-F238E27FC236}">
                <a16:creationId xmlns:a16="http://schemas.microsoft.com/office/drawing/2014/main" id="{8604B901-DEF0-4DA5-8081-584EDB1B10EB}"/>
              </a:ext>
            </a:extLst>
          </p:cNvPr>
          <p:cNvGrpSpPr/>
          <p:nvPr/>
        </p:nvGrpSpPr>
        <p:grpSpPr>
          <a:xfrm>
            <a:off x="6395581" y="3690480"/>
            <a:ext cx="3098818" cy="1098506"/>
            <a:chOff x="5337036" y="1031947"/>
            <a:chExt cx="3098818" cy="1098506"/>
          </a:xfrm>
        </p:grpSpPr>
        <p:sp>
          <p:nvSpPr>
            <p:cNvPr id="67" name="文本框 66">
              <a:extLst>
                <a:ext uri="{FF2B5EF4-FFF2-40B4-BE49-F238E27FC236}">
                  <a16:creationId xmlns:a16="http://schemas.microsoft.com/office/drawing/2014/main" id="{F93BA0B9-4FDA-4DEE-A82A-8733841DB5D6}"/>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69" name="文本框 68">
              <a:extLst>
                <a:ext uri="{FF2B5EF4-FFF2-40B4-BE49-F238E27FC236}">
                  <a16:creationId xmlns:a16="http://schemas.microsoft.com/office/drawing/2014/main" id="{EAF4F4A3-E3E5-4ACB-B7C5-0D9279E93E0F}"/>
                </a:ext>
              </a:extLst>
            </p:cNvPr>
            <p:cNvSpPr txBox="1"/>
            <p:nvPr/>
          </p:nvSpPr>
          <p:spPr>
            <a:xfrm>
              <a:off x="6384010" y="1311190"/>
              <a:ext cx="2051844" cy="539250"/>
            </a:xfrm>
            <a:prstGeom prst="rect">
              <a:avLst/>
            </a:prstGeom>
            <a:noFill/>
          </p:spPr>
          <p:txBody>
            <a:bodyPr wrap="none" lIns="0" tIns="0" rIns="0" bIns="0" rtlCol="0">
              <a:spAutoFit/>
            </a:bodyPr>
            <a:lstStyle/>
            <a:p>
              <a:pPr>
                <a:lnSpc>
                  <a:spcPct val="120000"/>
                </a:lnSpc>
              </a:pPr>
              <a:r>
                <a:rPr lang="zh-CN" altLang="en-US" sz="3200" b="1" dirty="0">
                  <a:cs typeface="+mn-ea"/>
                  <a:sym typeface="+mn-lt"/>
                </a:rPr>
                <a:t>比例导引法</a:t>
              </a:r>
            </a:p>
          </p:txBody>
        </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94644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a:extLst>
              <a:ext uri="{FF2B5EF4-FFF2-40B4-BE49-F238E27FC236}">
                <a16:creationId xmlns:a16="http://schemas.microsoft.com/office/drawing/2014/main" id="{75405C06-4731-4EF6-893C-41C608DBBCF9}"/>
              </a:ext>
            </a:extLst>
          </p:cNvPr>
          <p:cNvSpPr txBox="1">
            <a:spLocks/>
          </p:cNvSpPr>
          <p:nvPr/>
        </p:nvSpPr>
        <p:spPr>
          <a:xfrm>
            <a:off x="4554711"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Arial" panose="020F0302020204030204"/>
                <a:ea typeface="微软雅黑" panose="020B0503020204020204" pitchFamily="34" charset="-122"/>
                <a:cs typeface="+mj-cs"/>
              </a:rPr>
              <a:t>平 行 接 近 法</a:t>
            </a:r>
          </a:p>
        </p:txBody>
      </p:sp>
      <p:graphicFrame>
        <p:nvGraphicFramePr>
          <p:cNvPr id="16" name="图表 15">
            <a:extLst>
              <a:ext uri="{FF2B5EF4-FFF2-40B4-BE49-F238E27FC236}">
                <a16:creationId xmlns:a16="http://schemas.microsoft.com/office/drawing/2014/main" id="{371839AA-3B76-44AE-8F41-0D53A3C62899}"/>
              </a:ext>
            </a:extLst>
          </p:cNvPr>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a:extLst>
              <a:ext uri="{FF2B5EF4-FFF2-40B4-BE49-F238E27FC236}">
                <a16:creationId xmlns:a16="http://schemas.microsoft.com/office/drawing/2014/main" id="{80CAD88F-F566-4188-BE83-6EFF111A994F}"/>
              </a:ext>
            </a:extLst>
          </p:cNvPr>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2</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extLst>
      <p:ext uri="{BB962C8B-B14F-4D97-AF65-F5344CB8AC3E}">
        <p14:creationId xmlns:p14="http://schemas.microsoft.com/office/powerpoint/2010/main" val="140028487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a:xfrm>
            <a:off x="1606550" y="345305"/>
            <a:ext cx="8643848" cy="478155"/>
          </a:xfrm>
        </p:spPr>
        <p:txBody>
          <a:bodyPr/>
          <a:lstStyle/>
          <a:p>
            <a:r>
              <a:rPr lang="zh-CN" altLang="en-US" dirty="0"/>
              <a:t>相对运动方程组</a:t>
            </a:r>
          </a:p>
        </p:txBody>
      </p:sp>
      <p:sp>
        <p:nvSpPr>
          <p:cNvPr id="12" name="矩形 11"/>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1"/>
            </p:custDataLst>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2"/>
            </p:custDataLst>
          </p:nvPr>
        </p:nvSpPr>
        <p:spPr>
          <a:xfrm>
            <a:off x="1137295" y="1936943"/>
            <a:ext cx="4572000" cy="359410"/>
          </a:xfrm>
          <a:prstGeom prst="rect">
            <a:avLst/>
          </a:prstGeom>
          <a:noFill/>
        </p:spPr>
        <p:txBody>
          <a:bodyPr wrap="square" lIns="0" tIns="0" rIns="0" bIns="0" rtlCol="0">
            <a:spAutoFit/>
          </a:bodyPr>
          <a:lstStyle/>
          <a:p>
            <a:pPr>
              <a:lnSpc>
                <a:spcPct val="130000"/>
              </a:lnSpc>
            </a:pPr>
            <a:r>
              <a:rPr lang="zh-CN" altLang="en-US" b="1" spc="300" dirty="0">
                <a:solidFill>
                  <a:schemeClr val="bg1"/>
                </a:solidFill>
              </a:rPr>
              <a:t>导弹与目标之间的相对运动方程组如下</a:t>
            </a:r>
          </a:p>
        </p:txBody>
      </p:sp>
      <mc:AlternateContent xmlns:mc="http://schemas.openxmlformats.org/markup-compatibility/2006" xmlns:a14="http://schemas.microsoft.com/office/drawing/2010/main">
        <mc:Choice Requires="a14">
          <p:sp>
            <p:nvSpPr>
              <p:cNvPr id="27" name="文本框 26"/>
              <p:cNvSpPr txBox="1"/>
              <p:nvPr>
                <p:custDataLst>
                  <p:tags r:id="rId3"/>
                </p:custDataLst>
              </p:nvPr>
            </p:nvSpPr>
            <p:spPr>
              <a:xfrm>
                <a:off x="1137285" y="2789555"/>
                <a:ext cx="4572000" cy="2103755"/>
              </a:xfrm>
              <a:prstGeom prst="rect">
                <a:avLst/>
              </a:prstGeom>
              <a:noFill/>
            </p:spPr>
            <p:txBody>
              <a:bodyPr wrap="square" lIns="0" tIns="0" rIns="0" bIns="0" rtlCol="0">
                <a:noAutofit/>
              </a:bodyPr>
              <a:lstStyle/>
              <a:p>
                <a:pPr algn="just" eaLnBrk="1">
                  <a:lnSpc>
                    <a:spcPct val="130000"/>
                  </a:lnSpc>
                </a:pPr>
                <a14:m>
                  <m:oMathPara xmlns:m="http://schemas.openxmlformats.org/officeDocument/2006/math">
                    <m:oMathParaPr>
                      <m:jc m:val="centerGroup"/>
                    </m:oMathParaPr>
                    <m:oMath xmlns:m="http://schemas.openxmlformats.org/officeDocument/2006/math">
                      <m:d>
                        <m:dPr>
                          <m:begChr m:val="{"/>
                          <m:endChr m:val=""/>
                          <m:ctrlPr>
                            <a:rPr lang="en-US" altLang="zh-CN" sz="1600" i="1" spc="300" dirty="0">
                              <a:solidFill>
                                <a:schemeClr val="bg1"/>
                              </a:solidFill>
                              <a:latin typeface="Cambria Math" panose="02040503050406030204" pitchFamily="18" charset="0"/>
                              <a:cs typeface="Cambria Math" panose="02040503050406030204" pitchFamily="18" charset="0"/>
                            </a:rPr>
                          </m:ctrlPr>
                        </m:dPr>
                        <m:e>
                          <m:eqArr>
                            <m:eqArrPr>
                              <m:ctrlPr>
                                <a:rPr lang="en-US" altLang="zh-CN" sz="1600" i="1" spc="300" dirty="0">
                                  <a:solidFill>
                                    <a:schemeClr val="bg1"/>
                                  </a:solidFill>
                                  <a:latin typeface="Cambria Math" panose="02040503050406030204" pitchFamily="18" charset="0"/>
                                  <a:cs typeface="Cambria Math" panose="02040503050406030204" pitchFamily="18" charset="0"/>
                                </a:rPr>
                              </m:ctrlPr>
                            </m:eqArrPr>
                            <m:e>
                              <m:f>
                                <m:fPr>
                                  <m:ctrlPr>
                                    <a:rPr lang="en-US" altLang="zh-CN" sz="1600" i="1" spc="300" dirty="0">
                                      <a:solidFill>
                                        <a:schemeClr val="bg1"/>
                                      </a:solidFill>
                                      <a:latin typeface="Cambria Math" panose="02040503050406030204" pitchFamily="18" charset="0"/>
                                      <a:cs typeface="Cambria Math" panose="02040503050406030204" pitchFamily="18" charset="0"/>
                                    </a:rPr>
                                  </m:ctrlPr>
                                </m:fPr>
                                <m:num>
                                  <m:r>
                                    <a:rPr lang="en-US" altLang="zh-CN" sz="1600" i="1" spc="300" dirty="0">
                                      <a:solidFill>
                                        <a:schemeClr val="bg1"/>
                                      </a:solidFill>
                                      <a:latin typeface="Cambria Math" panose="02040503050406030204" pitchFamily="18" charset="0"/>
                                      <a:cs typeface="Cambria Math" panose="02040503050406030204" pitchFamily="18" charset="0"/>
                                    </a:rPr>
                                    <m:t>𝑑𝑟</m:t>
                                  </m:r>
                                </m:num>
                                <m:den>
                                  <m:r>
                                    <a:rPr lang="en-US" altLang="zh-CN" sz="1600" i="1" spc="300" dirty="0">
                                      <a:solidFill>
                                        <a:schemeClr val="bg1"/>
                                      </a:solidFill>
                                      <a:latin typeface="Cambria Math" panose="02040503050406030204" pitchFamily="18" charset="0"/>
                                      <a:cs typeface="Cambria Math" panose="02040503050406030204" pitchFamily="18" charset="0"/>
                                    </a:rPr>
                                    <m:t>𝑑𝑡</m:t>
                                  </m:r>
                                </m:den>
                              </m:f>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cos</m:t>
                                  </m:r>
                                </m:fName>
                                <m:e>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𝜂</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e>
                              </m:func>
                              <m:r>
                                <a:rPr lang="en-US" altLang="zh-CN" sz="1600" i="1" spc="300" dirty="0">
                                  <a:solidFill>
                                    <a:schemeClr val="bg1"/>
                                  </a:solidFill>
                                  <a:latin typeface="Cambria Math" panose="02040503050406030204" pitchFamily="18" charset="0"/>
                                  <a:cs typeface="Cambria Math" panose="02040503050406030204" pitchFamily="18" charset="0"/>
                                </a:rPr>
                                <m:t>−</m:t>
                              </m:r>
                              <m:r>
                                <a:rPr lang="en-US" altLang="zh-CN" sz="1600" i="1" spc="300" dirty="0">
                                  <a:solidFill>
                                    <a:schemeClr val="bg1"/>
                                  </a:solidFill>
                                  <a:latin typeface="Cambria Math" panose="02040503050406030204" pitchFamily="18" charset="0"/>
                                  <a:cs typeface="Cambria Math" panose="02040503050406030204" pitchFamily="18" charset="0"/>
                                </a:rPr>
                                <m:t>𝑉</m:t>
                              </m:r>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cos</m:t>
                                  </m:r>
                                </m:fName>
                                <m:e>
                                  <m:r>
                                    <a:rPr lang="en-US" altLang="zh-CN" sz="1600" i="1" spc="300" dirty="0">
                                      <a:solidFill>
                                        <a:schemeClr val="bg1"/>
                                      </a:solidFill>
                                      <a:latin typeface="Cambria Math" panose="02040503050406030204" pitchFamily="18" charset="0"/>
                                      <a:cs typeface="Cambria Math" panose="02040503050406030204" pitchFamily="18" charset="0"/>
                                    </a:rPr>
                                    <m:t>𝜂</m:t>
                                  </m:r>
                                </m:e>
                              </m:func>
                            </m:e>
                            <m:e>
                              <m:r>
                                <a:rPr lang="en-US" altLang="zh-CN" sz="1600" spc="300" dirty="0">
                                  <a:solidFill>
                                    <a:schemeClr val="bg1"/>
                                  </a:solidFill>
                                  <a:latin typeface="Cambria Math" panose="02040503050406030204" pitchFamily="18" charset="0"/>
                                  <a:cs typeface="Cambria Math" panose="02040503050406030204" pitchFamily="18" charset="0"/>
                                  <a:sym typeface="+mn-ea"/>
                                </a:rPr>
                                <m:t>𝑟</m:t>
                              </m:r>
                              <m:f>
                                <m:fPr>
                                  <m:ctrlPr>
                                    <a:rPr lang="en-US" altLang="zh-CN" sz="1600" i="1" spc="300" dirty="0">
                                      <a:solidFill>
                                        <a:schemeClr val="bg1"/>
                                      </a:solidFill>
                                      <a:latin typeface="Cambria Math" panose="02040503050406030204" pitchFamily="18" charset="0"/>
                                      <a:cs typeface="Cambria Math" panose="02040503050406030204" pitchFamily="18" charset="0"/>
                                    </a:rPr>
                                  </m:ctrlPr>
                                </m:fPr>
                                <m:num>
                                  <m:r>
                                    <a:rPr lang="en-US" altLang="zh-CN" sz="1600" i="1" spc="300" dirty="0">
                                      <a:solidFill>
                                        <a:schemeClr val="bg1"/>
                                      </a:solidFill>
                                      <a:latin typeface="Cambria Math" panose="02040503050406030204" pitchFamily="18" charset="0"/>
                                      <a:cs typeface="Cambria Math" panose="02040503050406030204" pitchFamily="18" charset="0"/>
                                    </a:rPr>
                                    <m:t>𝑑𝑞</m:t>
                                  </m:r>
                                </m:num>
                                <m:den>
                                  <m:r>
                                    <a:rPr lang="en-US" altLang="zh-CN" sz="1600" i="1" spc="300" dirty="0">
                                      <a:solidFill>
                                        <a:schemeClr val="bg1"/>
                                      </a:solidFill>
                                      <a:latin typeface="Cambria Math" panose="02040503050406030204" pitchFamily="18" charset="0"/>
                                      <a:cs typeface="Cambria Math" panose="02040503050406030204" pitchFamily="18" charset="0"/>
                                    </a:rPr>
                                    <m:t>𝑑𝑡</m:t>
                                  </m:r>
                                </m:den>
                              </m:f>
                              <m:r>
                                <a:rPr lang="en-US" altLang="zh-CN" sz="1600" i="1" spc="300" dirty="0">
                                  <a:solidFill>
                                    <a:schemeClr val="bg1"/>
                                  </a:solidFill>
                                  <a:latin typeface="Cambria Math" panose="02040503050406030204" pitchFamily="18" charset="0"/>
                                  <a:cs typeface="Cambria Math" panose="02040503050406030204" pitchFamily="18" charset="0"/>
                                </a:rPr>
                                <m:t>=</m:t>
                              </m:r>
                              <m:r>
                                <a:rPr lang="en-US" altLang="zh-CN" sz="1600" i="1" spc="300" dirty="0">
                                  <a:solidFill>
                                    <a:schemeClr val="bg1"/>
                                  </a:solidFill>
                                  <a:latin typeface="Cambria Math" panose="02040503050406030204" pitchFamily="18" charset="0"/>
                                  <a:cs typeface="Cambria Math" panose="02040503050406030204" pitchFamily="18" charset="0"/>
                                </a:rPr>
                                <m:t>𝑉</m:t>
                              </m:r>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r>
                                    <a:rPr lang="en-US" altLang="zh-CN" sz="1600" i="1" spc="300" dirty="0">
                                      <a:solidFill>
                                        <a:schemeClr val="bg1"/>
                                      </a:solidFill>
                                      <a:latin typeface="Cambria Math" panose="02040503050406030204" pitchFamily="18" charset="0"/>
                                      <a:cs typeface="Cambria Math" panose="02040503050406030204" pitchFamily="18" charset="0"/>
                                    </a:rPr>
                                    <m:t>𝜂</m:t>
                                  </m:r>
                                </m:e>
                              </m:func>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𝜂</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e>
                              </m:func>
                            </m:e>
                            <m:e>
                              <m:r>
                                <a:rPr lang="en-US" altLang="zh-CN" sz="1600" i="1" spc="300" dirty="0">
                                  <a:solidFill>
                                    <a:schemeClr val="bg1"/>
                                  </a:solidFill>
                                  <a:latin typeface="Cambria Math" panose="02040503050406030204" pitchFamily="18" charset="0"/>
                                  <a:cs typeface="Cambria Math" panose="02040503050406030204" pitchFamily="18" charset="0"/>
                                </a:rPr>
                                <m:t>𝑞</m:t>
                              </m:r>
                              <m:r>
                                <a:rPr lang="en-US" altLang="zh-CN" sz="1600" i="1" spc="300" dirty="0">
                                  <a:solidFill>
                                    <a:schemeClr val="bg1"/>
                                  </a:solidFill>
                                  <a:latin typeface="Cambria Math" panose="02040503050406030204" pitchFamily="18" charset="0"/>
                                  <a:cs typeface="Cambria Math" panose="02040503050406030204" pitchFamily="18" charset="0"/>
                                </a:rPr>
                                <m:t>=</m:t>
                              </m:r>
                              <m:r>
                                <a:rPr lang="en-US" altLang="zh-CN" sz="1600" i="1" spc="300" dirty="0">
                                  <a:solidFill>
                                    <a:schemeClr val="bg1"/>
                                  </a:solidFill>
                                  <a:latin typeface="Cambria Math" panose="02040503050406030204" pitchFamily="18" charset="0"/>
                                  <a:cs typeface="Cambria Math" panose="02040503050406030204" pitchFamily="18" charset="0"/>
                                </a:rPr>
                                <m:t>𝜎</m:t>
                              </m:r>
                              <m:r>
                                <a:rPr lang="en-US" altLang="zh-CN" sz="1600" i="1" spc="300" dirty="0">
                                  <a:solidFill>
                                    <a:schemeClr val="bg1"/>
                                  </a:solidFill>
                                  <a:latin typeface="Cambria Math" panose="02040503050406030204" pitchFamily="18" charset="0"/>
                                  <a:cs typeface="Cambria Math" panose="02040503050406030204" pitchFamily="18" charset="0"/>
                                </a:rPr>
                                <m:t>+</m:t>
                              </m:r>
                              <m:r>
                                <a:rPr lang="en-US" altLang="zh-CN" sz="1600" i="1" spc="300" dirty="0">
                                  <a:solidFill>
                                    <a:schemeClr val="bg1"/>
                                  </a:solidFill>
                                  <a:latin typeface="Cambria Math" panose="02040503050406030204" pitchFamily="18" charset="0"/>
                                  <a:cs typeface="Cambria Math" panose="02040503050406030204" pitchFamily="18" charset="0"/>
                                </a:rPr>
                                <m:t>𝜂</m:t>
                              </m:r>
                              <m:r>
                                <a:rPr lang="zh-CN" altLang="en-US" sz="1600" spc="300" dirty="0">
                                  <a:solidFill>
                                    <a:schemeClr val="bg1"/>
                                  </a:solidFill>
                                  <a:latin typeface="Cambria Math" panose="02040503050406030204" pitchFamily="18" charset="0"/>
                                </a:rPr>
                                <m:t> </m:t>
                              </m:r>
                            </m:e>
                            <m:e>
                              <m:r>
                                <a:rPr lang="en-US" altLang="zh-CN" sz="1600" i="1" spc="300" dirty="0">
                                  <a:solidFill>
                                    <a:schemeClr val="bg1"/>
                                  </a:solidFill>
                                  <a:latin typeface="Cambria Math" panose="02040503050406030204" pitchFamily="18" charset="0"/>
                                  <a:cs typeface="Cambria Math" panose="02040503050406030204" pitchFamily="18" charset="0"/>
                                </a:rPr>
                                <m:t>𝑞</m:t>
                              </m:r>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𝜎</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𝜂</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r>
                                <a:rPr lang="zh-CN" altLang="en-US" sz="1600" spc="300" dirty="0">
                                  <a:solidFill>
                                    <a:schemeClr val="bg1"/>
                                  </a:solidFill>
                                  <a:latin typeface="Cambria Math" panose="02040503050406030204" pitchFamily="18" charset="0"/>
                                </a:rPr>
                                <m:t> </m:t>
                              </m:r>
                              <m:r>
                                <a:rPr lang="en-US" altLang="zh-CN" sz="1600" i="1" spc="300" dirty="0">
                                  <a:solidFill>
                                    <a:schemeClr val="bg1"/>
                                  </a:solidFill>
                                  <a:latin typeface="Cambria Math" panose="02040503050406030204" pitchFamily="18" charset="0"/>
                                  <a:cs typeface="Cambria Math" panose="02040503050406030204" pitchFamily="18" charset="0"/>
                                </a:rPr>
                                <m:t> </m:t>
                              </m:r>
                            </m:e>
                          </m:eqArr>
                        </m:e>
                      </m:d>
                    </m:oMath>
                  </m:oMathPara>
                </a14:m>
                <a:endParaRPr lang="en-US" altLang="zh-CN" sz="1600" i="1" spc="300" dirty="0">
                  <a:solidFill>
                    <a:schemeClr val="bg1"/>
                  </a:solidFill>
                  <a:latin typeface="Cambria Math" panose="02040503050406030204" pitchFamily="18" charset="0"/>
                  <a:cs typeface="Cambria Math" panose="02040503050406030204" pitchFamily="18" charset="0"/>
                </a:endParaRPr>
              </a:p>
              <a:p>
                <a:pPr algn="just" eaLnBrk="1">
                  <a:lnSpc>
                    <a:spcPct val="130000"/>
                  </a:lnSpc>
                </a:pPr>
                <a:endParaRPr lang="zh-CN" altLang="en-US" sz="1600" spc="300" dirty="0">
                  <a:solidFill>
                    <a:schemeClr val="bg1"/>
                  </a:solidFill>
                </a:endParaRPr>
              </a:p>
            </p:txBody>
          </p:sp>
        </mc:Choice>
        <mc:Fallback xmlns="">
          <p:sp>
            <p:nvSpPr>
              <p:cNvPr id="27" name="文本框 26"/>
              <p:cNvSpPr txBox="1">
                <a:spLocks noRot="1" noChangeAspect="1" noMove="1" noResize="1" noEditPoints="1" noAdjustHandles="1" noChangeArrowheads="1" noChangeShapeType="1" noTextEdit="1"/>
              </p:cNvSpPr>
              <p:nvPr>
                <p:custDataLst>
                  <p:tags r:id="rId7"/>
                </p:custDataLst>
              </p:nvPr>
            </p:nvSpPr>
            <p:spPr>
              <a:xfrm>
                <a:off x="1137285" y="2789555"/>
                <a:ext cx="4572000" cy="2103755"/>
              </a:xfrm>
              <a:prstGeom prst="rect">
                <a:avLst/>
              </a:prstGeom>
              <a:blipFill rotWithShape="1">
                <a:blip r:embed="rId8"/>
                <a:stretch>
                  <a:fillRect b="-5071"/>
                </a:stretch>
              </a:blipFill>
            </p:spPr>
            <p:txBody>
              <a:bodyPr/>
              <a:lstStyle/>
              <a:p>
                <a:r>
                  <a:rPr lang="zh-CN" altLang="en-US">
                    <a:noFill/>
                  </a:rPr>
                  <a:t> </a:t>
                </a:r>
              </a:p>
            </p:txBody>
          </p:sp>
        </mc:Fallback>
      </mc:AlternateContent>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7" name="文本框 6"/>
              <p:cNvSpPr txBox="1"/>
              <p:nvPr/>
            </p:nvSpPr>
            <p:spPr>
              <a:xfrm>
                <a:off x="7058449" y="1332726"/>
                <a:ext cx="4321867" cy="3797935"/>
              </a:xfrm>
              <a:prstGeom prst="rect">
                <a:avLst/>
              </a:prstGeom>
              <a:noFill/>
            </p:spPr>
            <p:txBody>
              <a:bodyPr wrap="square" rtlCol="0">
                <a:spAutoFit/>
              </a:bodyPr>
              <a:lstStyle/>
              <a:p>
                <a:pPr algn="ctr">
                  <a:lnSpc>
                    <a:spcPct val="150000"/>
                  </a:lnSpc>
                </a:pPr>
                <a:r>
                  <a:rPr lang="en-US" altLang="zh-CN" sz="1800" dirty="0">
                    <a:effectLst/>
                    <a:ea typeface="宋体" panose="02010600030101010101" pitchFamily="2" charset="-122"/>
                    <a:cs typeface="Times New Roman" panose="02020603050405020304" pitchFamily="18" charset="0"/>
                  </a:rPr>
                  <a:t>      </a:t>
                </a:r>
              </a:p>
              <a:p>
                <a:pPr algn="ctr">
                  <a:lnSpc>
                    <a:spcPct val="150000"/>
                  </a:lnSpc>
                </a:pPr>
                <a14:m>
                  <m:oMath xmlns:m="http://schemas.openxmlformats.org/officeDocument/2006/math">
                    <m:sSub>
                      <m:sSubPr>
                        <m:ctrlPr>
                          <a:rPr lang="zh-CN" altLang="en-US" sz="1600" i="1" spc="300" dirty="0">
                            <a:solidFill>
                              <a:schemeClr val="tx1">
                                <a:lumMod val="85000"/>
                                <a:lumOff val="15000"/>
                              </a:schemeClr>
                            </a:solidFill>
                            <a:latin typeface="Cambria Math" panose="02040503050406030204" pitchFamily="18" charset="0"/>
                          </a:rPr>
                        </m:ctrlPr>
                      </m:sSubPr>
                      <m:e>
                        <m:r>
                          <a:rPr lang="zh-CN" altLang="en-US" sz="1600" b="0" spc="300" dirty="0">
                            <a:solidFill>
                              <a:schemeClr val="tx1">
                                <a:lumMod val="85000"/>
                                <a:lumOff val="15000"/>
                              </a:schemeClr>
                            </a:solidFill>
                            <a:latin typeface="Cambria Math" panose="02040503050406030204" pitchFamily="18" charset="0"/>
                          </a:rPr>
                          <m:t>𝑉</m:t>
                        </m:r>
                      </m:e>
                      <m:sub>
                        <m:r>
                          <a:rPr lang="zh-CN" altLang="en-US" sz="1600" b="0" spc="300" dirty="0">
                            <a:solidFill>
                              <a:schemeClr val="tx1">
                                <a:lumMod val="85000"/>
                                <a:lumOff val="15000"/>
                              </a:schemeClr>
                            </a:solidFill>
                            <a:latin typeface="Cambria Math" panose="02040503050406030204" pitchFamily="18" charset="0"/>
                          </a:rPr>
                          <m:t>𝑇</m:t>
                        </m:r>
                      </m:sub>
                    </m:sSub>
                  </m:oMath>
                </a14:m>
                <a:r>
                  <a:rPr lang="zh-CN" altLang="en-US" sz="1600" spc="300" dirty="0">
                    <a:solidFill>
                      <a:schemeClr val="tx1">
                        <a:lumMod val="85000"/>
                        <a:lumOff val="15000"/>
                      </a:schemeClr>
                    </a:solidFill>
                  </a:rPr>
                  <a:t>为目标速度</a:t>
                </a:r>
              </a:p>
              <a:p>
                <a:pPr algn="ctr">
                  <a:lnSpc>
                    <a:spcPct val="150000"/>
                  </a:lnSpc>
                </a:pPr>
                <a14:m>
                  <m:oMath xmlns:m="http://schemas.openxmlformats.org/officeDocument/2006/math">
                    <m:r>
                      <a:rPr lang="zh-CN" altLang="en-US" sz="1600" b="0" spc="300" dirty="0">
                        <a:solidFill>
                          <a:schemeClr val="tx1">
                            <a:lumMod val="85000"/>
                            <a:lumOff val="15000"/>
                          </a:schemeClr>
                        </a:solidFill>
                        <a:latin typeface="Cambria Math" panose="02040503050406030204" pitchFamily="18" charset="0"/>
                      </a:rPr>
                      <m:t>𝑉</m:t>
                    </m:r>
                    <m:r>
                      <a:rPr lang="zh-CN" altLang="en-US" sz="1600" spc="300" dirty="0">
                        <a:solidFill>
                          <a:schemeClr val="tx1">
                            <a:lumMod val="85000"/>
                            <a:lumOff val="15000"/>
                          </a:schemeClr>
                        </a:solidFill>
                        <a:latin typeface="Cambria Math" panose="02040503050406030204" pitchFamily="18" charset="0"/>
                      </a:rPr>
                      <m:t>为</m:t>
                    </m:r>
                  </m:oMath>
                </a14:m>
                <a:r>
                  <a:rPr lang="zh-CN" altLang="en-US" sz="1600" b="0" spc="300" dirty="0">
                    <a:solidFill>
                      <a:schemeClr val="tx1">
                        <a:lumMod val="85000"/>
                        <a:lumOff val="15000"/>
                      </a:schemeClr>
                    </a:solidFill>
                  </a:rPr>
                  <a:t>导弹速度</a:t>
                </a:r>
              </a:p>
              <a:p>
                <a:pPr algn="ctr">
                  <a:lnSpc>
                    <a:spcPct val="150000"/>
                  </a:lnSpc>
                </a:pPr>
                <a14:m>
                  <m:oMath xmlns:m="http://schemas.openxmlformats.org/officeDocument/2006/math">
                    <m:r>
                      <a:rPr lang="zh-CN" altLang="en-US" sz="1600" b="0" spc="300" dirty="0">
                        <a:solidFill>
                          <a:schemeClr val="tx1">
                            <a:lumMod val="85000"/>
                            <a:lumOff val="15000"/>
                          </a:schemeClr>
                        </a:solidFill>
                        <a:latin typeface="Cambria Math" panose="02040503050406030204" pitchFamily="18" charset="0"/>
                      </a:rPr>
                      <m:t>𝑟</m:t>
                    </m:r>
                    <m:r>
                      <a:rPr lang="zh-CN" altLang="en-US" sz="1600" spc="300" dirty="0">
                        <a:solidFill>
                          <a:schemeClr val="tx1">
                            <a:lumMod val="85000"/>
                            <a:lumOff val="15000"/>
                          </a:schemeClr>
                        </a:solidFill>
                        <a:latin typeface="Cambria Math" panose="02040503050406030204" pitchFamily="18" charset="0"/>
                      </a:rPr>
                      <m:t>为</m:t>
                    </m:r>
                  </m:oMath>
                </a14:m>
                <a:r>
                  <a:rPr lang="zh-CN" altLang="en-US" sz="1600" b="0" spc="300" dirty="0">
                    <a:solidFill>
                      <a:schemeClr val="tx1">
                        <a:lumMod val="85000"/>
                        <a:lumOff val="15000"/>
                      </a:schemeClr>
                    </a:solidFill>
                  </a:rPr>
                  <a:t>弹目相对距离</a:t>
                </a:r>
              </a:p>
              <a:p>
                <a:pPr algn="ctr">
                  <a:lnSpc>
                    <a:spcPct val="150000"/>
                  </a:lnSpc>
                </a:pPr>
                <a14:m>
                  <m:oMath xmlns:m="http://schemas.openxmlformats.org/officeDocument/2006/math">
                    <m:r>
                      <a:rPr lang="zh-CN" altLang="en-US" sz="1600" b="0" spc="300" dirty="0">
                        <a:solidFill>
                          <a:schemeClr val="tx1">
                            <a:lumMod val="85000"/>
                            <a:lumOff val="15000"/>
                          </a:schemeClr>
                        </a:solidFill>
                        <a:latin typeface="Cambria Math" panose="02040503050406030204" pitchFamily="18" charset="0"/>
                      </a:rPr>
                      <m:t>𝑞</m:t>
                    </m:r>
                    <m:r>
                      <a:rPr lang="zh-CN" altLang="en-US" sz="1600" spc="300" dirty="0">
                        <a:solidFill>
                          <a:schemeClr val="tx1">
                            <a:lumMod val="85000"/>
                            <a:lumOff val="15000"/>
                          </a:schemeClr>
                        </a:solidFill>
                        <a:latin typeface="Cambria Math" panose="02040503050406030204" pitchFamily="18" charset="0"/>
                      </a:rPr>
                      <m:t>为</m:t>
                    </m:r>
                  </m:oMath>
                </a14:m>
                <a:r>
                  <a:rPr lang="zh-CN" altLang="en-US" sz="1600" b="0" spc="300" dirty="0">
                    <a:solidFill>
                      <a:schemeClr val="tx1">
                        <a:lumMod val="85000"/>
                        <a:lumOff val="15000"/>
                      </a:schemeClr>
                    </a:solidFill>
                  </a:rPr>
                  <a:t>视线角</a:t>
                </a:r>
              </a:p>
              <a:p>
                <a:pPr algn="ctr">
                  <a:lnSpc>
                    <a:spcPct val="150000"/>
                  </a:lnSpc>
                </a:pPr>
                <a14:m>
                  <m:oMath xmlns:m="http://schemas.openxmlformats.org/officeDocument/2006/math">
                    <m:sSub>
                      <m:sSubPr>
                        <m:ctrlPr>
                          <a:rPr lang="zh-CN" altLang="en-US" sz="1600" b="0" i="1" spc="300" dirty="0">
                            <a:solidFill>
                              <a:schemeClr val="tx1">
                                <a:lumMod val="85000"/>
                                <a:lumOff val="15000"/>
                              </a:schemeClr>
                            </a:solidFill>
                            <a:latin typeface="Cambria Math" panose="02040503050406030204" pitchFamily="18" charset="0"/>
                          </a:rPr>
                        </m:ctrlPr>
                      </m:sSubPr>
                      <m:e>
                        <m:r>
                          <a:rPr lang="zh-CN" altLang="en-US" sz="1600" b="0" spc="300" dirty="0">
                            <a:solidFill>
                              <a:schemeClr val="tx1">
                                <a:lumMod val="85000"/>
                                <a:lumOff val="15000"/>
                              </a:schemeClr>
                            </a:solidFill>
                            <a:latin typeface="Cambria Math" panose="02040503050406030204" pitchFamily="18" charset="0"/>
                          </a:rPr>
                          <m:t>𝜂</m:t>
                        </m:r>
                      </m:e>
                      <m:sub>
                        <m:r>
                          <a:rPr lang="zh-CN" altLang="en-US" sz="1600" b="0" spc="300" dirty="0">
                            <a:solidFill>
                              <a:schemeClr val="tx1">
                                <a:lumMod val="85000"/>
                                <a:lumOff val="15000"/>
                              </a:schemeClr>
                            </a:solidFill>
                            <a:latin typeface="Cambria Math" panose="02040503050406030204" pitchFamily="18" charset="0"/>
                          </a:rPr>
                          <m:t>𝑇</m:t>
                        </m:r>
                      </m:sub>
                    </m:sSub>
                    <m:r>
                      <a:rPr lang="zh-CN" altLang="en-US" sz="1600" spc="300" dirty="0">
                        <a:solidFill>
                          <a:schemeClr val="tx1">
                            <a:lumMod val="85000"/>
                            <a:lumOff val="15000"/>
                          </a:schemeClr>
                        </a:solidFill>
                        <a:latin typeface="Cambria Math" panose="02040503050406030204" pitchFamily="18" charset="0"/>
                      </a:rPr>
                      <m:t>为</m:t>
                    </m:r>
                  </m:oMath>
                </a14:m>
                <a:r>
                  <a:rPr lang="zh-CN" altLang="en-US" sz="1600" b="0" spc="300" dirty="0">
                    <a:solidFill>
                      <a:schemeClr val="tx1">
                        <a:lumMod val="85000"/>
                        <a:lumOff val="15000"/>
                      </a:schemeClr>
                    </a:solidFill>
                  </a:rPr>
                  <a:t>目标前置角</a:t>
                </a:r>
              </a:p>
              <a:p>
                <a:pPr algn="ctr">
                  <a:lnSpc>
                    <a:spcPct val="150000"/>
                  </a:lnSpc>
                </a:pPr>
                <a14:m>
                  <m:oMath xmlns:m="http://schemas.openxmlformats.org/officeDocument/2006/math">
                    <m:sSub>
                      <m:sSubPr>
                        <m:ctrlPr>
                          <a:rPr lang="zh-CN" altLang="en-US" sz="1600" b="0" i="1" spc="300" dirty="0">
                            <a:solidFill>
                              <a:schemeClr val="tx1">
                                <a:lumMod val="85000"/>
                                <a:lumOff val="15000"/>
                              </a:schemeClr>
                            </a:solidFill>
                            <a:latin typeface="Cambria Math" panose="02040503050406030204" pitchFamily="18" charset="0"/>
                          </a:rPr>
                        </m:ctrlPr>
                      </m:sSubPr>
                      <m:e>
                        <m:r>
                          <a:rPr lang="zh-CN" altLang="en-US" sz="1600" b="0" spc="300" dirty="0">
                            <a:solidFill>
                              <a:schemeClr val="tx1">
                                <a:lumMod val="85000"/>
                                <a:lumOff val="15000"/>
                              </a:schemeClr>
                            </a:solidFill>
                            <a:latin typeface="Cambria Math" panose="02040503050406030204" pitchFamily="18" charset="0"/>
                          </a:rPr>
                          <m:t>𝜎</m:t>
                        </m:r>
                      </m:e>
                      <m:sub>
                        <m:r>
                          <a:rPr lang="zh-CN" altLang="en-US" sz="1600" b="0" spc="300" dirty="0">
                            <a:solidFill>
                              <a:schemeClr val="tx1">
                                <a:lumMod val="85000"/>
                                <a:lumOff val="15000"/>
                              </a:schemeClr>
                            </a:solidFill>
                            <a:latin typeface="Cambria Math" panose="02040503050406030204" pitchFamily="18" charset="0"/>
                          </a:rPr>
                          <m:t>𝑇</m:t>
                        </m:r>
                      </m:sub>
                    </m:sSub>
                  </m:oMath>
                </a14:m>
                <a:r>
                  <a:rPr lang="zh-CN" altLang="en-US" sz="1600" b="0" spc="300" dirty="0">
                    <a:solidFill>
                      <a:schemeClr val="tx1">
                        <a:lumMod val="85000"/>
                        <a:lumOff val="15000"/>
                      </a:schemeClr>
                    </a:solidFill>
                  </a:rPr>
                  <a:t>为目标弹道倾角</a:t>
                </a:r>
              </a:p>
              <a:p>
                <a:pPr>
                  <a:lnSpc>
                    <a:spcPct val="150000"/>
                  </a:lnSpc>
                </a:pPr>
                <a:r>
                  <a:rPr lang="zh-CN" altLang="en-US" sz="1600" b="0" spc="300" dirty="0">
                    <a:solidFill>
                      <a:schemeClr val="tx1">
                        <a:lumMod val="85000"/>
                        <a:lumOff val="15000"/>
                      </a:schemeClr>
                    </a:solidFill>
                  </a:rPr>
                  <a:t>    若</a:t>
                </a:r>
                <a14:m>
                  <m:oMath xmlns:m="http://schemas.openxmlformats.org/officeDocument/2006/math">
                    <m:sSub>
                      <m:sSubPr>
                        <m:ctrlPr>
                          <a:rPr lang="zh-CN" altLang="en-US" sz="1600" b="0" i="1" spc="300" dirty="0">
                            <a:solidFill>
                              <a:schemeClr val="tx1">
                                <a:lumMod val="85000"/>
                                <a:lumOff val="15000"/>
                              </a:schemeClr>
                            </a:solidFill>
                            <a:latin typeface="Cambria Math" panose="02040503050406030204" pitchFamily="18" charset="0"/>
                          </a:rPr>
                        </m:ctrlPr>
                      </m:sSubPr>
                      <m:e>
                        <m:r>
                          <a:rPr lang="zh-CN" altLang="en-US" sz="1600" b="0" spc="300" dirty="0">
                            <a:solidFill>
                              <a:schemeClr val="tx1">
                                <a:lumMod val="85000"/>
                                <a:lumOff val="15000"/>
                              </a:schemeClr>
                            </a:solidFill>
                            <a:latin typeface="Cambria Math" panose="02040503050406030204" pitchFamily="18" charset="0"/>
                          </a:rPr>
                          <m:t>𝑉</m:t>
                        </m:r>
                      </m:e>
                      <m:sub>
                        <m:r>
                          <a:rPr lang="zh-CN" altLang="en-US" sz="1600" b="0" spc="300" dirty="0">
                            <a:solidFill>
                              <a:schemeClr val="tx1">
                                <a:lumMod val="85000"/>
                                <a:lumOff val="15000"/>
                              </a:schemeClr>
                            </a:solidFill>
                            <a:latin typeface="Cambria Math" panose="02040503050406030204" pitchFamily="18" charset="0"/>
                          </a:rPr>
                          <m:t>𝑇</m:t>
                        </m:r>
                      </m:sub>
                    </m:sSub>
                  </m:oMath>
                </a14:m>
                <a:r>
                  <a:rPr lang="zh-CN" altLang="en-US" sz="1600" b="0" spc="300" dirty="0">
                    <a:solidFill>
                      <a:schemeClr val="tx1">
                        <a:lumMod val="85000"/>
                        <a:lumOff val="15000"/>
                      </a:schemeClr>
                    </a:solidFill>
                  </a:rPr>
                  <a:t>，</a:t>
                </a:r>
                <a14:m>
                  <m:oMath xmlns:m="http://schemas.openxmlformats.org/officeDocument/2006/math">
                    <m:r>
                      <a:rPr lang="zh-CN" altLang="en-US" sz="1600" b="0" spc="300" dirty="0">
                        <a:solidFill>
                          <a:schemeClr val="tx1">
                            <a:lumMod val="85000"/>
                            <a:lumOff val="15000"/>
                          </a:schemeClr>
                        </a:solidFill>
                        <a:latin typeface="Cambria Math" panose="02040503050406030204" pitchFamily="18" charset="0"/>
                      </a:rPr>
                      <m:t>𝑉</m:t>
                    </m:r>
                    <m:r>
                      <a:rPr lang="zh-CN" altLang="en-US" sz="1600" spc="300" dirty="0">
                        <a:solidFill>
                          <a:schemeClr val="tx1">
                            <a:lumMod val="85000"/>
                            <a:lumOff val="15000"/>
                          </a:schemeClr>
                        </a:solidFill>
                        <a:latin typeface="Cambria Math" panose="02040503050406030204" pitchFamily="18" charset="0"/>
                      </a:rPr>
                      <m:t>，</m:t>
                    </m:r>
                    <m:sSub>
                      <m:sSubPr>
                        <m:ctrlPr>
                          <a:rPr lang="zh-CN" altLang="en-US" sz="1600" i="1" spc="300" dirty="0">
                            <a:solidFill>
                              <a:schemeClr val="tx1">
                                <a:lumMod val="85000"/>
                                <a:lumOff val="15000"/>
                              </a:schemeClr>
                            </a:solidFill>
                            <a:latin typeface="Cambria Math" panose="02040503050406030204" pitchFamily="18" charset="0"/>
                          </a:rPr>
                        </m:ctrlPr>
                      </m:sSubPr>
                      <m:e>
                        <m:r>
                          <a:rPr lang="zh-CN" altLang="en-US" sz="1600" spc="300" dirty="0">
                            <a:solidFill>
                              <a:schemeClr val="tx1">
                                <a:lumMod val="85000"/>
                                <a:lumOff val="15000"/>
                              </a:schemeClr>
                            </a:solidFill>
                            <a:latin typeface="Cambria Math" panose="02040503050406030204" pitchFamily="18" charset="0"/>
                          </a:rPr>
                          <m:t>𝜎</m:t>
                        </m:r>
                      </m:e>
                      <m:sub>
                        <m:r>
                          <a:rPr lang="zh-CN" altLang="en-US" sz="1600" b="0" spc="300" dirty="0">
                            <a:solidFill>
                              <a:schemeClr val="tx1">
                                <a:lumMod val="85000"/>
                                <a:lumOff val="15000"/>
                              </a:schemeClr>
                            </a:solidFill>
                            <a:latin typeface="Cambria Math" panose="02040503050406030204" pitchFamily="18" charset="0"/>
                          </a:rPr>
                          <m:t>𝑇</m:t>
                        </m:r>
                      </m:sub>
                    </m:sSub>
                    <m:r>
                      <a:rPr lang="zh-CN" altLang="en-US" sz="1600" spc="300" dirty="0">
                        <a:solidFill>
                          <a:schemeClr val="tx1">
                            <a:lumMod val="85000"/>
                            <a:lumOff val="15000"/>
                          </a:schemeClr>
                        </a:solidFill>
                        <a:latin typeface="Cambria Math" panose="02040503050406030204" pitchFamily="18" charset="0"/>
                      </a:rPr>
                      <m:t>为</m:t>
                    </m:r>
                  </m:oMath>
                </a14:m>
                <a:r>
                  <a:rPr lang="zh-CN" altLang="en-US" sz="1600" b="0" spc="300" dirty="0">
                    <a:solidFill>
                      <a:schemeClr val="tx1">
                        <a:lumMod val="85000"/>
                        <a:lumOff val="15000"/>
                      </a:schemeClr>
                    </a:solidFill>
                  </a:rPr>
                  <a:t>已知的时间函数，使用数值积分法可以得到相应的特解。</a:t>
                </a:r>
              </a:p>
            </p:txBody>
          </p:sp>
        </mc:Choice>
        <mc:Fallback xmlns="">
          <p:sp>
            <p:nvSpPr>
              <p:cNvPr id="7" name="文本框 6"/>
              <p:cNvSpPr txBox="1">
                <a:spLocks noRot="1" noChangeAspect="1" noMove="1" noResize="1" noEditPoints="1" noAdjustHandles="1" noChangeArrowheads="1" noChangeShapeType="1" noTextEdit="1"/>
              </p:cNvSpPr>
              <p:nvPr/>
            </p:nvSpPr>
            <p:spPr>
              <a:xfrm>
                <a:off x="7058449" y="1332726"/>
                <a:ext cx="4321867" cy="3797935"/>
              </a:xfrm>
              <a:prstGeom prst="rect">
                <a:avLst/>
              </a:prstGeom>
              <a:blipFill rotWithShape="1">
                <a:blip r:embed="rId9"/>
                <a:stretch>
                  <a:fillRect l="-10" t="-13" r="11" b="13"/>
                </a:stretch>
              </a:blipFill>
            </p:spPr>
            <p:txBody>
              <a:bodyPr/>
              <a:lstStyle/>
              <a:p>
                <a:r>
                  <a:rPr lang="zh-CN" altLang="en-US">
                    <a:noFill/>
                  </a:rPr>
                  <a:t> </a:t>
                </a:r>
              </a:p>
            </p:txBody>
          </p:sp>
        </mc:Fallback>
      </mc:AlternateContent>
      <p:sp>
        <p:nvSpPr>
          <p:cNvPr id="20" name="左大括号 19"/>
          <p:cNvSpPr/>
          <p:nvPr/>
        </p:nvSpPr>
        <p:spPr>
          <a:xfrm>
            <a:off x="7924032" y="1845423"/>
            <a:ext cx="256663" cy="2171473"/>
          </a:xfrm>
          <a:prstGeom prst="leftBrace">
            <a:avLst>
              <a:gd name="adj1" fmla="val 8333"/>
              <a:gd name="adj2" fmla="val 49742"/>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 name="文本框 1"/>
          <p:cNvSpPr txBox="1"/>
          <p:nvPr>
            <p:custDataLst>
              <p:tags r:id="rId4"/>
            </p:custDataLst>
          </p:nvPr>
        </p:nvSpPr>
        <p:spPr>
          <a:xfrm>
            <a:off x="6572885" y="2747961"/>
            <a:ext cx="1317625" cy="366395"/>
          </a:xfrm>
          <a:prstGeom prst="rect">
            <a:avLst/>
          </a:prstGeom>
          <a:noFill/>
        </p:spPr>
        <p:txBody>
          <a:bodyPr wrap="square" lIns="0" tIns="0" rIns="0" bIns="0" rtlCol="0">
            <a:noAutofit/>
          </a:bodyPr>
          <a:lstStyle/>
          <a:p>
            <a:pPr>
              <a:lnSpc>
                <a:spcPct val="130000"/>
              </a:lnSpc>
            </a:pPr>
            <a:r>
              <a:rPr lang="zh-CN" altLang="en-US" b="1" spc="300" dirty="0">
                <a:solidFill>
                  <a:schemeClr val="accent4"/>
                </a:solidFill>
              </a:rPr>
              <a:t>重要参数</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a:xfrm>
            <a:off x="1606550" y="345305"/>
            <a:ext cx="8643848" cy="478155"/>
          </a:xfrm>
        </p:spPr>
        <p:txBody>
          <a:bodyPr/>
          <a:lstStyle/>
          <a:p>
            <a:r>
              <a:rPr dirty="0">
                <a:sym typeface="+mn-ea"/>
              </a:rPr>
              <a:t>导引关系方程</a:t>
            </a:r>
            <a:r>
              <a:rPr lang="en-US" altLang="zh-CN" dirty="0">
                <a:sym typeface="+mn-ea"/>
              </a:rPr>
              <a:t>&amp;</a:t>
            </a:r>
            <a:r>
              <a:rPr lang="zh-CN" altLang="en-US" dirty="0"/>
              <a:t>运动关系式</a:t>
            </a:r>
            <a:r>
              <a:rPr lang="en-US" altLang="zh-CN" dirty="0"/>
              <a:t>&amp;</a:t>
            </a:r>
            <a:r>
              <a:rPr dirty="0"/>
              <a:t>前置角条件</a:t>
            </a:r>
          </a:p>
        </p:txBody>
      </p:sp>
      <p:sp>
        <p:nvSpPr>
          <p:cNvPr id="12" name="矩形 11"/>
          <p:cNvSpPr/>
          <p:nvPr>
            <p:custDataLst>
              <p:tags r:id="rId2"/>
            </p:custDataLst>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3"/>
            </p:custDataLst>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4"/>
            </p:custDataLst>
          </p:nvPr>
        </p:nvSpPr>
        <p:spPr>
          <a:xfrm>
            <a:off x="6712890" y="2483678"/>
            <a:ext cx="4572000" cy="359410"/>
          </a:xfrm>
          <a:prstGeom prst="rect">
            <a:avLst/>
          </a:prstGeom>
          <a:noFill/>
        </p:spPr>
        <p:txBody>
          <a:bodyPr wrap="square" lIns="0" tIns="0" rIns="0" bIns="0" rtlCol="0">
            <a:spAutoFit/>
          </a:bodyPr>
          <a:lstStyle/>
          <a:p>
            <a:pPr>
              <a:lnSpc>
                <a:spcPct val="130000"/>
              </a:lnSpc>
            </a:pPr>
            <a:r>
              <a:rPr lang="zh-CN" altLang="en-US" b="1" spc="300" dirty="0">
                <a:solidFill>
                  <a:schemeClr val="accent4"/>
                </a:solidFill>
              </a:rPr>
              <a:t>前置角条件</a:t>
            </a:r>
          </a:p>
        </p:txBody>
      </p:sp>
      <mc:AlternateContent xmlns:mc="http://schemas.openxmlformats.org/markup-compatibility/2006" xmlns:a14="http://schemas.microsoft.com/office/drawing/2010/main">
        <mc:Choice Requires="a14">
          <p:sp>
            <p:nvSpPr>
              <p:cNvPr id="23" name="文本框 22"/>
              <p:cNvSpPr txBox="1"/>
              <p:nvPr>
                <p:custDataLst>
                  <p:tags r:id="rId5"/>
                </p:custDataLst>
              </p:nvPr>
            </p:nvSpPr>
            <p:spPr>
              <a:xfrm>
                <a:off x="6583680" y="2890520"/>
                <a:ext cx="4679950" cy="1581150"/>
              </a:xfrm>
              <a:prstGeom prst="rect">
                <a:avLst/>
              </a:prstGeom>
              <a:noFill/>
            </p:spPr>
            <p:txBody>
              <a:bodyPr wrap="square" lIns="0" tIns="0" rIns="0" bIns="0" rtlCol="0">
                <a:spAutoFit/>
              </a:bodyPr>
              <a:lstStyle/>
              <a:p>
                <a:pPr algn="just" eaLnBrk="1">
                  <a:lnSpc>
                    <a:spcPct val="130000"/>
                  </a:lnSpc>
                </a:pPr>
                <a:r>
                  <a:rPr lang="zh-CN" altLang="en-US" sz="1600" spc="300" dirty="0">
                    <a:solidFill>
                      <a:schemeClr val="tx1">
                        <a:lumMod val="85000"/>
                        <a:lumOff val="15000"/>
                      </a:schemeClr>
                    </a:solidFill>
                  </a:rPr>
                  <a:t>按平行接近法导引时，导弹的速度矢量</a:t>
                </a:r>
                <a14:m>
                  <m:oMath xmlns:m="http://schemas.openxmlformats.org/officeDocument/2006/math">
                    <m:r>
                      <a:rPr lang="zh-CN" altLang="en-US" sz="1600" spc="300" dirty="0">
                        <a:solidFill>
                          <a:schemeClr val="tx1">
                            <a:lumMod val="85000"/>
                            <a:lumOff val="15000"/>
                          </a:schemeClr>
                        </a:solidFill>
                        <a:latin typeface="Cambria Math" panose="02040503050406030204" pitchFamily="18" charset="0"/>
                      </a:rPr>
                      <m:t>𝑉</m:t>
                    </m:r>
                    <m:r>
                      <a:rPr lang="zh-CN" altLang="en-US" sz="1600" spc="300" dirty="0">
                        <a:solidFill>
                          <a:schemeClr val="tx1">
                            <a:lumMod val="85000"/>
                            <a:lumOff val="15000"/>
                          </a:schemeClr>
                        </a:solidFill>
                        <a:latin typeface="Cambria Math" panose="02040503050406030204" pitchFamily="18" charset="0"/>
                      </a:rPr>
                      <m:t>超前了目标线</m:t>
                    </m:r>
                    <m:r>
                      <a:rPr lang="en-US" altLang="zh-CN" sz="1600" spc="300" dirty="0">
                        <a:solidFill>
                          <a:schemeClr val="tx1">
                            <a:lumMod val="85000"/>
                            <a:lumOff val="15000"/>
                          </a:schemeClr>
                        </a:solidFill>
                        <a:latin typeface="Cambria Math" panose="02040503050406030204" pitchFamily="18" charset="0"/>
                      </a:rPr>
                      <m:t>，</m:t>
                    </m:r>
                  </m:oMath>
                </a14:m>
                <a:r>
                  <a:rPr lang="zh-CN" altLang="en-US" sz="1600" spc="300" dirty="0">
                    <a:solidFill>
                      <a:schemeClr val="tx1">
                        <a:lumMod val="85000"/>
                        <a:lumOff val="15000"/>
                      </a:schemeClr>
                    </a:solidFill>
                  </a:rPr>
                  <a:t>导弹速度矢量前置角应满足</a:t>
                </a:r>
              </a:p>
              <a:p>
                <a:pPr algn="ctr" eaLnBrk="1">
                  <a:lnSpc>
                    <a:spcPct val="130000"/>
                  </a:lnSpc>
                </a:pPr>
                <a14:m>
                  <m:oMathPara xmlns:m="http://schemas.openxmlformats.org/officeDocument/2006/math">
                    <m:oMathParaPr>
                      <m:jc m:val="centerGroup"/>
                    </m:oMathParaPr>
                    <m:oMath xmlns:m="http://schemas.openxmlformats.org/officeDocument/2006/math">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𝜂</m:t>
                      </m:r>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m:t>
                      </m:r>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𝑎𝑟𝑐𝑠𝑖𝑛</m:t>
                      </m:r>
                      <m:d>
                        <m:d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dPr>
                        <m:e>
                          <m:f>
                            <m:f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fPr>
                            <m:num>
                              <m:sSub>
                                <m:sSub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𝑉</m:t>
                                  </m:r>
                                </m:e>
                                <m:sub>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num>
                            <m:den>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𝑉</m:t>
                              </m:r>
                            </m:den>
                          </m:f>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𝑠𝑖𝑛</m:t>
                          </m:r>
                          <m:sSub>
                            <m:sSub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𝜂</m:t>
                              </m:r>
                            </m:e>
                            <m:sub>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e>
                      </m:d>
                    </m:oMath>
                  </m:oMathPara>
                </a14:m>
                <a:endParaRPr lang="zh-CN" altLang="en-US" sz="1600" spc="300" dirty="0">
                  <a:solidFill>
                    <a:schemeClr val="tx1">
                      <a:lumMod val="85000"/>
                      <a:lumOff val="15000"/>
                    </a:schemeClr>
                  </a:solidFill>
                </a:endParaRPr>
              </a:p>
            </p:txBody>
          </p:sp>
        </mc:Choice>
        <mc:Fallback xmlns="">
          <p:sp>
            <p:nvSpPr>
              <p:cNvPr id="23" name="文本框 22"/>
              <p:cNvSpPr txBox="1">
                <a:spLocks noRot="1" noChangeAspect="1" noMove="1" noResize="1" noEditPoints="1" noAdjustHandles="1" noChangeArrowheads="1" noChangeShapeType="1" noTextEdit="1"/>
              </p:cNvSpPr>
              <p:nvPr>
                <p:custDataLst>
                  <p:tags r:id="rId11"/>
                </p:custDataLst>
              </p:nvPr>
            </p:nvSpPr>
            <p:spPr>
              <a:xfrm>
                <a:off x="6583680" y="2890520"/>
                <a:ext cx="4679950" cy="1581150"/>
              </a:xfrm>
              <a:prstGeom prst="rect">
                <a:avLst/>
              </a:prstGeom>
              <a:blipFill rotWithShape="1">
                <a:blip r:embed="rId12"/>
                <a:stretch>
                  <a:fillRect/>
                </a:stretch>
              </a:blipFill>
            </p:spPr>
            <p:txBody>
              <a:bodyPr/>
              <a:lstStyle/>
              <a:p>
                <a:r>
                  <a:rPr lang="zh-CN" altLang="en-US">
                    <a:noFill/>
                  </a:rPr>
                  <a:t> </a:t>
                </a:r>
              </a:p>
            </p:txBody>
          </p:sp>
        </mc:Fallback>
      </mc:AlternateContent>
      <p:sp>
        <p:nvSpPr>
          <p:cNvPr id="25" name="文本框 24"/>
          <p:cNvSpPr txBox="1"/>
          <p:nvPr>
            <p:custDataLst>
              <p:tags r:id="rId6"/>
            </p:custDataLst>
          </p:nvPr>
        </p:nvSpPr>
        <p:spPr>
          <a:xfrm>
            <a:off x="974100" y="1497523"/>
            <a:ext cx="4572000" cy="359410"/>
          </a:xfrm>
          <a:prstGeom prst="rect">
            <a:avLst/>
          </a:prstGeom>
          <a:noFill/>
        </p:spPr>
        <p:txBody>
          <a:bodyPr wrap="square" lIns="0" tIns="0" rIns="0" bIns="0" rtlCol="0">
            <a:spAutoFit/>
          </a:bodyPr>
          <a:lstStyle/>
          <a:p>
            <a:pPr>
              <a:lnSpc>
                <a:spcPct val="130000"/>
              </a:lnSpc>
            </a:pPr>
            <a:r>
              <a:rPr lang="zh-CN" altLang="en-US" b="1" spc="300" dirty="0">
                <a:solidFill>
                  <a:schemeClr val="bg1"/>
                </a:solidFill>
              </a:rPr>
              <a:t>导引关系方程</a:t>
            </a:r>
          </a:p>
        </p:txBody>
      </p:sp>
      <mc:AlternateContent xmlns:mc="http://schemas.openxmlformats.org/markup-compatibility/2006" xmlns:a14="http://schemas.microsoft.com/office/drawing/2010/main">
        <mc:Choice Requires="a14">
          <p:sp>
            <p:nvSpPr>
              <p:cNvPr id="27" name="文本框 26"/>
              <p:cNvSpPr txBox="1"/>
              <p:nvPr>
                <p:custDataLst>
                  <p:tags r:id="rId7"/>
                </p:custDataLst>
              </p:nvPr>
            </p:nvSpPr>
            <p:spPr>
              <a:xfrm>
                <a:off x="974100" y="2031889"/>
                <a:ext cx="4572000" cy="518160"/>
              </a:xfrm>
              <a:prstGeom prst="rect">
                <a:avLst/>
              </a:prstGeom>
              <a:noFill/>
            </p:spPr>
            <p:txBody>
              <a:bodyPr wrap="square" lIns="0" tIns="0" rIns="0" bIns="0" rtlCol="0">
                <a:spAutoFit/>
              </a:bodyPr>
              <a:lstStyle/>
              <a:p>
                <a:pPr algn="ctr" eaLnBrk="1">
                  <a:lnSpc>
                    <a:spcPct val="130000"/>
                  </a:lnSpc>
                </a:pPr>
                <a14:m>
                  <m:oMath xmlns:m="http://schemas.openxmlformats.org/officeDocument/2006/math">
                    <m:sSub>
                      <m:sSubPr>
                        <m:ctrlPr>
                          <a:rPr lang="en-US" altLang="zh-CN" sz="1800" i="1" spc="300" dirty="0">
                            <a:solidFill>
                              <a:schemeClr val="bg1"/>
                            </a:solidFill>
                            <a:latin typeface="Cambria Math" panose="02040503050406030204" pitchFamily="18" charset="0"/>
                            <a:cs typeface="Cambria Math" panose="02040503050406030204" pitchFamily="18" charset="0"/>
                          </a:rPr>
                        </m:ctrlPr>
                      </m:sSubPr>
                      <m:e>
                        <m:r>
                          <a:rPr lang="en-US" altLang="zh-CN" sz="1800" i="1" spc="300" dirty="0">
                            <a:solidFill>
                              <a:schemeClr val="bg1"/>
                            </a:solidFill>
                            <a:latin typeface="Cambria Math" panose="02040503050406030204" pitchFamily="18" charset="0"/>
                            <a:cs typeface="Cambria Math" panose="02040503050406030204" pitchFamily="18" charset="0"/>
                          </a:rPr>
                          <m:t>𝜀</m:t>
                        </m:r>
                      </m:e>
                      <m:sub>
                        <m:r>
                          <a:rPr lang="en-US" altLang="zh-CN" sz="1800" i="1" spc="300" dirty="0">
                            <a:solidFill>
                              <a:schemeClr val="bg1"/>
                            </a:solidFill>
                            <a:latin typeface="Cambria Math" panose="02040503050406030204" pitchFamily="18" charset="0"/>
                            <a:cs typeface="Cambria Math" panose="02040503050406030204" pitchFamily="18" charset="0"/>
                          </a:rPr>
                          <m:t>1</m:t>
                        </m:r>
                      </m:sub>
                    </m:sSub>
                  </m:oMath>
                </a14:m>
                <a:r>
                  <a:rPr lang="en-US" altLang="zh-CN" sz="1800" spc="300" dirty="0">
                    <a:solidFill>
                      <a:schemeClr val="bg1"/>
                    </a:solidFill>
                  </a:rPr>
                  <a:t>=</a:t>
                </a:r>
                <a14:m>
                  <m:oMath xmlns:m="http://schemas.openxmlformats.org/officeDocument/2006/math">
                    <m:f>
                      <m:fPr>
                        <m:ctrlPr>
                          <a:rPr lang="en-US" altLang="zh-CN" sz="1800" i="1" spc="300" dirty="0">
                            <a:solidFill>
                              <a:schemeClr val="bg1"/>
                            </a:solidFill>
                            <a:latin typeface="Cambria Math" panose="02040503050406030204" pitchFamily="18" charset="0"/>
                            <a:cs typeface="Cambria Math" panose="02040503050406030204" pitchFamily="18" charset="0"/>
                          </a:rPr>
                        </m:ctrlPr>
                      </m:fPr>
                      <m:num>
                        <m:r>
                          <a:rPr lang="en-US" altLang="zh-CN" sz="1800" i="1" spc="300" dirty="0">
                            <a:solidFill>
                              <a:schemeClr val="bg1"/>
                            </a:solidFill>
                            <a:latin typeface="Cambria Math" panose="02040503050406030204" pitchFamily="18" charset="0"/>
                            <a:cs typeface="Cambria Math" panose="02040503050406030204" pitchFamily="18" charset="0"/>
                          </a:rPr>
                          <m:t>𝑑𝑞</m:t>
                        </m:r>
                      </m:num>
                      <m:den>
                        <m:r>
                          <a:rPr lang="en-US" altLang="zh-CN" sz="1800" i="1" spc="300" dirty="0">
                            <a:solidFill>
                              <a:schemeClr val="bg1"/>
                            </a:solidFill>
                            <a:latin typeface="Cambria Math" panose="02040503050406030204" pitchFamily="18" charset="0"/>
                            <a:cs typeface="Cambria Math" panose="02040503050406030204" pitchFamily="18" charset="0"/>
                          </a:rPr>
                          <m:t>𝑑𝑡</m:t>
                        </m:r>
                      </m:den>
                    </m:f>
                  </m:oMath>
                </a14:m>
                <a:endParaRPr lang="en-US" altLang="zh-CN" sz="1800" i="1" spc="300" dirty="0">
                  <a:solidFill>
                    <a:schemeClr val="bg1"/>
                  </a:solidFill>
                  <a:latin typeface="Cambria Math" panose="02040503050406030204" pitchFamily="18" charset="0"/>
                  <a:cs typeface="Cambria Math" panose="020405030504060302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custDataLst>
                  <p:tags r:id="rId13"/>
                </p:custDataLst>
              </p:nvPr>
            </p:nvSpPr>
            <p:spPr>
              <a:xfrm>
                <a:off x="974100" y="2031889"/>
                <a:ext cx="4572000" cy="518160"/>
              </a:xfrm>
              <a:prstGeom prst="rect">
                <a:avLst/>
              </a:prstGeom>
              <a:blipFill rotWithShape="1">
                <a:blip r:embed="rId14"/>
                <a:stretch>
                  <a:fillRect t="-101" b="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custDataLst>
                  <p:tags r:id="rId8"/>
                </p:custDataLst>
              </p:nvPr>
            </p:nvSpPr>
            <p:spPr>
              <a:xfrm>
                <a:off x="974090" y="2725420"/>
                <a:ext cx="4946015" cy="2559685"/>
              </a:xfrm>
              <a:prstGeom prst="rect">
                <a:avLst/>
              </a:prstGeom>
              <a:noFill/>
            </p:spPr>
            <p:txBody>
              <a:bodyPr wrap="square" lIns="0" tIns="0" rIns="0" bIns="0" rtlCol="0">
                <a:spAutoFit/>
              </a:bodyPr>
              <a:lstStyle/>
              <a:p>
                <a:pPr algn="just" eaLnBrk="1">
                  <a:lnSpc>
                    <a:spcPct val="130000"/>
                  </a:lnSpc>
                </a:pPr>
                <a:r>
                  <a:rPr lang="zh-CN" altLang="en-US" sz="1600" spc="300" dirty="0">
                    <a:solidFill>
                      <a:schemeClr val="bg1"/>
                    </a:solidFill>
                  </a:rPr>
                  <a:t>由方程组可以导出平行接近法的运动关系式为：</a:t>
                </a:r>
              </a:p>
              <a:p>
                <a:pPr algn="ctr" eaLnBrk="1">
                  <a:lnSpc>
                    <a:spcPct val="130000"/>
                  </a:lnSpc>
                </a:pPr>
                <a14:m>
                  <m:oMathPara xmlns:m="http://schemas.openxmlformats.org/officeDocument/2006/math">
                    <m:oMathParaPr>
                      <m:jc m:val="centerGroup"/>
                    </m:oMathParaPr>
                    <m:oMath xmlns:m="http://schemas.openxmlformats.org/officeDocument/2006/math">
                      <m:r>
                        <a:rPr lang="en-US" altLang="zh-CN" sz="1600" i="1" spc="300" dirty="0">
                          <a:solidFill>
                            <a:schemeClr val="bg1"/>
                          </a:solidFill>
                          <a:latin typeface="Cambria Math" panose="02040503050406030204" pitchFamily="18" charset="0"/>
                          <a:cs typeface="Cambria Math" panose="02040503050406030204" pitchFamily="18" charset="0"/>
                        </a:rPr>
                        <m:t>𝑉</m:t>
                      </m:r>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r>
                            <a:rPr lang="en-US" altLang="zh-CN" sz="1600" i="1" spc="300" dirty="0">
                              <a:solidFill>
                                <a:schemeClr val="bg1"/>
                              </a:solidFill>
                              <a:latin typeface="Cambria Math" panose="02040503050406030204" pitchFamily="18" charset="0"/>
                              <a:cs typeface="Cambria Math" panose="02040503050406030204" pitchFamily="18" charset="0"/>
                            </a:rPr>
                            <m:t>𝜂</m:t>
                          </m:r>
                        </m:e>
                      </m:func>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𝜂</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e>
                      </m:func>
                    </m:oMath>
                  </m:oMathPara>
                </a14:m>
                <a:endParaRPr lang="en-US" altLang="zh-CN" sz="1600" i="1" spc="300" dirty="0">
                  <a:solidFill>
                    <a:schemeClr val="bg1"/>
                  </a:solidFill>
                  <a:latin typeface="Cambria Math" panose="02040503050406030204" pitchFamily="18" charset="0"/>
                  <a:cs typeface="Cambria Math" panose="02040503050406030204" pitchFamily="18" charset="0"/>
                </a:endParaRPr>
              </a:p>
              <a:p>
                <a:pPr algn="l" eaLnBrk="1">
                  <a:lnSpc>
                    <a:spcPct val="130000"/>
                  </a:lnSpc>
                </a:pPr>
                <a:r>
                  <a:rPr lang="zh-CN" altLang="en-US" sz="1600" spc="300" dirty="0">
                    <a:solidFill>
                      <a:schemeClr val="bg1"/>
                    </a:solidFill>
                  </a:rPr>
                  <a:t>上式表明，按平行接近法导引时，不管目标作何种机动飞行，导弹速度矢量</a:t>
                </a:r>
                <a14:m>
                  <m:oMath xmlns:m="http://schemas.openxmlformats.org/officeDocument/2006/math">
                    <m:r>
                      <a:rPr lang="en-US" altLang="zh-CN" sz="1600" i="1" spc="300" dirty="0">
                        <a:solidFill>
                          <a:schemeClr val="bg1"/>
                        </a:solidFill>
                        <a:latin typeface="Cambria Math" panose="02040503050406030204" pitchFamily="18" charset="0"/>
                        <a:cs typeface="Cambria Math" panose="02040503050406030204" pitchFamily="18" charset="0"/>
                      </a:rPr>
                      <m:t>𝑉</m:t>
                    </m:r>
                  </m:oMath>
                </a14:m>
                <a:r>
                  <a:rPr lang="zh-CN" altLang="en-US" sz="1600" spc="300" dirty="0">
                    <a:solidFill>
                      <a:schemeClr val="bg1"/>
                    </a:solidFill>
                  </a:rPr>
                  <a:t>和目标速度矢量</a:t>
                </a:r>
                <a14:m>
                  <m:oMath xmlns:m="http://schemas.openxmlformats.org/officeDocument/2006/math">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oMath>
                </a14:m>
                <a:r>
                  <a:rPr lang="zh-CN" altLang="en-US" sz="1600" spc="300" dirty="0">
                    <a:solidFill>
                      <a:schemeClr val="bg1"/>
                    </a:solidFill>
                  </a:rPr>
                  <a:t>在垂直于目标线上的分量相等，导弹以相对速度到达瞬时命中点的时间也与导弹以相对速度到达目标当前位置时间相等。</a:t>
                </a:r>
              </a:p>
            </p:txBody>
          </p:sp>
        </mc:Choice>
        <mc:Fallback xmlns="">
          <p:sp>
            <p:nvSpPr>
              <p:cNvPr id="31" name="文本框 30"/>
              <p:cNvSpPr txBox="1">
                <a:spLocks noRot="1" noChangeAspect="1" noMove="1" noResize="1" noEditPoints="1" noAdjustHandles="1" noChangeArrowheads="1" noChangeShapeType="1" noTextEdit="1"/>
              </p:cNvSpPr>
              <p:nvPr>
                <p:custDataLst>
                  <p:tags r:id="rId15"/>
                </p:custDataLst>
              </p:nvPr>
            </p:nvSpPr>
            <p:spPr>
              <a:xfrm>
                <a:off x="974090" y="2725420"/>
                <a:ext cx="4946015" cy="2559685"/>
              </a:xfrm>
              <a:prstGeom prst="rect">
                <a:avLst/>
              </a:prstGeom>
              <a:blipFill rotWithShape="1">
                <a:blip r:embed="rId16"/>
                <a:stretch>
                  <a:fillRect/>
                </a:stretch>
              </a:blipFill>
            </p:spPr>
            <p:txBody>
              <a:bodyPr/>
              <a:lstStyle/>
              <a:p>
                <a:r>
                  <a:rPr lang="zh-CN" altLang="en-US">
                    <a:noFill/>
                  </a:rPr>
                  <a:t> </a:t>
                </a:r>
              </a:p>
            </p:txBody>
          </p:sp>
        </mc:Fallback>
      </mc:AlternateContent>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BB670-B4BF-B62D-1588-27B8DF8BAC9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11A82F84-937B-9D6E-2AD6-8060F4E477F0}"/>
              </a:ext>
            </a:extLst>
          </p:cNvPr>
          <p:cNvSpPr/>
          <p:nvPr>
            <p:custDataLst>
              <p:tags r:id="rId1"/>
            </p:custDataLst>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779A3319-AE72-124B-2A0D-28387EAC0B59}"/>
              </a:ext>
            </a:extLst>
          </p:cNvPr>
          <p:cNvSpPr>
            <a:spLocks noGrp="1"/>
          </p:cNvSpPr>
          <p:nvPr>
            <p:ph type="title"/>
          </p:nvPr>
        </p:nvSpPr>
        <p:spPr>
          <a:xfrm>
            <a:off x="1606550" y="345305"/>
            <a:ext cx="8643848" cy="478155"/>
          </a:xfrm>
        </p:spPr>
        <p:txBody>
          <a:bodyPr/>
          <a:lstStyle/>
          <a:p>
            <a:r>
              <a:rPr lang="zh-CN" altLang="en-US" dirty="0"/>
              <a:t>导弹需用法向过载</a:t>
            </a:r>
            <a:endParaRPr dirty="0"/>
          </a:p>
        </p:txBody>
      </p:sp>
      <p:sp>
        <p:nvSpPr>
          <p:cNvPr id="12" name="矩形 11">
            <a:extLst>
              <a:ext uri="{FF2B5EF4-FFF2-40B4-BE49-F238E27FC236}">
                <a16:creationId xmlns:a16="http://schemas.microsoft.com/office/drawing/2014/main" id="{E99FBD8C-57C8-DEAF-EA1B-2B31578D8012}"/>
              </a:ext>
            </a:extLst>
          </p:cNvPr>
          <p:cNvSpPr/>
          <p:nvPr>
            <p:custDataLst>
              <p:tags r:id="rId2"/>
            </p:custDataLst>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3ABEE4A3-804B-602F-9E0F-6FD655B53514}"/>
              </a:ext>
            </a:extLst>
          </p:cNvPr>
          <p:cNvSpPr/>
          <p:nvPr>
            <p:custDataLst>
              <p:tags r:id="rId3"/>
            </p:custDataLst>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501A492-C4DD-5DD9-517D-070980A5D384}"/>
              </a:ext>
            </a:extLst>
          </p:cNvPr>
          <p:cNvSpPr txBox="1"/>
          <p:nvPr>
            <p:custDataLst>
              <p:tags r:id="rId4"/>
            </p:custDataLst>
          </p:nvPr>
        </p:nvSpPr>
        <p:spPr>
          <a:xfrm>
            <a:off x="6712890" y="2483678"/>
            <a:ext cx="4572000" cy="359410"/>
          </a:xfrm>
          <a:prstGeom prst="rect">
            <a:avLst/>
          </a:prstGeom>
          <a:noFill/>
        </p:spPr>
        <p:txBody>
          <a:bodyPr wrap="square" lIns="0" tIns="0" rIns="0" bIns="0" rtlCol="0">
            <a:spAutoFit/>
          </a:bodyPr>
          <a:lstStyle/>
          <a:p>
            <a:pPr>
              <a:lnSpc>
                <a:spcPct val="130000"/>
              </a:lnSpc>
            </a:pPr>
            <a:r>
              <a:rPr lang="zh-CN" altLang="en-US" b="1" spc="300" dirty="0">
                <a:solidFill>
                  <a:schemeClr val="accent4"/>
                </a:solidFill>
              </a:rPr>
              <a:t>前置角条件</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C5D48B8-8F9C-DEFE-0D82-1CC454247F34}"/>
                  </a:ext>
                </a:extLst>
              </p:cNvPr>
              <p:cNvSpPr txBox="1"/>
              <p:nvPr>
                <p:custDataLst>
                  <p:tags r:id="rId5"/>
                </p:custDataLst>
              </p:nvPr>
            </p:nvSpPr>
            <p:spPr>
              <a:xfrm>
                <a:off x="6583680" y="2890520"/>
                <a:ext cx="4679950" cy="1581150"/>
              </a:xfrm>
              <a:prstGeom prst="rect">
                <a:avLst/>
              </a:prstGeom>
              <a:noFill/>
            </p:spPr>
            <p:txBody>
              <a:bodyPr wrap="square" lIns="0" tIns="0" rIns="0" bIns="0" rtlCol="0">
                <a:spAutoFit/>
              </a:bodyPr>
              <a:lstStyle/>
              <a:p>
                <a:pPr algn="just" eaLnBrk="1">
                  <a:lnSpc>
                    <a:spcPct val="130000"/>
                  </a:lnSpc>
                </a:pPr>
                <a:r>
                  <a:rPr lang="zh-CN" altLang="en-US" sz="1600" spc="300" dirty="0">
                    <a:solidFill>
                      <a:schemeClr val="tx1">
                        <a:lumMod val="85000"/>
                        <a:lumOff val="15000"/>
                      </a:schemeClr>
                    </a:solidFill>
                  </a:rPr>
                  <a:t>按平行接近法导引时，导弹的速度矢量</a:t>
                </a:r>
                <a14:m>
                  <m:oMath xmlns:m="http://schemas.openxmlformats.org/officeDocument/2006/math">
                    <m:r>
                      <a:rPr lang="zh-CN" altLang="en-US" sz="1600" spc="300" dirty="0">
                        <a:solidFill>
                          <a:schemeClr val="tx1">
                            <a:lumMod val="85000"/>
                            <a:lumOff val="15000"/>
                          </a:schemeClr>
                        </a:solidFill>
                        <a:latin typeface="Cambria Math" panose="02040503050406030204" pitchFamily="18" charset="0"/>
                      </a:rPr>
                      <m:t>𝑉</m:t>
                    </m:r>
                    <m:r>
                      <a:rPr lang="zh-CN" altLang="en-US" sz="1600" spc="300" dirty="0">
                        <a:solidFill>
                          <a:schemeClr val="tx1">
                            <a:lumMod val="85000"/>
                            <a:lumOff val="15000"/>
                          </a:schemeClr>
                        </a:solidFill>
                        <a:latin typeface="Cambria Math" panose="02040503050406030204" pitchFamily="18" charset="0"/>
                      </a:rPr>
                      <m:t>超前了目标线</m:t>
                    </m:r>
                    <m:r>
                      <a:rPr lang="en-US" altLang="zh-CN" sz="1600" spc="300" dirty="0">
                        <a:solidFill>
                          <a:schemeClr val="tx1">
                            <a:lumMod val="85000"/>
                            <a:lumOff val="15000"/>
                          </a:schemeClr>
                        </a:solidFill>
                        <a:latin typeface="Cambria Math" panose="02040503050406030204" pitchFamily="18" charset="0"/>
                      </a:rPr>
                      <m:t>，</m:t>
                    </m:r>
                  </m:oMath>
                </a14:m>
                <a:r>
                  <a:rPr lang="zh-CN" altLang="en-US" sz="1600" spc="300" dirty="0">
                    <a:solidFill>
                      <a:schemeClr val="tx1">
                        <a:lumMod val="85000"/>
                        <a:lumOff val="15000"/>
                      </a:schemeClr>
                    </a:solidFill>
                  </a:rPr>
                  <a:t>导弹速度矢量前置角应满足</a:t>
                </a:r>
              </a:p>
              <a:p>
                <a:pPr algn="ctr" eaLnBrk="1">
                  <a:lnSpc>
                    <a:spcPct val="130000"/>
                  </a:lnSpc>
                </a:pPr>
                <a14:m>
                  <m:oMathPara xmlns:m="http://schemas.openxmlformats.org/officeDocument/2006/math">
                    <m:oMathParaPr>
                      <m:jc m:val="centerGroup"/>
                    </m:oMathParaPr>
                    <m:oMath xmlns:m="http://schemas.openxmlformats.org/officeDocument/2006/math">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𝜂</m:t>
                      </m:r>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m:t>
                      </m:r>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𝑎𝑟𝑐𝑠𝑖𝑛</m:t>
                      </m:r>
                      <m:d>
                        <m:d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dPr>
                        <m:e>
                          <m:f>
                            <m:f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fPr>
                            <m:num>
                              <m:sSub>
                                <m:sSub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𝑉</m:t>
                                  </m:r>
                                </m:e>
                                <m:sub>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num>
                            <m:den>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𝑉</m:t>
                              </m:r>
                            </m:den>
                          </m:f>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𝑠𝑖𝑛</m:t>
                          </m:r>
                          <m:sSub>
                            <m:sSubPr>
                              <m:ctrlP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𝜂</m:t>
                              </m:r>
                            </m:e>
                            <m:sub>
                              <m:r>
                                <a:rPr lang="en-US" altLang="zh-CN" sz="1600"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e>
                      </m:d>
                    </m:oMath>
                  </m:oMathPara>
                </a14:m>
                <a:endParaRPr lang="zh-CN" altLang="en-US" sz="1600" spc="300" dirty="0">
                  <a:solidFill>
                    <a:schemeClr val="tx1">
                      <a:lumMod val="85000"/>
                      <a:lumOff val="15000"/>
                    </a:schemeClr>
                  </a:solidFill>
                </a:endParaRPr>
              </a:p>
            </p:txBody>
          </p:sp>
        </mc:Choice>
        <mc:Fallback xmlns="">
          <p:sp>
            <p:nvSpPr>
              <p:cNvPr id="23" name="文本框 22"/>
              <p:cNvSpPr txBox="1">
                <a:spLocks noRot="1" noChangeAspect="1" noMove="1" noResize="1" noEditPoints="1" noAdjustHandles="1" noChangeArrowheads="1" noChangeShapeType="1" noTextEdit="1"/>
              </p:cNvSpPr>
              <p:nvPr>
                <p:custDataLst>
                  <p:tags r:id="rId11"/>
                </p:custDataLst>
              </p:nvPr>
            </p:nvSpPr>
            <p:spPr>
              <a:xfrm>
                <a:off x="6583680" y="2890520"/>
                <a:ext cx="4679950" cy="1581150"/>
              </a:xfrm>
              <a:prstGeom prst="rect">
                <a:avLst/>
              </a:prstGeom>
              <a:blipFill rotWithShape="1">
                <a:blip r:embed="rId12"/>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6EA7C6A4-0485-E94D-A0C1-C13760FF16AD}"/>
              </a:ext>
            </a:extLst>
          </p:cNvPr>
          <p:cNvSpPr txBox="1"/>
          <p:nvPr>
            <p:custDataLst>
              <p:tags r:id="rId6"/>
            </p:custDataLst>
          </p:nvPr>
        </p:nvSpPr>
        <p:spPr>
          <a:xfrm>
            <a:off x="974100" y="1497523"/>
            <a:ext cx="4572000" cy="359410"/>
          </a:xfrm>
          <a:prstGeom prst="rect">
            <a:avLst/>
          </a:prstGeom>
          <a:noFill/>
        </p:spPr>
        <p:txBody>
          <a:bodyPr wrap="square" lIns="0" tIns="0" rIns="0" bIns="0" rtlCol="0">
            <a:spAutoFit/>
          </a:bodyPr>
          <a:lstStyle/>
          <a:p>
            <a:pPr>
              <a:lnSpc>
                <a:spcPct val="130000"/>
              </a:lnSpc>
            </a:pPr>
            <a:r>
              <a:rPr lang="zh-CN" altLang="en-US" b="1" spc="300" dirty="0">
                <a:solidFill>
                  <a:schemeClr val="bg1"/>
                </a:solidFill>
              </a:rPr>
              <a:t>导引关系方程</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EE88887-35CD-6A66-DF98-509E45986AB4}"/>
                  </a:ext>
                </a:extLst>
              </p:cNvPr>
              <p:cNvSpPr txBox="1"/>
              <p:nvPr>
                <p:custDataLst>
                  <p:tags r:id="rId7"/>
                </p:custDataLst>
              </p:nvPr>
            </p:nvSpPr>
            <p:spPr>
              <a:xfrm>
                <a:off x="974100" y="2031889"/>
                <a:ext cx="4572000" cy="518160"/>
              </a:xfrm>
              <a:prstGeom prst="rect">
                <a:avLst/>
              </a:prstGeom>
              <a:noFill/>
            </p:spPr>
            <p:txBody>
              <a:bodyPr wrap="square" lIns="0" tIns="0" rIns="0" bIns="0" rtlCol="0">
                <a:spAutoFit/>
              </a:bodyPr>
              <a:lstStyle/>
              <a:p>
                <a:pPr algn="ctr" eaLnBrk="1">
                  <a:lnSpc>
                    <a:spcPct val="130000"/>
                  </a:lnSpc>
                </a:pPr>
                <a14:m>
                  <m:oMath xmlns:m="http://schemas.openxmlformats.org/officeDocument/2006/math">
                    <m:sSub>
                      <m:sSubPr>
                        <m:ctrlPr>
                          <a:rPr lang="en-US" altLang="zh-CN" sz="1800" i="1" spc="300" dirty="0">
                            <a:solidFill>
                              <a:schemeClr val="bg1"/>
                            </a:solidFill>
                            <a:latin typeface="Cambria Math" panose="02040503050406030204" pitchFamily="18" charset="0"/>
                            <a:cs typeface="Cambria Math" panose="02040503050406030204" pitchFamily="18" charset="0"/>
                          </a:rPr>
                        </m:ctrlPr>
                      </m:sSubPr>
                      <m:e>
                        <m:r>
                          <a:rPr lang="en-US" altLang="zh-CN" sz="1800" i="1" spc="300" dirty="0">
                            <a:solidFill>
                              <a:schemeClr val="bg1"/>
                            </a:solidFill>
                            <a:latin typeface="Cambria Math" panose="02040503050406030204" pitchFamily="18" charset="0"/>
                            <a:cs typeface="Cambria Math" panose="02040503050406030204" pitchFamily="18" charset="0"/>
                          </a:rPr>
                          <m:t>𝜀</m:t>
                        </m:r>
                      </m:e>
                      <m:sub>
                        <m:r>
                          <a:rPr lang="en-US" altLang="zh-CN" sz="1800" i="1" spc="300" dirty="0">
                            <a:solidFill>
                              <a:schemeClr val="bg1"/>
                            </a:solidFill>
                            <a:latin typeface="Cambria Math" panose="02040503050406030204" pitchFamily="18" charset="0"/>
                            <a:cs typeface="Cambria Math" panose="02040503050406030204" pitchFamily="18" charset="0"/>
                          </a:rPr>
                          <m:t>1</m:t>
                        </m:r>
                      </m:sub>
                    </m:sSub>
                  </m:oMath>
                </a14:m>
                <a:r>
                  <a:rPr lang="en-US" altLang="zh-CN" sz="1800" spc="300" dirty="0">
                    <a:solidFill>
                      <a:schemeClr val="bg1"/>
                    </a:solidFill>
                  </a:rPr>
                  <a:t>=</a:t>
                </a:r>
                <a14:m>
                  <m:oMath xmlns:m="http://schemas.openxmlformats.org/officeDocument/2006/math">
                    <m:f>
                      <m:fPr>
                        <m:ctrlPr>
                          <a:rPr lang="en-US" altLang="zh-CN" sz="1800" i="1" spc="300" dirty="0">
                            <a:solidFill>
                              <a:schemeClr val="bg1"/>
                            </a:solidFill>
                            <a:latin typeface="Cambria Math" panose="02040503050406030204" pitchFamily="18" charset="0"/>
                            <a:cs typeface="Cambria Math" panose="02040503050406030204" pitchFamily="18" charset="0"/>
                          </a:rPr>
                        </m:ctrlPr>
                      </m:fPr>
                      <m:num>
                        <m:r>
                          <a:rPr lang="en-US" altLang="zh-CN" sz="1800" i="1" spc="300" dirty="0">
                            <a:solidFill>
                              <a:schemeClr val="bg1"/>
                            </a:solidFill>
                            <a:latin typeface="Cambria Math" panose="02040503050406030204" pitchFamily="18" charset="0"/>
                            <a:cs typeface="Cambria Math" panose="02040503050406030204" pitchFamily="18" charset="0"/>
                          </a:rPr>
                          <m:t>𝑑𝑞</m:t>
                        </m:r>
                      </m:num>
                      <m:den>
                        <m:r>
                          <a:rPr lang="en-US" altLang="zh-CN" sz="1800" i="1" spc="300" dirty="0">
                            <a:solidFill>
                              <a:schemeClr val="bg1"/>
                            </a:solidFill>
                            <a:latin typeface="Cambria Math" panose="02040503050406030204" pitchFamily="18" charset="0"/>
                            <a:cs typeface="Cambria Math" panose="02040503050406030204" pitchFamily="18" charset="0"/>
                          </a:rPr>
                          <m:t>𝑑𝑡</m:t>
                        </m:r>
                      </m:den>
                    </m:f>
                  </m:oMath>
                </a14:m>
                <a:endParaRPr lang="en-US" altLang="zh-CN" sz="1800" i="1" spc="300" dirty="0">
                  <a:solidFill>
                    <a:schemeClr val="bg1"/>
                  </a:solidFill>
                  <a:latin typeface="Cambria Math" panose="02040503050406030204" pitchFamily="18" charset="0"/>
                  <a:cs typeface="Cambria Math" panose="020405030504060302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custDataLst>
                  <p:tags r:id="rId13"/>
                </p:custDataLst>
              </p:nvPr>
            </p:nvSpPr>
            <p:spPr>
              <a:xfrm>
                <a:off x="974100" y="2031889"/>
                <a:ext cx="4572000" cy="518160"/>
              </a:xfrm>
              <a:prstGeom prst="rect">
                <a:avLst/>
              </a:prstGeom>
              <a:blipFill rotWithShape="1">
                <a:blip r:embed="rId14"/>
                <a:stretch>
                  <a:fillRect t="-101" b="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32E5026-EE16-58F0-9AAC-2404A094CEB7}"/>
                  </a:ext>
                </a:extLst>
              </p:cNvPr>
              <p:cNvSpPr txBox="1"/>
              <p:nvPr>
                <p:custDataLst>
                  <p:tags r:id="rId8"/>
                </p:custDataLst>
              </p:nvPr>
            </p:nvSpPr>
            <p:spPr>
              <a:xfrm>
                <a:off x="974090" y="2725420"/>
                <a:ext cx="4946015" cy="2559685"/>
              </a:xfrm>
              <a:prstGeom prst="rect">
                <a:avLst/>
              </a:prstGeom>
              <a:noFill/>
            </p:spPr>
            <p:txBody>
              <a:bodyPr wrap="square" lIns="0" tIns="0" rIns="0" bIns="0" rtlCol="0">
                <a:spAutoFit/>
              </a:bodyPr>
              <a:lstStyle/>
              <a:p>
                <a:pPr algn="just" eaLnBrk="1">
                  <a:lnSpc>
                    <a:spcPct val="130000"/>
                  </a:lnSpc>
                </a:pPr>
                <a:r>
                  <a:rPr lang="zh-CN" altLang="en-US" sz="1600" spc="300" dirty="0">
                    <a:solidFill>
                      <a:schemeClr val="bg1"/>
                    </a:solidFill>
                  </a:rPr>
                  <a:t>由方程组可以导出平行接近法的运动关系式为：</a:t>
                </a:r>
              </a:p>
              <a:p>
                <a:pPr algn="ctr" eaLnBrk="1">
                  <a:lnSpc>
                    <a:spcPct val="130000"/>
                  </a:lnSpc>
                </a:pPr>
                <a14:m>
                  <m:oMathPara xmlns:m="http://schemas.openxmlformats.org/officeDocument/2006/math">
                    <m:oMathParaPr>
                      <m:jc m:val="centerGroup"/>
                    </m:oMathParaPr>
                    <m:oMath xmlns:m="http://schemas.openxmlformats.org/officeDocument/2006/math">
                      <m:r>
                        <a:rPr lang="en-US" altLang="zh-CN" sz="1600" i="1" spc="300" dirty="0">
                          <a:solidFill>
                            <a:schemeClr val="bg1"/>
                          </a:solidFill>
                          <a:latin typeface="Cambria Math" panose="02040503050406030204" pitchFamily="18" charset="0"/>
                          <a:cs typeface="Cambria Math" panose="02040503050406030204" pitchFamily="18" charset="0"/>
                        </a:rPr>
                        <m:t>𝑉</m:t>
                      </m:r>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r>
                            <a:rPr lang="en-US" altLang="zh-CN" sz="1600" i="1" spc="300" dirty="0">
                              <a:solidFill>
                                <a:schemeClr val="bg1"/>
                              </a:solidFill>
                              <a:latin typeface="Cambria Math" panose="02040503050406030204" pitchFamily="18" charset="0"/>
                              <a:cs typeface="Cambria Math" panose="02040503050406030204" pitchFamily="18" charset="0"/>
                            </a:rPr>
                            <m:t>𝜂</m:t>
                          </m:r>
                        </m:e>
                      </m:func>
                      <m:r>
                        <a:rPr lang="en-US" altLang="zh-CN" sz="1600" i="1" spc="300" dirty="0">
                          <a:solidFill>
                            <a:schemeClr val="bg1"/>
                          </a:solidFill>
                          <a:latin typeface="Cambria Math" panose="02040503050406030204" pitchFamily="18" charset="0"/>
                          <a:cs typeface="Cambria Math" panose="02040503050406030204" pitchFamily="18" charset="0"/>
                        </a:rPr>
                        <m:t>=</m:t>
                      </m:r>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func>
                        <m:funcPr>
                          <m:ctrlPr>
                            <a:rPr lang="en-US" altLang="zh-CN" sz="1600" i="1" spc="300" dirty="0">
                              <a:solidFill>
                                <a:schemeClr val="bg1"/>
                              </a:solidFill>
                              <a:latin typeface="Cambria Math" panose="02040503050406030204" pitchFamily="18" charset="0"/>
                              <a:cs typeface="Cambria Math" panose="02040503050406030204" pitchFamily="18" charset="0"/>
                            </a:rPr>
                          </m:ctrlPr>
                        </m:funcPr>
                        <m:fName>
                          <m:r>
                            <m:rPr>
                              <m:sty m:val="p"/>
                            </m:rPr>
                            <a:rPr lang="en-US" altLang="zh-CN" sz="1600" spc="300" dirty="0">
                              <a:solidFill>
                                <a:schemeClr val="bg1"/>
                              </a:solidFill>
                              <a:latin typeface="Cambria Math" panose="02040503050406030204" pitchFamily="18" charset="0"/>
                              <a:cs typeface="Cambria Math" panose="02040503050406030204" pitchFamily="18" charset="0"/>
                            </a:rPr>
                            <m:t>sin</m:t>
                          </m:r>
                        </m:fName>
                        <m:e>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𝜂</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e>
                      </m:func>
                    </m:oMath>
                  </m:oMathPara>
                </a14:m>
                <a:endParaRPr lang="en-US" altLang="zh-CN" sz="1600" i="1" spc="300" dirty="0">
                  <a:solidFill>
                    <a:schemeClr val="bg1"/>
                  </a:solidFill>
                  <a:latin typeface="Cambria Math" panose="02040503050406030204" pitchFamily="18" charset="0"/>
                  <a:cs typeface="Cambria Math" panose="02040503050406030204" pitchFamily="18" charset="0"/>
                </a:endParaRPr>
              </a:p>
              <a:p>
                <a:pPr algn="l" eaLnBrk="1">
                  <a:lnSpc>
                    <a:spcPct val="130000"/>
                  </a:lnSpc>
                </a:pPr>
                <a:r>
                  <a:rPr lang="zh-CN" altLang="en-US" sz="1600" spc="300" dirty="0">
                    <a:solidFill>
                      <a:schemeClr val="bg1"/>
                    </a:solidFill>
                  </a:rPr>
                  <a:t>上式表明，按平行接近法导引时，不管目标作何种机动飞行，导弹速度矢量</a:t>
                </a:r>
                <a14:m>
                  <m:oMath xmlns:m="http://schemas.openxmlformats.org/officeDocument/2006/math">
                    <m:r>
                      <a:rPr lang="en-US" altLang="zh-CN" sz="1600" i="1" spc="300" dirty="0">
                        <a:solidFill>
                          <a:schemeClr val="bg1"/>
                        </a:solidFill>
                        <a:latin typeface="Cambria Math" panose="02040503050406030204" pitchFamily="18" charset="0"/>
                        <a:cs typeface="Cambria Math" panose="02040503050406030204" pitchFamily="18" charset="0"/>
                      </a:rPr>
                      <m:t>𝑉</m:t>
                    </m:r>
                  </m:oMath>
                </a14:m>
                <a:r>
                  <a:rPr lang="zh-CN" altLang="en-US" sz="1600" spc="300" dirty="0">
                    <a:solidFill>
                      <a:schemeClr val="bg1"/>
                    </a:solidFill>
                  </a:rPr>
                  <a:t>和目标速度矢量</a:t>
                </a:r>
                <a14:m>
                  <m:oMath xmlns:m="http://schemas.openxmlformats.org/officeDocument/2006/math">
                    <m:sSub>
                      <m:sSubPr>
                        <m:ctrlPr>
                          <a:rPr lang="en-US" altLang="zh-CN" sz="1600" i="1" spc="300" dirty="0">
                            <a:solidFill>
                              <a:schemeClr val="bg1"/>
                            </a:solidFill>
                            <a:latin typeface="Cambria Math" panose="02040503050406030204" pitchFamily="18" charset="0"/>
                            <a:cs typeface="Cambria Math" panose="02040503050406030204" pitchFamily="18" charset="0"/>
                          </a:rPr>
                        </m:ctrlPr>
                      </m:sSubPr>
                      <m:e>
                        <m:r>
                          <a:rPr lang="en-US" altLang="zh-CN" sz="1600" i="1" spc="300" dirty="0">
                            <a:solidFill>
                              <a:schemeClr val="bg1"/>
                            </a:solidFill>
                            <a:latin typeface="Cambria Math" panose="02040503050406030204" pitchFamily="18" charset="0"/>
                            <a:cs typeface="Cambria Math" panose="02040503050406030204" pitchFamily="18" charset="0"/>
                          </a:rPr>
                          <m:t>𝑉</m:t>
                        </m:r>
                      </m:e>
                      <m:sub>
                        <m:r>
                          <a:rPr lang="en-US" altLang="zh-CN" sz="1600" i="1" spc="300" dirty="0">
                            <a:solidFill>
                              <a:schemeClr val="bg1"/>
                            </a:solidFill>
                            <a:latin typeface="Cambria Math" panose="02040503050406030204" pitchFamily="18" charset="0"/>
                            <a:cs typeface="Cambria Math" panose="02040503050406030204" pitchFamily="18" charset="0"/>
                          </a:rPr>
                          <m:t>𝑇</m:t>
                        </m:r>
                      </m:sub>
                    </m:sSub>
                  </m:oMath>
                </a14:m>
                <a:r>
                  <a:rPr lang="zh-CN" altLang="en-US" sz="1600" spc="300" dirty="0">
                    <a:solidFill>
                      <a:schemeClr val="bg1"/>
                    </a:solidFill>
                  </a:rPr>
                  <a:t>在垂直于目标线上的分量相等，导弹以相对速度到达瞬时命中点的时间也与导弹以相对速度到达目标当前位置时间相等。</a:t>
                </a:r>
              </a:p>
            </p:txBody>
          </p:sp>
        </mc:Choice>
        <mc:Fallback xmlns="">
          <p:sp>
            <p:nvSpPr>
              <p:cNvPr id="31" name="文本框 30"/>
              <p:cNvSpPr txBox="1">
                <a:spLocks noRot="1" noChangeAspect="1" noMove="1" noResize="1" noEditPoints="1" noAdjustHandles="1" noChangeArrowheads="1" noChangeShapeType="1" noTextEdit="1"/>
              </p:cNvSpPr>
              <p:nvPr>
                <p:custDataLst>
                  <p:tags r:id="rId15"/>
                </p:custDataLst>
              </p:nvPr>
            </p:nvSpPr>
            <p:spPr>
              <a:xfrm>
                <a:off x="974090" y="2725420"/>
                <a:ext cx="4946015" cy="2559685"/>
              </a:xfrm>
              <a:prstGeom prst="rect">
                <a:avLst/>
              </a:prstGeom>
              <a:blipFill rotWithShape="1">
                <a:blip r:embed="rId16"/>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14AE9ABC-F2FA-F758-E5A6-30DDBE75FFE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6" name="图片 5">
            <a:extLst>
              <a:ext uri="{FF2B5EF4-FFF2-40B4-BE49-F238E27FC236}">
                <a16:creationId xmlns:a16="http://schemas.microsoft.com/office/drawing/2014/main" id="{B1541CA7-9F05-2946-16E3-2635E4095F25}"/>
              </a:ext>
            </a:extLst>
          </p:cNvPr>
          <p:cNvPicPr>
            <a:picLocks noChangeAspect="1"/>
          </p:cNvPicPr>
          <p:nvPr/>
        </p:nvPicPr>
        <p:blipFill>
          <a:blip r:embed="rId17"/>
          <a:stretch>
            <a:fillRect/>
          </a:stretch>
        </p:blipFill>
        <p:spPr>
          <a:xfrm>
            <a:off x="891880" y="1492760"/>
            <a:ext cx="5077534" cy="4134427"/>
          </a:xfrm>
          <a:prstGeom prst="rect">
            <a:avLst/>
          </a:prstGeom>
        </p:spPr>
      </p:pic>
      <p:pic>
        <p:nvPicPr>
          <p:cNvPr id="8" name="图片 7">
            <a:extLst>
              <a:ext uri="{FF2B5EF4-FFF2-40B4-BE49-F238E27FC236}">
                <a16:creationId xmlns:a16="http://schemas.microsoft.com/office/drawing/2014/main" id="{A522AB20-F63D-D096-6D97-F399C60D0531}"/>
              </a:ext>
            </a:extLst>
          </p:cNvPr>
          <p:cNvPicPr>
            <a:picLocks noChangeAspect="1"/>
          </p:cNvPicPr>
          <p:nvPr/>
        </p:nvPicPr>
        <p:blipFill>
          <a:blip r:embed="rId18"/>
          <a:stretch>
            <a:fillRect/>
          </a:stretch>
        </p:blipFill>
        <p:spPr>
          <a:xfrm>
            <a:off x="6362412" y="1941637"/>
            <a:ext cx="5029902" cy="3172268"/>
          </a:xfrm>
          <a:prstGeom prst="rect">
            <a:avLst/>
          </a:prstGeom>
        </p:spPr>
      </p:pic>
    </p:spTree>
    <p:extLst>
      <p:ext uri="{BB962C8B-B14F-4D97-AF65-F5344CB8AC3E}">
        <p14:creationId xmlns:p14="http://schemas.microsoft.com/office/powerpoint/2010/main" val="345009084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606550" y="345305"/>
            <a:ext cx="8643848" cy="478155"/>
          </a:xfrm>
        </p:spPr>
        <p:txBody>
          <a:bodyPr/>
          <a:lstStyle/>
          <a:p>
            <a:r>
              <a:rPr dirty="0"/>
              <a:t>设计原理</a:t>
            </a:r>
          </a:p>
        </p:txBody>
      </p:sp>
      <p:sp>
        <p:nvSpPr>
          <p:cNvPr id="5" name="文本框 4"/>
          <p:cNvSpPr txBox="1"/>
          <p:nvPr/>
        </p:nvSpPr>
        <p:spPr>
          <a:xfrm>
            <a:off x="1122045" y="1342390"/>
            <a:ext cx="5211445" cy="800100"/>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平行接近法设计原理</a:t>
            </a:r>
          </a:p>
        </p:txBody>
      </p:sp>
      <mc:AlternateContent xmlns:mc="http://schemas.openxmlformats.org/markup-compatibility/2006" xmlns:a14="http://schemas.microsoft.com/office/drawing/2010/main">
        <mc:Choice Requires="a14">
          <p:sp>
            <p:nvSpPr>
              <p:cNvPr id="6" name="文本框 5"/>
              <p:cNvSpPr txBox="1"/>
              <p:nvPr/>
            </p:nvSpPr>
            <p:spPr>
              <a:xfrm>
                <a:off x="1122045" y="2466975"/>
                <a:ext cx="4423410" cy="3259455"/>
              </a:xfrm>
              <a:prstGeom prst="rect">
                <a:avLst/>
              </a:prstGeom>
              <a:noFill/>
            </p:spPr>
            <p:txBody>
              <a:bodyPr wrap="square" lIns="0" tIns="0" rIns="0" bIns="0" rtlCol="0">
                <a:noAutofit/>
              </a:bodyPr>
              <a:lstStyle/>
              <a:p>
                <a:pPr algn="just" eaLnBrk="1">
                  <a:lnSpc>
                    <a:spcPct val="130000"/>
                  </a:lnSpc>
                </a:pPr>
                <a:r>
                  <a:rPr lang="zh-CN" altLang="en-US" spc="300" dirty="0">
                    <a:solidFill>
                      <a:schemeClr val="tx1"/>
                    </a:solidFill>
                    <a:sym typeface="+mn-ea"/>
                  </a:rPr>
                  <a:t>由平行接近法的运动关系式</a:t>
                </a:r>
                <a:endParaRPr lang="zh-CN" altLang="en-US" spc="300" dirty="0">
                  <a:solidFill>
                    <a:schemeClr val="tx1"/>
                  </a:solidFill>
                </a:endParaRPr>
              </a:p>
              <a:p>
                <a:pPr algn="ctr" eaLnBrk="1">
                  <a:lnSpc>
                    <a:spcPct val="130000"/>
                  </a:lnSpc>
                </a:pPr>
                <a14:m>
                  <m:oMathPara xmlns:m="http://schemas.openxmlformats.org/officeDocument/2006/math">
                    <m:oMathParaPr>
                      <m:jc m:val="centerGroup"/>
                    </m:oMathParaPr>
                    <m:oMath xmlns:m="http://schemas.openxmlformats.org/officeDocument/2006/math">
                      <m:r>
                        <a:rPr lang="en-US" altLang="zh-CN" i="1" spc="300" dirty="0">
                          <a:solidFill>
                            <a:schemeClr val="tx1"/>
                          </a:solidFill>
                          <a:latin typeface="Cambria Math" panose="02040503050406030204" pitchFamily="18" charset="0"/>
                          <a:cs typeface="Cambria Math" panose="02040503050406030204" pitchFamily="18" charset="0"/>
                        </a:rPr>
                        <m:t>𝑉</m:t>
                      </m:r>
                      <m:func>
                        <m:funcPr>
                          <m:ctrlPr>
                            <a:rPr lang="en-US" altLang="zh-CN" i="1" spc="300" dirty="0">
                              <a:solidFill>
                                <a:schemeClr val="tx1"/>
                              </a:solidFill>
                              <a:latin typeface="Cambria Math" panose="02040503050406030204" pitchFamily="18" charset="0"/>
                              <a:cs typeface="Cambria Math" panose="02040503050406030204" pitchFamily="18" charset="0"/>
                            </a:rPr>
                          </m:ctrlPr>
                        </m:funcPr>
                        <m:fName>
                          <m:r>
                            <m:rPr>
                              <m:sty m:val="p"/>
                            </m:rPr>
                            <a:rPr lang="en-US" altLang="zh-CN" spc="300" dirty="0">
                              <a:solidFill>
                                <a:schemeClr val="tx1"/>
                              </a:solidFill>
                              <a:latin typeface="Cambria Math" panose="02040503050406030204" pitchFamily="18" charset="0"/>
                              <a:cs typeface="Cambria Math" panose="02040503050406030204" pitchFamily="18" charset="0"/>
                            </a:rPr>
                            <m:t>sin</m:t>
                          </m:r>
                        </m:fName>
                        <m:e>
                          <m:r>
                            <a:rPr lang="en-US" altLang="zh-CN" i="1" spc="300" dirty="0">
                              <a:solidFill>
                                <a:schemeClr val="tx1"/>
                              </a:solidFill>
                              <a:latin typeface="Cambria Math" panose="02040503050406030204" pitchFamily="18" charset="0"/>
                              <a:cs typeface="Cambria Math" panose="02040503050406030204" pitchFamily="18" charset="0"/>
                            </a:rPr>
                            <m:t>𝜂</m:t>
                          </m:r>
                        </m:e>
                      </m:func>
                      <m:r>
                        <a:rPr lang="en-US" altLang="zh-CN" i="1" spc="300" dirty="0">
                          <a:solidFill>
                            <a:schemeClr val="tx1"/>
                          </a:solidFill>
                          <a:latin typeface="Cambria Math" panose="02040503050406030204" pitchFamily="18" charset="0"/>
                          <a:cs typeface="Cambria Math" panose="02040503050406030204" pitchFamily="18" charset="0"/>
                        </a:rPr>
                        <m:t>=</m:t>
                      </m:r>
                      <m:sSub>
                        <m:sSubPr>
                          <m:ctrlPr>
                            <a:rPr lang="en-US" altLang="zh-CN" i="1" spc="300" dirty="0">
                              <a:solidFill>
                                <a:schemeClr val="tx1"/>
                              </a:solidFill>
                              <a:latin typeface="Cambria Math" panose="02040503050406030204" pitchFamily="18" charset="0"/>
                              <a:cs typeface="Cambria Math" panose="02040503050406030204" pitchFamily="18" charset="0"/>
                            </a:rPr>
                          </m:ctrlPr>
                        </m:sSubPr>
                        <m:e>
                          <m:r>
                            <a:rPr lang="en-US" altLang="zh-CN" i="1" spc="300" dirty="0">
                              <a:solidFill>
                                <a:schemeClr val="tx1"/>
                              </a:solidFill>
                              <a:latin typeface="Cambria Math" panose="02040503050406030204" pitchFamily="18" charset="0"/>
                              <a:cs typeface="Cambria Math" panose="02040503050406030204" pitchFamily="18" charset="0"/>
                            </a:rPr>
                            <m:t>𝑉</m:t>
                          </m:r>
                        </m:e>
                        <m:sub>
                          <m:r>
                            <a:rPr lang="en-US" altLang="zh-CN" i="1" spc="300" dirty="0">
                              <a:solidFill>
                                <a:schemeClr val="tx1"/>
                              </a:solidFill>
                              <a:latin typeface="Cambria Math" panose="02040503050406030204" pitchFamily="18" charset="0"/>
                              <a:cs typeface="Cambria Math" panose="02040503050406030204" pitchFamily="18" charset="0"/>
                            </a:rPr>
                            <m:t>𝑇</m:t>
                          </m:r>
                        </m:sub>
                      </m:sSub>
                      <m:func>
                        <m:funcPr>
                          <m:ctrlPr>
                            <a:rPr lang="en-US" altLang="zh-CN" i="1" spc="300" dirty="0">
                              <a:solidFill>
                                <a:schemeClr val="tx1"/>
                              </a:solidFill>
                              <a:latin typeface="Cambria Math" panose="02040503050406030204" pitchFamily="18" charset="0"/>
                              <a:cs typeface="Cambria Math" panose="02040503050406030204" pitchFamily="18" charset="0"/>
                            </a:rPr>
                          </m:ctrlPr>
                        </m:funcPr>
                        <m:fName>
                          <m:r>
                            <m:rPr>
                              <m:sty m:val="p"/>
                            </m:rPr>
                            <a:rPr lang="en-US" altLang="zh-CN" spc="300" dirty="0">
                              <a:solidFill>
                                <a:schemeClr val="tx1"/>
                              </a:solidFill>
                              <a:latin typeface="Cambria Math" panose="02040503050406030204" pitchFamily="18" charset="0"/>
                              <a:cs typeface="Cambria Math" panose="02040503050406030204" pitchFamily="18" charset="0"/>
                            </a:rPr>
                            <m:t>sin</m:t>
                          </m:r>
                        </m:fName>
                        <m:e>
                          <m:sSub>
                            <m:sSubPr>
                              <m:ctrlPr>
                                <a:rPr lang="en-US" altLang="zh-CN" i="1" spc="300" dirty="0">
                                  <a:solidFill>
                                    <a:schemeClr val="tx1"/>
                                  </a:solidFill>
                                  <a:latin typeface="Cambria Math" panose="02040503050406030204" pitchFamily="18" charset="0"/>
                                  <a:cs typeface="Cambria Math" panose="02040503050406030204" pitchFamily="18" charset="0"/>
                                </a:rPr>
                              </m:ctrlPr>
                            </m:sSubPr>
                            <m:e>
                              <m:r>
                                <a:rPr lang="en-US" altLang="zh-CN" i="1" spc="300" dirty="0">
                                  <a:solidFill>
                                    <a:schemeClr val="tx1"/>
                                  </a:solidFill>
                                  <a:latin typeface="Cambria Math" panose="02040503050406030204" pitchFamily="18" charset="0"/>
                                  <a:cs typeface="Cambria Math" panose="02040503050406030204" pitchFamily="18" charset="0"/>
                                </a:rPr>
                                <m:t>𝜂</m:t>
                              </m:r>
                            </m:e>
                            <m:sub>
                              <m:r>
                                <a:rPr lang="en-US" altLang="zh-CN" i="1" spc="300" dirty="0">
                                  <a:solidFill>
                                    <a:schemeClr val="tx1"/>
                                  </a:solidFill>
                                  <a:latin typeface="Cambria Math" panose="02040503050406030204" pitchFamily="18" charset="0"/>
                                  <a:cs typeface="Cambria Math" panose="02040503050406030204" pitchFamily="18" charset="0"/>
                                </a:rPr>
                                <m:t>𝑇</m:t>
                              </m:r>
                            </m:sub>
                          </m:sSub>
                        </m:e>
                      </m:func>
                    </m:oMath>
                  </m:oMathPara>
                </a14:m>
                <a:endParaRPr lang="en-US" altLang="zh-CN" i="1" spc="300" dirty="0">
                  <a:solidFill>
                    <a:schemeClr val="tx1"/>
                  </a:solidFill>
                  <a:latin typeface="Cambria Math" panose="02040503050406030204" pitchFamily="18" charset="0"/>
                  <a:cs typeface="Cambria Math" panose="02040503050406030204" pitchFamily="18" charset="0"/>
                </a:endParaRPr>
              </a:p>
              <a:p>
                <a:pPr algn="l" eaLnBrk="1">
                  <a:lnSpc>
                    <a:spcPct val="130000"/>
                  </a:lnSpc>
                </a:pPr>
                <a:r>
                  <a:rPr lang="zh-CN" altLang="en-US" spc="300" dirty="0">
                    <a:solidFill>
                      <a:schemeClr val="tx1"/>
                    </a:solidFill>
                    <a:sym typeface="+mn-ea"/>
                  </a:rPr>
                  <a:t>分析发现，按平行接近法导引时，不管目标作何种机动飞行，导弹速度矢量</a:t>
                </a:r>
                <a14:m>
                  <m:oMath xmlns:m="http://schemas.openxmlformats.org/officeDocument/2006/math">
                    <m:r>
                      <a:rPr lang="en-US" altLang="zh-CN" i="1" spc="300" dirty="0">
                        <a:solidFill>
                          <a:schemeClr val="tx1"/>
                        </a:solidFill>
                        <a:latin typeface="Cambria Math" panose="02040503050406030204" pitchFamily="18" charset="0"/>
                        <a:cs typeface="Cambria Math" panose="02040503050406030204" pitchFamily="18" charset="0"/>
                      </a:rPr>
                      <m:t>𝑉</m:t>
                    </m:r>
                  </m:oMath>
                </a14:m>
                <a:r>
                  <a:rPr lang="zh-CN" altLang="en-US" spc="300" dirty="0">
                    <a:solidFill>
                      <a:schemeClr val="tx1"/>
                    </a:solidFill>
                    <a:sym typeface="+mn-ea"/>
                  </a:rPr>
                  <a:t>和目标速度矢量</a:t>
                </a: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pitchFamily="18" charset="0"/>
                          </a:rPr>
                        </m:ctrlPr>
                      </m:sSubPr>
                      <m:e>
                        <m:r>
                          <a:rPr lang="en-US" altLang="zh-CN" i="1" spc="300" dirty="0">
                            <a:solidFill>
                              <a:schemeClr val="tx1"/>
                            </a:solidFill>
                            <a:latin typeface="Cambria Math" panose="02040503050406030204" pitchFamily="18" charset="0"/>
                            <a:cs typeface="Cambria Math" panose="02040503050406030204" pitchFamily="18" charset="0"/>
                          </a:rPr>
                          <m:t>𝑉</m:t>
                        </m:r>
                      </m:e>
                      <m:sub>
                        <m:r>
                          <a:rPr lang="en-US" altLang="zh-CN" i="1" spc="300" dirty="0">
                            <a:solidFill>
                              <a:schemeClr val="tx1"/>
                            </a:solidFill>
                            <a:latin typeface="Cambria Math" panose="02040503050406030204" pitchFamily="18" charset="0"/>
                            <a:cs typeface="Cambria Math" panose="02040503050406030204" pitchFamily="18" charset="0"/>
                          </a:rPr>
                          <m:t>𝑇</m:t>
                        </m:r>
                      </m:sub>
                    </m:sSub>
                  </m:oMath>
                </a14:m>
                <a:r>
                  <a:rPr lang="zh-CN" altLang="en-US" spc="300" dirty="0">
                    <a:solidFill>
                      <a:schemeClr val="tx1"/>
                    </a:solidFill>
                    <a:sym typeface="+mn-ea"/>
                  </a:rPr>
                  <a:t>在垂直于目标线上的分量相等。导弹以相对速度到达瞬时命中点的时间也与导弹以相对速度到达目标当前位置时间相等。</a:t>
                </a:r>
              </a:p>
            </p:txBody>
          </p:sp>
        </mc:Choice>
        <mc:Fallback xmlns="">
          <p:sp>
            <p:nvSpPr>
              <p:cNvPr id="6" name="文本框 5"/>
              <p:cNvSpPr txBox="1">
                <a:spLocks noRot="1" noChangeAspect="1" noMove="1" noResize="1" noEditPoints="1" noAdjustHandles="1" noChangeArrowheads="1" noChangeShapeType="1" noTextEdit="1"/>
              </p:cNvSpPr>
              <p:nvPr/>
            </p:nvSpPr>
            <p:spPr>
              <a:xfrm>
                <a:off x="1122045" y="2466975"/>
                <a:ext cx="4423410" cy="3259455"/>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接连接符 6"/>
          <p:cNvCxnSpPr/>
          <p:nvPr/>
        </p:nvCxnSpPr>
        <p:spPr>
          <a:xfrm>
            <a:off x="1104144" y="213735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6459855" y="1651000"/>
            <a:ext cx="4671695" cy="3001645"/>
          </a:xfrm>
          <a:prstGeom prst="rect">
            <a:avLst/>
          </a:prstGeom>
        </p:spPr>
      </p:pic>
      <p:sp>
        <p:nvSpPr>
          <p:cNvPr id="9" name="文本框 8"/>
          <p:cNvSpPr txBox="1"/>
          <p:nvPr/>
        </p:nvSpPr>
        <p:spPr>
          <a:xfrm>
            <a:off x="5992495" y="4864100"/>
            <a:ext cx="4553585" cy="368300"/>
          </a:xfrm>
          <a:prstGeom prst="rect">
            <a:avLst/>
          </a:prstGeom>
          <a:noFill/>
        </p:spPr>
        <p:txBody>
          <a:bodyPr wrap="square" rtlCol="0">
            <a:spAutoFit/>
          </a:bodyPr>
          <a:lstStyle/>
          <a:p>
            <a:r>
              <a:rPr lang="zh-CN" altLang="en-US"/>
              <a:t>平行接近法导引导弹与目标的相对运动关系</a:t>
            </a:r>
          </a:p>
        </p:txBody>
      </p:sp>
      <p:sp>
        <p:nvSpPr>
          <p:cNvPr id="4" name="文本框 3">
            <a:extLst>
              <a:ext uri="{FF2B5EF4-FFF2-40B4-BE49-F238E27FC236}">
                <a16:creationId xmlns:a16="http://schemas.microsoft.com/office/drawing/2014/main" id="{3EE38164-23B7-A4DA-51DE-00F1379C5161}"/>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606550" y="345305"/>
            <a:ext cx="8643848" cy="478155"/>
          </a:xfrm>
        </p:spPr>
        <p:txBody>
          <a:bodyPr/>
          <a:lstStyle/>
          <a:p>
            <a:r>
              <a:rPr dirty="0"/>
              <a:t>仿真制导轨迹</a:t>
            </a:r>
          </a:p>
        </p:txBody>
      </p:sp>
      <p:sp>
        <p:nvSpPr>
          <p:cNvPr id="6" name="文本框 5"/>
          <p:cNvSpPr txBox="1"/>
          <p:nvPr/>
        </p:nvSpPr>
        <p:spPr>
          <a:xfrm>
            <a:off x="1122045" y="5318760"/>
            <a:ext cx="9821545" cy="407670"/>
          </a:xfrm>
          <a:prstGeom prst="rect">
            <a:avLst/>
          </a:prstGeom>
          <a:noFill/>
        </p:spPr>
        <p:txBody>
          <a:bodyPr wrap="square" lIns="0" tIns="0" rIns="0" bIns="0" rtlCol="0">
            <a:noAutofit/>
          </a:bodyPr>
          <a:lstStyle/>
          <a:p>
            <a:pPr algn="ctr" eaLnBrk="1">
              <a:lnSpc>
                <a:spcPct val="130000"/>
              </a:lnSpc>
            </a:pPr>
            <a:r>
              <a:rPr lang="zh-CN" altLang="en-US" spc="300" dirty="0">
                <a:solidFill>
                  <a:schemeClr val="tx1"/>
                </a:solidFill>
                <a:sym typeface="+mn-ea"/>
              </a:rPr>
              <a:t>分析图像可得，使用平行接近法时导弹可以命中目标，且制导轨迹较为平滑。</a:t>
            </a:r>
          </a:p>
        </p:txBody>
      </p:sp>
      <p:sp>
        <p:nvSpPr>
          <p:cNvPr id="9" name="文本框 8"/>
          <p:cNvSpPr txBox="1"/>
          <p:nvPr/>
        </p:nvSpPr>
        <p:spPr>
          <a:xfrm>
            <a:off x="6546850" y="4766310"/>
            <a:ext cx="4553585" cy="368300"/>
          </a:xfrm>
          <a:prstGeom prst="rect">
            <a:avLst/>
          </a:prstGeom>
          <a:noFill/>
        </p:spPr>
        <p:txBody>
          <a:bodyPr wrap="square" rtlCol="0">
            <a:spAutoFit/>
          </a:bodyPr>
          <a:lstStyle/>
          <a:p>
            <a:pPr algn="ctr"/>
            <a:r>
              <a:rPr lang="zh-CN" altLang="en-US"/>
              <a:t>目标做匀速圆周运动时的制导轨迹</a:t>
            </a:r>
          </a:p>
        </p:txBody>
      </p:sp>
      <p:pic>
        <p:nvPicPr>
          <p:cNvPr id="4" name="图片 3"/>
          <p:cNvPicPr>
            <a:picLocks noChangeAspect="1"/>
          </p:cNvPicPr>
          <p:nvPr/>
        </p:nvPicPr>
        <p:blipFill>
          <a:blip r:embed="rId3"/>
          <a:stretch>
            <a:fillRect/>
          </a:stretch>
        </p:blipFill>
        <p:spPr>
          <a:xfrm>
            <a:off x="6274435" y="1071245"/>
            <a:ext cx="4826000" cy="3694430"/>
          </a:xfrm>
          <a:prstGeom prst="rect">
            <a:avLst/>
          </a:prstGeom>
        </p:spPr>
      </p:pic>
      <p:pic>
        <p:nvPicPr>
          <p:cNvPr id="10" name="图片 9"/>
          <p:cNvPicPr>
            <a:picLocks noChangeAspect="1"/>
          </p:cNvPicPr>
          <p:nvPr/>
        </p:nvPicPr>
        <p:blipFill>
          <a:blip r:embed="rId4"/>
          <a:stretch>
            <a:fillRect/>
          </a:stretch>
        </p:blipFill>
        <p:spPr>
          <a:xfrm>
            <a:off x="768985" y="983615"/>
            <a:ext cx="4885055" cy="3782060"/>
          </a:xfrm>
          <a:prstGeom prst="rect">
            <a:avLst/>
          </a:prstGeom>
        </p:spPr>
      </p:pic>
      <p:sp>
        <p:nvSpPr>
          <p:cNvPr id="11" name="文本框 10"/>
          <p:cNvSpPr txBox="1"/>
          <p:nvPr/>
        </p:nvSpPr>
        <p:spPr>
          <a:xfrm>
            <a:off x="1339850" y="4766310"/>
            <a:ext cx="4553585" cy="368300"/>
          </a:xfrm>
          <a:prstGeom prst="rect">
            <a:avLst/>
          </a:prstGeom>
          <a:noFill/>
        </p:spPr>
        <p:txBody>
          <a:bodyPr wrap="square" rtlCol="0">
            <a:spAutoFit/>
          </a:bodyPr>
          <a:lstStyle/>
          <a:p>
            <a:pPr algn="ctr"/>
            <a:r>
              <a:rPr lang="zh-CN" altLang="en-US" dirty="0"/>
              <a:t>目标做匀速直线运动时的制导轨迹</a:t>
            </a:r>
          </a:p>
        </p:txBody>
      </p:sp>
      <p:sp>
        <p:nvSpPr>
          <p:cNvPr id="5" name="文本框 4">
            <a:extLst>
              <a:ext uri="{FF2B5EF4-FFF2-40B4-BE49-F238E27FC236}">
                <a16:creationId xmlns:a16="http://schemas.microsoft.com/office/drawing/2014/main" id="{AF88F12C-38DE-4F31-A8A8-CCC2B8E1E445}"/>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t>不同导弹目标速度比对参数影响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1139825" y="2383790"/>
                <a:ext cx="3928110" cy="3448685"/>
              </a:xfrm>
              <a:prstGeom prst="rect">
                <a:avLst/>
              </a:prstGeom>
              <a:noFill/>
            </p:spPr>
            <p:txBody>
              <a:bodyPr wrap="square" lIns="0" tIns="0" rIns="0" bIns="0" rtlCol="0">
                <a:noAutofit/>
              </a:bodyPr>
              <a:lstStyle/>
              <a:p>
                <a:pPr>
                  <a:lnSpc>
                    <a:spcPct val="130000"/>
                  </a:lnSpc>
                </a:pPr>
                <a:r>
                  <a:rPr lang="zh-CN" altLang="en-US" spc="300" dirty="0">
                    <a:solidFill>
                      <a:schemeClr val="tx1">
                        <a:lumMod val="85000"/>
                        <a:lumOff val="15000"/>
                      </a:schemeClr>
                    </a:solidFill>
                  </a:rPr>
                  <a:t>分析图像发现，速度比增大后，初始导弹速度矢量前置角减小。整个制导过程中前置角也减小。</a:t>
                </a:r>
              </a:p>
              <a:p>
                <a:pPr>
                  <a:lnSpc>
                    <a:spcPct val="130000"/>
                  </a:lnSpc>
                </a:pPr>
                <a14:m>
                  <m:oMathPara xmlns:m="http://schemas.openxmlformats.org/officeDocument/2006/math">
                    <m:oMathParaPr>
                      <m:jc m:val="centerGroup"/>
                    </m:oMathParaPr>
                    <m:oMath xmlns:m="http://schemas.openxmlformats.org/officeDocument/2006/math">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𝜂</m:t>
                      </m:r>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m:t>
                      </m:r>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𝑎𝑟𝑐𝑠𝑖𝑛</m:t>
                      </m:r>
                      <m:d>
                        <m:d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dPr>
                        <m:e>
                          <m:f>
                            <m:f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fPr>
                            <m:num>
                              <m:sSub>
                                <m:sSub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𝑉</m:t>
                                  </m:r>
                                </m:e>
                                <m:sub>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num>
                            <m:den>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𝑉</m:t>
                              </m:r>
                            </m:den>
                          </m:f>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𝑠𝑖𝑛</m:t>
                          </m:r>
                          <m:sSub>
                            <m:sSub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𝜂</m:t>
                              </m:r>
                            </m:e>
                            <m:sub>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e>
                      </m:d>
                    </m:oMath>
                  </m:oMathPara>
                </a14:m>
                <a:endParaRPr lang="zh-CN" altLang="en-US" spc="300" dirty="0">
                  <a:solidFill>
                    <a:schemeClr val="tx1">
                      <a:lumMod val="85000"/>
                      <a:lumOff val="15000"/>
                    </a:schemeClr>
                  </a:solidFill>
                </a:endParaRPr>
              </a:p>
              <a:p>
                <a:pPr>
                  <a:lnSpc>
                    <a:spcPct val="130000"/>
                  </a:lnSpc>
                </a:pPr>
                <a:r>
                  <a:rPr lang="zh-CN" altLang="en-US" spc="300" dirty="0">
                    <a:solidFill>
                      <a:schemeClr val="tx1">
                        <a:lumMod val="85000"/>
                        <a:lumOff val="15000"/>
                      </a:schemeClr>
                    </a:solidFill>
                  </a:rPr>
                  <a:t>这是因为上式中</a:t>
                </a:r>
                <a14:m>
                  <m:oMath xmlns:m="http://schemas.openxmlformats.org/officeDocument/2006/math">
                    <m:f>
                      <m:f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fPr>
                      <m:num>
                        <m:sSub>
                          <m:sSubPr>
                            <m:ctrlP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𝑉</m:t>
                            </m:r>
                          </m:e>
                          <m:sub>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𝑇</m:t>
                            </m:r>
                          </m:sub>
                        </m:sSub>
                      </m:num>
                      <m:den>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𝑉</m:t>
                        </m:r>
                      </m:den>
                    </m:f>
                  </m:oMath>
                </a14:m>
                <a:r>
                  <a:rPr lang="zh-CN" altLang="en-US" spc="300" dirty="0">
                    <a:solidFill>
                      <a:schemeClr val="tx1">
                        <a:lumMod val="85000"/>
                        <a:lumOff val="15000"/>
                      </a:schemeClr>
                    </a:solidFill>
                    <a:latin typeface="Cambria Math" panose="02040503050406030204" pitchFamily="18" charset="0"/>
                    <a:cs typeface="Cambria Math" panose="02040503050406030204" pitchFamily="18" charset="0"/>
                  </a:rPr>
                  <a:t>减小，前置角</a:t>
                </a:r>
                <a14:m>
                  <m:oMath xmlns:m="http://schemas.openxmlformats.org/officeDocument/2006/math">
                    <m:r>
                      <a:rPr lang="en-US" altLang="zh-CN" i="1" spc="300" dirty="0">
                        <a:solidFill>
                          <a:schemeClr val="tx1">
                            <a:lumMod val="85000"/>
                            <a:lumOff val="15000"/>
                          </a:schemeClr>
                        </a:solidFill>
                        <a:latin typeface="Cambria Math" panose="02040503050406030204" pitchFamily="18" charset="0"/>
                        <a:cs typeface="Cambria Math" panose="02040503050406030204" pitchFamily="18" charset="0"/>
                      </a:rPr>
                      <m:t>𝜂</m:t>
                    </m:r>
                  </m:oMath>
                </a14:m>
                <a:r>
                  <a:rPr lang="zh-CN" altLang="en-US" spc="300" dirty="0">
                    <a:solidFill>
                      <a:schemeClr val="tx1">
                        <a:lumMod val="85000"/>
                        <a:lumOff val="15000"/>
                      </a:schemeClr>
                    </a:solidFill>
                    <a:latin typeface="Cambria Math" panose="02040503050406030204" pitchFamily="18" charset="0"/>
                    <a:cs typeface="Cambria Math" panose="02040503050406030204" pitchFamily="18" charset="0"/>
                  </a:rPr>
                  <a:t>也随之减小。</a:t>
                </a:r>
                <a:endParaRPr lang="zh-CN" altLang="en-US" spc="300" dirty="0">
                  <a:solidFill>
                    <a:schemeClr val="tx1">
                      <a:lumMod val="85000"/>
                      <a:lumOff val="15000"/>
                    </a:schemeClr>
                  </a:solidFill>
                </a:endParaRPr>
              </a:p>
              <a:p>
                <a:pPr>
                  <a:lnSpc>
                    <a:spcPct val="130000"/>
                  </a:lnSpc>
                </a:pPr>
                <a:endParaRPr lang="zh-CN" altLang="en-US" spc="300" dirty="0">
                  <a:solidFill>
                    <a:schemeClr val="tx1">
                      <a:lumMod val="85000"/>
                      <a:lumOff val="15000"/>
                    </a:schemeClr>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39825" y="2383790"/>
                <a:ext cx="3928110" cy="3448685"/>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接连接符 6"/>
          <p:cNvCxnSpPr/>
          <p:nvPr/>
        </p:nvCxnSpPr>
        <p:spPr>
          <a:xfrm>
            <a:off x="846334" y="196971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p:cNvPicPr/>
          <p:nvPr/>
        </p:nvPicPr>
        <p:blipFill>
          <a:blip r:embed="rId4"/>
          <a:stretch>
            <a:fillRect/>
          </a:stretch>
        </p:blipFill>
        <p:spPr>
          <a:xfrm>
            <a:off x="6095365" y="1310005"/>
            <a:ext cx="5222240" cy="4095115"/>
          </a:xfrm>
          <a:prstGeom prst="rect">
            <a:avLst/>
          </a:prstGeom>
        </p:spPr>
      </p:pic>
      <p:sp>
        <p:nvSpPr>
          <p:cNvPr id="5" name="文本框 4"/>
          <p:cNvSpPr txBox="1"/>
          <p:nvPr/>
        </p:nvSpPr>
        <p:spPr>
          <a:xfrm>
            <a:off x="846455" y="1169670"/>
            <a:ext cx="5472430" cy="800100"/>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对导弹速度矢量前置角</a:t>
            </a:r>
          </a:p>
        </p:txBody>
      </p:sp>
      <p:sp>
        <p:nvSpPr>
          <p:cNvPr id="9" name="文本框 8"/>
          <p:cNvSpPr txBox="1"/>
          <p:nvPr/>
        </p:nvSpPr>
        <p:spPr>
          <a:xfrm>
            <a:off x="6361430" y="5405120"/>
            <a:ext cx="4956175" cy="645160"/>
          </a:xfrm>
          <a:prstGeom prst="rect">
            <a:avLst/>
          </a:prstGeom>
          <a:noFill/>
        </p:spPr>
        <p:txBody>
          <a:bodyPr wrap="square" rtlCol="0">
            <a:spAutoFit/>
          </a:bodyPr>
          <a:lstStyle/>
          <a:p>
            <a:r>
              <a:rPr lang="zh-CN" altLang="en-US"/>
              <a:t>目标作圆周运动时不同速度比下的前置角变化</a:t>
            </a:r>
          </a:p>
          <a:p>
            <a:endParaRPr lang="zh-CN" altLang="en-US"/>
          </a:p>
        </p:txBody>
      </p:sp>
      <p:sp>
        <p:nvSpPr>
          <p:cNvPr id="4" name="文本框 3">
            <a:extLst>
              <a:ext uri="{FF2B5EF4-FFF2-40B4-BE49-F238E27FC236}">
                <a16:creationId xmlns:a16="http://schemas.microsoft.com/office/drawing/2014/main" id="{55DBC220-33F5-0702-1D45-A03EF5190F38}"/>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t>不同导弹目标速度比对参数影响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39825" y="2383790"/>
            <a:ext cx="3928110" cy="3448685"/>
          </a:xfrm>
          <a:prstGeom prst="rect">
            <a:avLst/>
          </a:prstGeom>
          <a:noFill/>
        </p:spPr>
        <p:txBody>
          <a:bodyPr wrap="square" lIns="0" tIns="0" rIns="0" bIns="0" rtlCol="0">
            <a:noAutofit/>
          </a:bodyPr>
          <a:lstStyle/>
          <a:p>
            <a:pPr>
              <a:lnSpc>
                <a:spcPct val="130000"/>
              </a:lnSpc>
            </a:pPr>
            <a:r>
              <a:rPr lang="zh-CN" altLang="en-US" spc="300" dirty="0">
                <a:solidFill>
                  <a:schemeClr val="tx1">
                    <a:lumMod val="85000"/>
                    <a:lumOff val="15000"/>
                  </a:schemeClr>
                </a:solidFill>
              </a:rPr>
              <a:t>首先分析图像走势，改变速度比后相同目标机动飞行时，导弹的需用法向过载走势一致。</a:t>
            </a:r>
          </a:p>
        </p:txBody>
      </p:sp>
      <p:cxnSp>
        <p:nvCxnSpPr>
          <p:cNvPr id="7" name="直接连接符 6"/>
          <p:cNvCxnSpPr/>
          <p:nvPr/>
        </p:nvCxnSpPr>
        <p:spPr>
          <a:xfrm>
            <a:off x="846334" y="196971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6455" y="1169670"/>
            <a:ext cx="5472430" cy="800100"/>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对导弹需用法向过载</a:t>
            </a:r>
          </a:p>
        </p:txBody>
      </p:sp>
      <p:sp>
        <p:nvSpPr>
          <p:cNvPr id="9" name="文本框 8"/>
          <p:cNvSpPr txBox="1"/>
          <p:nvPr/>
        </p:nvSpPr>
        <p:spPr>
          <a:xfrm>
            <a:off x="5751830" y="5405120"/>
            <a:ext cx="5565775" cy="645160"/>
          </a:xfrm>
          <a:prstGeom prst="rect">
            <a:avLst/>
          </a:prstGeom>
          <a:noFill/>
        </p:spPr>
        <p:txBody>
          <a:bodyPr wrap="square" rtlCol="0">
            <a:spAutoFit/>
          </a:bodyPr>
          <a:lstStyle/>
          <a:p>
            <a:r>
              <a:rPr lang="zh-CN" altLang="en-US"/>
              <a:t>目标作圆周运动时不同速度比下的需用法向过载变化</a:t>
            </a:r>
          </a:p>
          <a:p>
            <a:endParaRPr lang="zh-CN" altLang="en-US"/>
          </a:p>
        </p:txBody>
      </p:sp>
      <p:pic>
        <p:nvPicPr>
          <p:cNvPr id="4" name="图片 3"/>
          <p:cNvPicPr/>
          <p:nvPr/>
        </p:nvPicPr>
        <p:blipFill>
          <a:blip r:embed="rId3"/>
          <a:stretch>
            <a:fillRect/>
          </a:stretch>
        </p:blipFill>
        <p:spPr>
          <a:xfrm>
            <a:off x="5864860" y="1258570"/>
            <a:ext cx="5144135" cy="4026535"/>
          </a:xfrm>
          <a:prstGeom prst="rect">
            <a:avLst/>
          </a:prstGeom>
        </p:spPr>
      </p:pic>
      <p:sp>
        <p:nvSpPr>
          <p:cNvPr id="8" name="文本框 7">
            <a:extLst>
              <a:ext uri="{FF2B5EF4-FFF2-40B4-BE49-F238E27FC236}">
                <a16:creationId xmlns:a16="http://schemas.microsoft.com/office/drawing/2014/main" id="{6D449EA6-A452-B18A-A27D-3112736A6C40}"/>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t>不同导弹目标速度比对参数影响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845820" y="2187575"/>
                <a:ext cx="4905375" cy="3535680"/>
              </a:xfrm>
              <a:prstGeom prst="rect">
                <a:avLst/>
              </a:prstGeom>
              <a:noFill/>
            </p:spPr>
            <p:txBody>
              <a:bodyPr wrap="square" lIns="0" tIns="0" rIns="0" bIns="0" rtlCol="0">
                <a:noAutofit/>
              </a:bodyPr>
              <a:lstStyle/>
              <a:p>
                <a:pPr algn="just" eaLnBrk="1">
                  <a:lnSpc>
                    <a:spcPct val="130000"/>
                  </a:lnSpc>
                </a:pPr>
                <a:r>
                  <a:rPr lang="zh-CN" altLang="en-US" sz="1800" spc="300" dirty="0">
                    <a:solidFill>
                      <a:schemeClr val="tx1">
                        <a:lumMod val="85000"/>
                        <a:lumOff val="15000"/>
                      </a:schemeClr>
                    </a:solidFill>
                  </a:rPr>
                  <a:t>其次分析具体差异。观察图像发现，随着导弹目标速度比增大，初始法向过载减小。整个过程中法向过载也减小。</a:t>
                </a:r>
              </a:p>
              <a:p>
                <a:pPr algn="just" eaLnBrk="1">
                  <a:lnSpc>
                    <a:spcPct val="130000"/>
                  </a:lnSpc>
                </a:pPr>
                <a:r>
                  <a:rPr lang="zh-CN" altLang="en-US" sz="1800" spc="300" dirty="0">
                    <a:solidFill>
                      <a:schemeClr val="tx1">
                        <a:lumMod val="85000"/>
                        <a:lumOff val="15000"/>
                      </a:schemeClr>
                    </a:solidFill>
                  </a:rPr>
                  <a:t>分析</a:t>
                </a:r>
                <a:r>
                  <a:rPr lang="zh-CN" altLang="en-US" sz="1800" spc="300" dirty="0">
                    <a:sym typeface="+mn-ea"/>
                  </a:rPr>
                  <a:t>导弹的需用法向过载为</a:t>
                </a:r>
                <a:endParaRPr lang="zh-CN" altLang="en-US" sz="1800" spc="300" dirty="0">
                  <a:solidFill>
                    <a:schemeClr val="tx1"/>
                  </a:solidFill>
                </a:endParaRPr>
              </a:p>
              <a:p>
                <a:pPr>
                  <a:lnSpc>
                    <a:spcPct val="130000"/>
                  </a:lnSpc>
                </a:pPr>
                <a14:m>
                  <m:oMathPara xmlns:m="http://schemas.openxmlformats.org/officeDocument/2006/math">
                    <m:oMathParaPr>
                      <m:jc m:val="centerGroup"/>
                    </m:oMathParaPr>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𝑛</m:t>
                      </m:r>
                      <m:r>
                        <a:rPr lang="en-US" altLang="zh-CN" sz="1800" i="1" spc="300" dirty="0">
                          <a:solidFill>
                            <a:schemeClr val="tx1"/>
                          </a:solidFill>
                          <a:latin typeface="Cambria Math" panose="02040503050406030204" pitchFamily="18" charset="0"/>
                          <a:cs typeface="Cambria Math" panose="02040503050406030204" pitchFamily="18" charset="0"/>
                        </a:rPr>
                        <m:t>=</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𝑛</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𝑐𝑜𝑠</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𝜂</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oMath>
                  </m:oMathPara>
                </a14:m>
                <a:endParaRPr lang="en-US" altLang="zh-CN" sz="1800" i="1" spc="300" dirty="0">
                  <a:solidFill>
                    <a:schemeClr val="tx1"/>
                  </a:solidFill>
                  <a:latin typeface="Cambria Math" panose="02040503050406030204" pitchFamily="18" charset="0"/>
                  <a:cs typeface="Cambria Math" panose="020405030504060302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m:t>
                      </m:r>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1</m:t>
                          </m:r>
                        </m:num>
                        <m:den>
                          <m:r>
                            <a:rPr lang="en-US" altLang="zh-CN" sz="1800" i="1" spc="300" dirty="0">
                              <a:solidFill>
                                <a:schemeClr val="tx1"/>
                              </a:solidFill>
                              <a:latin typeface="Cambria Math" panose="02040503050406030204" pitchFamily="18" charset="0"/>
                              <a:cs typeface="Cambria Math" panose="02040503050406030204" pitchFamily="18" charset="0"/>
                            </a:rPr>
                            <m:t>𝑔</m:t>
                          </m:r>
                        </m:den>
                      </m:f>
                      <m:d>
                        <m:dPr>
                          <m:ctrlPr>
                            <a:rPr lang="en-US" altLang="zh-CN" sz="1800" i="1" spc="300" dirty="0">
                              <a:solidFill>
                                <a:schemeClr val="tx1"/>
                              </a:solidFill>
                              <a:latin typeface="Cambria Math" panose="02040503050406030204" pitchFamily="18" charset="0"/>
                              <a:cs typeface="Cambria Math" panose="02040503050406030204" pitchFamily="18" charset="0"/>
                            </a:rPr>
                          </m:ctrlPr>
                        </m:dPr>
                        <m:e>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𝑑𝑉</m:t>
                              </m:r>
                            </m:num>
                            <m:den>
                              <m:r>
                                <a:rPr lang="en-US" altLang="zh-CN" sz="1800" i="1" spc="300" dirty="0">
                                  <a:solidFill>
                                    <a:schemeClr val="tx1"/>
                                  </a:solidFill>
                                  <a:latin typeface="Cambria Math" panose="02040503050406030204" pitchFamily="18" charset="0"/>
                                  <a:cs typeface="Cambria Math" panose="02040503050406030204" pitchFamily="18" charset="0"/>
                                </a:rPr>
                                <m:t>𝑑𝑡</m:t>
                              </m:r>
                            </m:den>
                          </m:f>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𝑠𝑖𝑛</m:t>
                              </m:r>
                              <m:r>
                                <a:rPr lang="en-US" altLang="zh-CN" sz="1800" i="1" spc="300" dirty="0">
                                  <a:solidFill>
                                    <a:schemeClr val="tx1"/>
                                  </a:solidFill>
                                  <a:latin typeface="Cambria Math" panose="02040503050406030204" pitchFamily="18" charset="0"/>
                                  <a:cs typeface="Cambria Math" panose="02040503050406030204" pitchFamily="18" charset="0"/>
                                </a:rPr>
                                <m:t>𝜂</m:t>
                              </m:r>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r>
                            <a:rPr lang="en-US" altLang="zh-CN" sz="1800" i="1" spc="300" dirty="0">
                              <a:solidFill>
                                <a:schemeClr val="tx1"/>
                              </a:solidFill>
                              <a:latin typeface="Cambria Math" panose="02040503050406030204" pitchFamily="18" charset="0"/>
                              <a:cs typeface="Cambria Math" panose="02040503050406030204" pitchFamily="18" charset="0"/>
                            </a:rPr>
                            <m:t>−</m:t>
                          </m:r>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𝑑</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𝑉</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𝑑𝑡</m:t>
                              </m:r>
                            </m:den>
                          </m:f>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𝑠𝑖𝑛</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𝜂</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e>
                      </m:d>
                    </m:oMath>
                  </m:oMathPara>
                </a14:m>
                <a:endParaRPr lang="en-US" altLang="zh-CN" sz="1800" i="1" spc="300" dirty="0">
                  <a:solidFill>
                    <a:schemeClr val="tx1"/>
                  </a:solidFill>
                  <a:latin typeface="Cambria Math" panose="02040503050406030204" pitchFamily="18" charset="0"/>
                  <a:cs typeface="Cambria Math" panose="02040503050406030204" pitchFamily="18" charset="0"/>
                </a:endParaRPr>
              </a:p>
              <a:p>
                <a:pPr>
                  <a:lnSpc>
                    <a:spcPct val="130000"/>
                  </a:lnSpc>
                </a:pPr>
                <a:endParaRPr lang="en-US" altLang="zh-CN" sz="1800" i="1" spc="300" dirty="0">
                  <a:solidFill>
                    <a:schemeClr val="tx1"/>
                  </a:solidFill>
                  <a:latin typeface="Cambria Math" panose="02040503050406030204" pitchFamily="18" charset="0"/>
                  <a:cs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45820" y="2187575"/>
                <a:ext cx="4905375" cy="353568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接连接符 6"/>
          <p:cNvCxnSpPr/>
          <p:nvPr/>
        </p:nvCxnSpPr>
        <p:spPr>
          <a:xfrm>
            <a:off x="846334" y="196971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6455" y="1169670"/>
            <a:ext cx="5472430" cy="800100"/>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对导弹需用法向过载</a:t>
            </a:r>
          </a:p>
        </p:txBody>
      </p:sp>
      <p:sp>
        <p:nvSpPr>
          <p:cNvPr id="9" name="文本框 8"/>
          <p:cNvSpPr txBox="1"/>
          <p:nvPr/>
        </p:nvSpPr>
        <p:spPr>
          <a:xfrm>
            <a:off x="5751830" y="5405120"/>
            <a:ext cx="5565775" cy="645160"/>
          </a:xfrm>
          <a:prstGeom prst="rect">
            <a:avLst/>
          </a:prstGeom>
          <a:noFill/>
        </p:spPr>
        <p:txBody>
          <a:bodyPr wrap="square" rtlCol="0">
            <a:spAutoFit/>
          </a:bodyPr>
          <a:lstStyle/>
          <a:p>
            <a:r>
              <a:rPr lang="zh-CN" altLang="en-US"/>
              <a:t>目标作圆周运动时不同速度比下的需用法向过载变化</a:t>
            </a:r>
          </a:p>
          <a:p>
            <a:endParaRPr lang="zh-CN" altLang="en-US"/>
          </a:p>
        </p:txBody>
      </p:sp>
      <p:pic>
        <p:nvPicPr>
          <p:cNvPr id="8" name="图片 7"/>
          <p:cNvPicPr/>
          <p:nvPr/>
        </p:nvPicPr>
        <p:blipFill>
          <a:blip r:embed="rId4"/>
          <a:stretch>
            <a:fillRect/>
          </a:stretch>
        </p:blipFill>
        <p:spPr>
          <a:xfrm>
            <a:off x="5888990" y="1169670"/>
            <a:ext cx="5290820" cy="4160520"/>
          </a:xfrm>
          <a:prstGeom prst="rect">
            <a:avLst/>
          </a:prstGeom>
        </p:spPr>
      </p:pic>
      <p:sp>
        <p:nvSpPr>
          <p:cNvPr id="4" name="文本框 3">
            <a:extLst>
              <a:ext uri="{FF2B5EF4-FFF2-40B4-BE49-F238E27FC236}">
                <a16:creationId xmlns:a16="http://schemas.microsoft.com/office/drawing/2014/main" id="{34D8B15E-F3F0-1B11-ED75-394C4FF07740}"/>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t>不同导弹目标速度比对参数影响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845820" y="2187575"/>
                <a:ext cx="4905375" cy="3535680"/>
              </a:xfrm>
              <a:prstGeom prst="rect">
                <a:avLst/>
              </a:prstGeom>
              <a:noFill/>
            </p:spPr>
            <p:txBody>
              <a:bodyPr wrap="square" lIns="0" tIns="0" rIns="0" bIns="0" rtlCol="0">
                <a:noAutofit/>
              </a:bodyPr>
              <a:lstStyle/>
              <a:p>
                <a:pPr algn="just" eaLnBrk="1">
                  <a:lnSpc>
                    <a:spcPct val="130000"/>
                  </a:lnSpc>
                </a:pPr>
                <a:r>
                  <a:rPr lang="zh-CN" altLang="en-US" sz="1800" spc="300" dirty="0">
                    <a:solidFill>
                      <a:schemeClr val="tx1">
                        <a:lumMod val="85000"/>
                        <a:lumOff val="15000"/>
                      </a:schemeClr>
                    </a:solidFill>
                  </a:rPr>
                  <a:t>由于本次仿真中给定导弹与目标均为匀速运动，</a:t>
                </a:r>
                <a14:m>
                  <m:oMath xmlns:m="http://schemas.openxmlformats.org/officeDocument/2006/math">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1</m:t>
                        </m:r>
                      </m:num>
                      <m:den>
                        <m:r>
                          <a:rPr lang="en-US" altLang="zh-CN" sz="1800" i="1" spc="300" dirty="0">
                            <a:solidFill>
                              <a:schemeClr val="tx1"/>
                            </a:solidFill>
                            <a:latin typeface="Cambria Math" panose="02040503050406030204" pitchFamily="18" charset="0"/>
                            <a:cs typeface="Cambria Math" panose="02040503050406030204" pitchFamily="18" charset="0"/>
                          </a:rPr>
                          <m:t>𝑔</m:t>
                        </m:r>
                      </m:den>
                    </m:f>
                    <m:d>
                      <m:dPr>
                        <m:ctrlPr>
                          <a:rPr lang="en-US" altLang="zh-CN" sz="1800" i="1" spc="300" dirty="0">
                            <a:solidFill>
                              <a:schemeClr val="tx1"/>
                            </a:solidFill>
                            <a:latin typeface="Cambria Math" panose="02040503050406030204" pitchFamily="18" charset="0"/>
                            <a:cs typeface="Cambria Math" panose="02040503050406030204" pitchFamily="18" charset="0"/>
                          </a:rPr>
                        </m:ctrlPr>
                      </m:dPr>
                      <m:e>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𝑑𝑉</m:t>
                            </m:r>
                          </m:num>
                          <m:den>
                            <m:r>
                              <a:rPr lang="en-US" altLang="zh-CN" sz="1800" i="1" spc="300" dirty="0">
                                <a:solidFill>
                                  <a:schemeClr val="tx1"/>
                                </a:solidFill>
                                <a:latin typeface="Cambria Math" panose="02040503050406030204" pitchFamily="18" charset="0"/>
                                <a:cs typeface="Cambria Math" panose="02040503050406030204" pitchFamily="18" charset="0"/>
                              </a:rPr>
                              <m:t>𝑑𝑡</m:t>
                            </m:r>
                          </m:den>
                        </m:f>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𝑠𝑖𝑛</m:t>
                            </m:r>
                            <m:r>
                              <a:rPr lang="en-US" altLang="zh-CN" sz="1800" i="1" spc="300" dirty="0">
                                <a:solidFill>
                                  <a:schemeClr val="tx1"/>
                                </a:solidFill>
                                <a:latin typeface="Cambria Math" panose="02040503050406030204" pitchFamily="18" charset="0"/>
                                <a:cs typeface="Cambria Math" panose="02040503050406030204" pitchFamily="18" charset="0"/>
                              </a:rPr>
                              <m:t>𝜂</m:t>
                            </m:r>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r>
                          <a:rPr lang="en-US" altLang="zh-CN" sz="1800" i="1" spc="300" dirty="0">
                            <a:solidFill>
                              <a:schemeClr val="tx1"/>
                            </a:solidFill>
                            <a:latin typeface="Cambria Math" panose="02040503050406030204" pitchFamily="18" charset="0"/>
                            <a:cs typeface="Cambria Math" panose="02040503050406030204" pitchFamily="18" charset="0"/>
                          </a:rPr>
                          <m:t>−</m:t>
                        </m:r>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𝑑</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𝑉</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𝑑𝑡</m:t>
                            </m:r>
                          </m:den>
                        </m:f>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𝑠𝑖𝑛</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𝜂</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e>
                    </m:d>
                  </m:oMath>
                </a14:m>
                <a:r>
                  <a:rPr lang="zh-CN" altLang="en-US" sz="1800" spc="300" dirty="0">
                    <a:solidFill>
                      <a:schemeClr val="tx1"/>
                    </a:solidFill>
                    <a:latin typeface="Cambria Math" panose="02040503050406030204" pitchFamily="18" charset="0"/>
                    <a:cs typeface="Cambria Math" panose="02040503050406030204" pitchFamily="18" charset="0"/>
                  </a:rPr>
                  <a:t>为</a:t>
                </a:r>
                <a:r>
                  <a:rPr lang="en-US" altLang="zh-CN" sz="1800" spc="300" dirty="0">
                    <a:solidFill>
                      <a:schemeClr val="tx1"/>
                    </a:solidFill>
                    <a:latin typeface="Cambria Math" panose="02040503050406030204" pitchFamily="18" charset="0"/>
                    <a:cs typeface="Cambria Math" panose="02040503050406030204" pitchFamily="18" charset="0"/>
                  </a:rPr>
                  <a:t>0</a:t>
                </a:r>
                <a:r>
                  <a:rPr lang="zh-CN" altLang="en-US" sz="1800" spc="300" dirty="0">
                    <a:solidFill>
                      <a:schemeClr val="tx1"/>
                    </a:solidFill>
                    <a:latin typeface="Cambria Math" panose="02040503050406030204" pitchFamily="18" charset="0"/>
                    <a:cs typeface="Cambria Math" panose="02040503050406030204" pitchFamily="18" charset="0"/>
                  </a:rPr>
                  <a:t>，舍去。</a:t>
                </a:r>
                <a:r>
                  <a:rPr lang="zh-CN" altLang="en-US" sz="1800" spc="300" dirty="0">
                    <a:sym typeface="+mn-ea"/>
                  </a:rPr>
                  <a:t>导弹的需用法向过载为</a:t>
                </a:r>
                <a:endParaRPr lang="zh-CN" altLang="en-US" sz="1800" spc="300" dirty="0">
                  <a:solidFill>
                    <a:schemeClr val="tx1"/>
                  </a:solidFill>
                </a:endParaRPr>
              </a:p>
              <a:p>
                <a:pPr>
                  <a:lnSpc>
                    <a:spcPct val="130000"/>
                  </a:lnSpc>
                </a:pPr>
                <a14:m>
                  <m:oMathPara xmlns:m="http://schemas.openxmlformats.org/officeDocument/2006/math">
                    <m:oMathParaPr>
                      <m:jc m:val="centerGroup"/>
                    </m:oMathParaPr>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𝑛</m:t>
                      </m:r>
                      <m:r>
                        <a:rPr lang="en-US" altLang="zh-CN" sz="1800" i="1" spc="300" dirty="0">
                          <a:solidFill>
                            <a:schemeClr val="tx1"/>
                          </a:solidFill>
                          <a:latin typeface="Cambria Math" panose="02040503050406030204" pitchFamily="18" charset="0"/>
                          <a:cs typeface="Cambria Math" panose="02040503050406030204" pitchFamily="18" charset="0"/>
                        </a:rPr>
                        <m:t>=</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𝑛</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f>
                        <m:fPr>
                          <m:ctrlPr>
                            <a:rPr lang="en-US" altLang="zh-CN" sz="1800" i="1" spc="300" dirty="0">
                              <a:solidFill>
                                <a:schemeClr val="tx1"/>
                              </a:solidFill>
                              <a:latin typeface="Cambria Math" panose="02040503050406030204" pitchFamily="18" charset="0"/>
                              <a:cs typeface="Cambria Math" panose="02040503050406030204" pitchFamily="18" charset="0"/>
                            </a:rPr>
                          </m:ctrlPr>
                        </m:fPr>
                        <m:num>
                          <m:r>
                            <a:rPr lang="en-US" altLang="zh-CN" sz="1800" i="1" spc="300" dirty="0">
                              <a:solidFill>
                                <a:schemeClr val="tx1"/>
                              </a:solidFill>
                              <a:latin typeface="Cambria Math" panose="02040503050406030204" pitchFamily="18" charset="0"/>
                              <a:cs typeface="Cambria Math" panose="02040503050406030204" pitchFamily="18" charset="0"/>
                            </a:rPr>
                            <m:t>𝑐𝑜𝑠</m:t>
                          </m:r>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𝜂</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num>
                        <m:den>
                          <m:r>
                            <a:rPr lang="en-US" altLang="zh-CN" sz="1800" i="1" spc="300" dirty="0">
                              <a:solidFill>
                                <a:schemeClr val="tx1"/>
                              </a:solidFill>
                              <a:latin typeface="Cambria Math" panose="02040503050406030204" pitchFamily="18" charset="0"/>
                              <a:cs typeface="Cambria Math" panose="02040503050406030204" pitchFamily="18" charset="0"/>
                            </a:rPr>
                            <m:t>𝑐𝑜𝑠</m:t>
                          </m:r>
                          <m:r>
                            <a:rPr lang="en-US" altLang="zh-CN" sz="1800" i="1" spc="300" dirty="0">
                              <a:solidFill>
                                <a:schemeClr val="tx1"/>
                              </a:solidFill>
                              <a:latin typeface="Cambria Math" panose="02040503050406030204" pitchFamily="18" charset="0"/>
                              <a:cs typeface="Cambria Math" panose="02040503050406030204" pitchFamily="18" charset="0"/>
                            </a:rPr>
                            <m:t>𝜂</m:t>
                          </m:r>
                        </m:den>
                      </m:f>
                    </m:oMath>
                  </m:oMathPara>
                </a14:m>
                <a:endParaRPr lang="en-US" altLang="zh-CN" sz="1800" i="1" spc="300" dirty="0">
                  <a:solidFill>
                    <a:schemeClr val="tx1"/>
                  </a:solidFill>
                  <a:latin typeface="Cambria Math" panose="02040503050406030204" pitchFamily="18" charset="0"/>
                  <a:cs typeface="Cambria Math" panose="02040503050406030204" pitchFamily="18" charset="0"/>
                </a:endParaRPr>
              </a:p>
              <a:p>
                <a:pPr>
                  <a:lnSpc>
                    <a:spcPct val="130000"/>
                  </a:lnSpc>
                </a:pPr>
                <a:r>
                  <a:rPr lang="zh-CN" altLang="en-US" sz="1800" spc="300" dirty="0">
                    <a:solidFill>
                      <a:schemeClr val="tx1"/>
                    </a:solidFill>
                    <a:latin typeface="Cambria Math" panose="02040503050406030204" pitchFamily="18" charset="0"/>
                    <a:cs typeface="Cambria Math" panose="02040503050406030204" pitchFamily="18" charset="0"/>
                  </a:rPr>
                  <a:t>速度比增大，导弹</a:t>
                </a:r>
                <a:r>
                  <a:rPr lang="zh-CN" altLang="en-US" sz="1800" spc="300" dirty="0">
                    <a:solidFill>
                      <a:schemeClr val="tx1">
                        <a:lumMod val="85000"/>
                        <a:lumOff val="15000"/>
                      </a:schemeClr>
                    </a:solidFill>
                    <a:sym typeface="+mn-ea"/>
                  </a:rPr>
                  <a:t>前置角</a:t>
                </a:r>
                <a14:m>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𝜂</m:t>
                    </m:r>
                  </m:oMath>
                </a14:m>
                <a:r>
                  <a:rPr lang="zh-CN" altLang="en-US" sz="1800" spc="300" dirty="0">
                    <a:solidFill>
                      <a:schemeClr val="tx1">
                        <a:lumMod val="85000"/>
                        <a:lumOff val="15000"/>
                      </a:schemeClr>
                    </a:solidFill>
                    <a:sym typeface="+mn-ea"/>
                  </a:rPr>
                  <a:t>减小，因此需用法向过载</a:t>
                </a:r>
                <a14:m>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𝑛</m:t>
                    </m:r>
                  </m:oMath>
                </a14:m>
                <a:r>
                  <a:rPr lang="zh-CN" altLang="en-US" sz="1800" spc="300" dirty="0">
                    <a:solidFill>
                      <a:schemeClr val="tx1"/>
                    </a:solidFill>
                    <a:latin typeface="Cambria Math" panose="02040503050406030204" pitchFamily="18" charset="0"/>
                    <a:cs typeface="Cambria Math" panose="02040503050406030204" pitchFamily="18" charset="0"/>
                  </a:rPr>
                  <a:t>也减小。</a:t>
                </a:r>
                <a14:m>
                  <m:oMath xmlns:m="http://schemas.openxmlformats.org/officeDocument/2006/math">
                    <m:sSub>
                      <m:sSubPr>
                        <m:ctrlPr>
                          <a:rPr lang="en-US" altLang="zh-CN" sz="1800" i="1" spc="300" dirty="0">
                            <a:solidFill>
                              <a:schemeClr val="tx1"/>
                            </a:solidFill>
                            <a:latin typeface="Cambria Math" panose="02040503050406030204" pitchFamily="18" charset="0"/>
                            <a:cs typeface="Cambria Math" panose="02040503050406030204" pitchFamily="18" charset="0"/>
                          </a:rPr>
                        </m:ctrlPr>
                      </m:sSubPr>
                      <m:e>
                        <m:r>
                          <a:rPr lang="en-US" altLang="zh-CN" sz="1800" i="1" spc="300" dirty="0">
                            <a:solidFill>
                              <a:schemeClr val="tx1"/>
                            </a:solidFill>
                            <a:latin typeface="Cambria Math" panose="02040503050406030204" pitchFamily="18" charset="0"/>
                            <a:cs typeface="Cambria Math" panose="02040503050406030204" pitchFamily="18" charset="0"/>
                          </a:rPr>
                          <m:t>𝜂</m:t>
                        </m:r>
                      </m:e>
                      <m:sub>
                        <m:r>
                          <a:rPr lang="en-US" altLang="zh-CN" sz="1800" i="1" spc="300" dirty="0">
                            <a:solidFill>
                              <a:schemeClr val="tx1"/>
                            </a:solidFill>
                            <a:latin typeface="Cambria Math" panose="02040503050406030204" pitchFamily="18" charset="0"/>
                            <a:cs typeface="Cambria Math" panose="02040503050406030204" pitchFamily="18" charset="0"/>
                          </a:rPr>
                          <m:t>𝑇</m:t>
                        </m:r>
                      </m:sub>
                    </m:sSub>
                  </m:oMath>
                </a14:m>
                <a:r>
                  <a:rPr lang="en-US" altLang="zh-CN" sz="1800" spc="300" dirty="0">
                    <a:solidFill>
                      <a:schemeClr val="tx1"/>
                    </a:solidFill>
                    <a:latin typeface="Cambria Math" panose="02040503050406030204" pitchFamily="18" charset="0"/>
                    <a:cs typeface="Cambria Math" panose="02040503050406030204" pitchFamily="18" charset="0"/>
                  </a:rPr>
                  <a:t>=0</a:t>
                </a:r>
                <a:r>
                  <a:rPr lang="zh-CN" altLang="en-US" sz="1800" spc="300" dirty="0">
                    <a:solidFill>
                      <a:schemeClr val="tx1"/>
                    </a:solidFill>
                    <a:latin typeface="Cambria Math" panose="02040503050406030204" pitchFamily="18" charset="0"/>
                    <a:cs typeface="Cambria Math" panose="02040503050406030204" pitchFamily="18" charset="0"/>
                  </a:rPr>
                  <a:t>时，</a:t>
                </a:r>
                <a14:m>
                  <m:oMath xmlns:m="http://schemas.openxmlformats.org/officeDocument/2006/math">
                    <m:r>
                      <a:rPr lang="en-US" altLang="zh-CN" sz="1800" i="1" spc="300" dirty="0">
                        <a:solidFill>
                          <a:schemeClr val="tx1"/>
                        </a:solidFill>
                        <a:latin typeface="Cambria Math" panose="02040503050406030204" pitchFamily="18" charset="0"/>
                        <a:cs typeface="Cambria Math" panose="02040503050406030204" pitchFamily="18" charset="0"/>
                      </a:rPr>
                      <m:t>𝜂</m:t>
                    </m:r>
                  </m:oMath>
                </a14:m>
                <a:r>
                  <a:rPr lang="en-US" altLang="zh-CN" sz="1800" spc="300" dirty="0">
                    <a:solidFill>
                      <a:schemeClr val="tx1"/>
                    </a:solidFill>
                    <a:latin typeface="Cambria Math" panose="02040503050406030204" pitchFamily="18" charset="0"/>
                    <a:cs typeface="Cambria Math" panose="02040503050406030204" pitchFamily="18" charset="0"/>
                  </a:rPr>
                  <a:t>=0</a:t>
                </a:r>
                <a:r>
                  <a:rPr lang="zh-CN" altLang="en-US" sz="1800" spc="300" dirty="0">
                    <a:solidFill>
                      <a:schemeClr val="tx1"/>
                    </a:solidFill>
                    <a:latin typeface="Cambria Math" panose="02040503050406030204" pitchFamily="18" charset="0"/>
                    <a:cs typeface="Cambria Math" panose="02040503050406030204" pitchFamily="18" charset="0"/>
                  </a:rPr>
                  <a:t>，法向过载与速度比无关，大小不变。</a:t>
                </a:r>
              </a:p>
            </p:txBody>
          </p:sp>
        </mc:Choice>
        <mc:Fallback xmlns="">
          <p:sp>
            <p:nvSpPr>
              <p:cNvPr id="6" name="文本框 5"/>
              <p:cNvSpPr txBox="1">
                <a:spLocks noRot="1" noChangeAspect="1" noMove="1" noResize="1" noEditPoints="1" noAdjustHandles="1" noChangeArrowheads="1" noChangeShapeType="1" noTextEdit="1"/>
              </p:cNvSpPr>
              <p:nvPr/>
            </p:nvSpPr>
            <p:spPr>
              <a:xfrm>
                <a:off x="845820" y="2187575"/>
                <a:ext cx="4905375" cy="353568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接连接符 6"/>
          <p:cNvCxnSpPr/>
          <p:nvPr/>
        </p:nvCxnSpPr>
        <p:spPr>
          <a:xfrm>
            <a:off x="846334" y="196971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6455" y="1169670"/>
            <a:ext cx="5472430" cy="800100"/>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对导弹需用法向过载</a:t>
            </a:r>
          </a:p>
        </p:txBody>
      </p:sp>
      <p:sp>
        <p:nvSpPr>
          <p:cNvPr id="9" name="文本框 8"/>
          <p:cNvSpPr txBox="1"/>
          <p:nvPr/>
        </p:nvSpPr>
        <p:spPr>
          <a:xfrm>
            <a:off x="5751830" y="5405120"/>
            <a:ext cx="5565775" cy="645160"/>
          </a:xfrm>
          <a:prstGeom prst="rect">
            <a:avLst/>
          </a:prstGeom>
          <a:noFill/>
        </p:spPr>
        <p:txBody>
          <a:bodyPr wrap="square" rtlCol="0">
            <a:spAutoFit/>
          </a:bodyPr>
          <a:lstStyle/>
          <a:p>
            <a:r>
              <a:rPr lang="zh-CN" altLang="en-US"/>
              <a:t>目标作圆周运动时不同速度比下的需用法向过载变化</a:t>
            </a:r>
          </a:p>
          <a:p>
            <a:endParaRPr lang="zh-CN" altLang="en-US"/>
          </a:p>
        </p:txBody>
      </p:sp>
      <p:pic>
        <p:nvPicPr>
          <p:cNvPr id="8" name="图片 7"/>
          <p:cNvPicPr/>
          <p:nvPr/>
        </p:nvPicPr>
        <p:blipFill>
          <a:blip r:embed="rId4"/>
          <a:stretch>
            <a:fillRect/>
          </a:stretch>
        </p:blipFill>
        <p:spPr>
          <a:xfrm>
            <a:off x="5888990" y="1169670"/>
            <a:ext cx="5290820" cy="4160520"/>
          </a:xfrm>
          <a:prstGeom prst="rect">
            <a:avLst/>
          </a:prstGeom>
        </p:spPr>
      </p:pic>
      <p:sp>
        <p:nvSpPr>
          <p:cNvPr id="4" name="文本框 3">
            <a:extLst>
              <a:ext uri="{FF2B5EF4-FFF2-40B4-BE49-F238E27FC236}">
                <a16:creationId xmlns:a16="http://schemas.microsoft.com/office/drawing/2014/main" id="{0B6F1353-A3A8-00DF-F65E-0605249F1568}"/>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a:extLst>
              <a:ext uri="{FF2B5EF4-FFF2-40B4-BE49-F238E27FC236}">
                <a16:creationId xmlns:a16="http://schemas.microsoft.com/office/drawing/2014/main" id="{75405C06-4731-4EF6-893C-41C608DBBCF9}"/>
              </a:ext>
            </a:extLst>
          </p:cNvPr>
          <p:cNvSpPr txBox="1">
            <a:spLocks/>
          </p:cNvSpPr>
          <p:nvPr/>
        </p:nvSpPr>
        <p:spPr>
          <a:xfrm>
            <a:off x="4694630"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Arial" panose="020F0302020204030204"/>
                <a:ea typeface="微软雅黑" panose="020B0503020204020204" pitchFamily="34" charset="-122"/>
                <a:cs typeface="+mj-cs"/>
              </a:rPr>
              <a:t>追 踪 法</a:t>
            </a:r>
          </a:p>
        </p:txBody>
      </p:sp>
      <p:graphicFrame>
        <p:nvGraphicFramePr>
          <p:cNvPr id="24" name="图表 23">
            <a:extLst>
              <a:ext uri="{FF2B5EF4-FFF2-40B4-BE49-F238E27FC236}">
                <a16:creationId xmlns:a16="http://schemas.microsoft.com/office/drawing/2014/main" id="{8E738D1C-67CA-4F8B-BCAA-4563A8C7154B}"/>
              </a:ext>
            </a:extLst>
          </p:cNvPr>
          <p:cNvGraphicFramePr/>
          <p:nvPr>
            <p:extLst>
              <p:ext uri="{D42A27DB-BD31-4B8C-83A1-F6EECF244321}">
                <p14:modId xmlns:p14="http://schemas.microsoft.com/office/powerpoint/2010/main" val="4217839874"/>
              </p:ext>
            </p:extLst>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25" name="椭圆 24">
            <a:extLst>
              <a:ext uri="{FF2B5EF4-FFF2-40B4-BE49-F238E27FC236}">
                <a16:creationId xmlns:a16="http://schemas.microsoft.com/office/drawing/2014/main" id="{0B0C40D8-0A12-4FD4-8915-0F1C6BFE5450}"/>
              </a:ext>
            </a:extLst>
          </p:cNvPr>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1</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extLst>
      <p:ext uri="{BB962C8B-B14F-4D97-AF65-F5344CB8AC3E}">
        <p14:creationId xmlns:p14="http://schemas.microsoft.com/office/powerpoint/2010/main" val="2037431699"/>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a:extLst>
              <a:ext uri="{FF2B5EF4-FFF2-40B4-BE49-F238E27FC236}">
                <a16:creationId xmlns:a16="http://schemas.microsoft.com/office/drawing/2014/main" id="{75405C06-4731-4EF6-893C-41C608DBBCF9}"/>
              </a:ext>
            </a:extLst>
          </p:cNvPr>
          <p:cNvSpPr txBox="1">
            <a:spLocks/>
          </p:cNvSpPr>
          <p:nvPr/>
        </p:nvSpPr>
        <p:spPr>
          <a:xfrm>
            <a:off x="4571336"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Arial" panose="020F0302020204030204"/>
                <a:ea typeface="微软雅黑" panose="020B0503020204020204" pitchFamily="34" charset="-122"/>
                <a:cs typeface="+mj-cs"/>
              </a:rPr>
              <a:t>比 例 导 引 法</a:t>
            </a:r>
          </a:p>
        </p:txBody>
      </p:sp>
      <p:graphicFrame>
        <p:nvGraphicFramePr>
          <p:cNvPr id="24" name="图表 23">
            <a:extLst>
              <a:ext uri="{FF2B5EF4-FFF2-40B4-BE49-F238E27FC236}">
                <a16:creationId xmlns:a16="http://schemas.microsoft.com/office/drawing/2014/main" id="{ACEDD81A-A8E3-4C2A-93D0-C3AC8A32FA10}"/>
              </a:ext>
            </a:extLst>
          </p:cNvPr>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25" name="椭圆 24">
            <a:extLst>
              <a:ext uri="{FF2B5EF4-FFF2-40B4-BE49-F238E27FC236}">
                <a16:creationId xmlns:a16="http://schemas.microsoft.com/office/drawing/2014/main" id="{943F6FD5-BDD5-44C2-9046-852C70855DF2}"/>
              </a:ext>
            </a:extLst>
          </p:cNvPr>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3</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extLst>
      <p:ext uri="{BB962C8B-B14F-4D97-AF65-F5344CB8AC3E}">
        <p14:creationId xmlns:p14="http://schemas.microsoft.com/office/powerpoint/2010/main" val="325871108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运动分析模型</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6E9ACB6-5290-7F2D-DAE0-5629B4BB6F81}"/>
                  </a:ext>
                </a:extLst>
              </p:cNvPr>
              <p:cNvSpPr txBox="1">
                <a:spLocks/>
              </p:cNvSpPr>
              <p:nvPr/>
            </p:nvSpPr>
            <p:spPr>
              <a:xfrm>
                <a:off x="1326565" y="1662545"/>
                <a:ext cx="9553427" cy="4003960"/>
              </a:xfrm>
              <a:prstGeom prst="rect">
                <a:avLst/>
              </a:prstGeom>
            </p:spPr>
            <p:txBody>
              <a:bodyPr vert="horz" lIns="0" tIns="0" rIns="0" bIns="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7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导弹与目标之间的相对运动方程组为：</a:t>
                </a:r>
                <a:endPar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d>
                        <m:dPr>
                          <m:begChr m:val="{"/>
                          <m:endChr m:val=""/>
                          <m:ctrlPr>
                            <a:rPr lang="zh-CN" altLang="zh-CN" sz="2400" i="1" smtClean="0">
                              <a:effectLst/>
                              <a:latin typeface="Cambria Math" panose="02040503050406030204" pitchFamily="18" charset="0"/>
                              <a:ea typeface="Cambria Math" panose="02040503050406030204" pitchFamily="18" charset="0"/>
                            </a:rPr>
                          </m:ctrlPr>
                        </m:dPr>
                        <m:e>
                          <m:eqArr>
                            <m:eqArrPr>
                              <m:ctrlPr>
                                <a:rPr lang="zh-CN" altLang="zh-CN" sz="2400" i="1">
                                  <a:effectLst/>
                                  <a:latin typeface="Cambria Math" panose="02040503050406030204" pitchFamily="18" charset="0"/>
                                  <a:ea typeface="Cambria Math" panose="02040503050406030204" pitchFamily="18" charset="0"/>
                                </a:rPr>
                              </m:ctrlPr>
                            </m:eqArrPr>
                            <m:e>
                              <m:m>
                                <m:mPr>
                                  <m:mcs>
                                    <m:mc>
                                      <m:mcPr>
                                        <m:count m:val="1"/>
                                        <m:mcJc m:val="center"/>
                                      </m:mcPr>
                                    </m:mc>
                                  </m:mcs>
                                  <m:ctrlPr>
                                    <a:rPr lang="zh-CN" altLang="zh-CN" sz="2400" i="1">
                                      <a:effectLst/>
                                      <a:latin typeface="Cambria Math" panose="02040503050406030204" pitchFamily="18" charset="0"/>
                                      <a:ea typeface="Cambria Math" panose="02040503050406030204" pitchFamily="18" charset="0"/>
                                    </a:rPr>
                                  </m:ctrlPr>
                                </m:mPr>
                                <m:mr>
                                  <m:e>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𝑑𝑟</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𝑐𝑜𝑠</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𝑉𝑐𝑜𝑠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𝑑𝑞</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𝑉𝑠𝑖𝑛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𝑠𝑖𝑛</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e>
                                </m:mr>
                              </m:m>
                            </m:e>
                            <m:e>
                              <m:m>
                                <m:mPr>
                                  <m:mcs>
                                    <m:mc>
                                      <m:mcPr>
                                        <m:count m:val="1"/>
                                        <m:mcJc m:val="center"/>
                                      </m:mcPr>
                                    </m:mc>
                                  </m:mcs>
                                  <m:ctrlPr>
                                    <a:rPr lang="zh-CN" altLang="zh-CN" sz="2400" i="1">
                                      <a:effectLst/>
                                      <a:latin typeface="Cambria Math" panose="02040503050406030204" pitchFamily="18" charset="0"/>
                                      <a:ea typeface="Cambria Math" panose="02040503050406030204" pitchFamily="18" charset="0"/>
                                    </a:rPr>
                                  </m:ctrlPr>
                                </m:mP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e>
                                </m:mr>
                              </m:m>
                            </m:e>
                            <m:e>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𝑑𝑞</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e>
                          </m:eqArr>
                        </m:e>
                      </m:d>
                    </m:oMath>
                  </m:oMathPara>
                </a14:m>
                <a:endPar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endParaRPr>
              </a:p>
              <a:p>
                <a:pPr marL="0" lvl="0" indent="0" fontAlgn="auto">
                  <a:lnSpc>
                    <a:spcPct val="150000"/>
                  </a:lnSpc>
                  <a:spcAft>
                    <a:spcPts val="0"/>
                  </a:spcAft>
                  <a:buNone/>
                  <a:defRPr/>
                </a:pP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给出</a:t>
                </a:r>
                <a14:m>
                  <m:oMath xmlns:m="http://schemas.openxmlformats.org/officeDocument/2006/math">
                    <m:r>
                      <a:rPr kumimoji="0" lang="en-US" altLang="zh-CN" sz="2800" b="0" i="1" u="none" strike="noStrike" kern="1200" cap="none" spc="300" normalizeH="0" baseline="0" noProof="0" smtClean="0">
                        <a:ln>
                          <a:noFill/>
                        </a:ln>
                        <a:solidFill>
                          <a:srgbClr val="000000"/>
                        </a:solidFill>
                        <a:effectLst/>
                        <a:uLnTx/>
                        <a:uFillTx/>
                        <a:latin typeface="Cambria Math" panose="02040503050406030204" pitchFamily="18" charset="0"/>
                        <a:ea typeface="微软雅黑"/>
                        <a:cs typeface="+mn-cs"/>
                      </a:rPr>
                      <m:t>𝑉</m:t>
                    </m:r>
                  </m:oMath>
                </a14:m>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𝑇</m:t>
                        </m:r>
                      </m:sub>
                    </m:sSub>
                    <m:r>
                      <a:rPr lang="zh-CN" altLang="en-US"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𝑇</m:t>
                        </m:r>
                      </m:sub>
                    </m:sSub>
                  </m:oMath>
                </a14:m>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的变化规律和初始条件</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0</m:t>
                        </m:r>
                      </m:sub>
                    </m:sSub>
                  </m:oMath>
                </a14:m>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r>
                      <a:rPr lang="zh-CN" altLang="en-US"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，方程组即可求解。</a:t>
                </a:r>
              </a:p>
            </p:txBody>
          </p:sp>
        </mc:Choice>
        <mc:Fallback xmlns="">
          <p:sp>
            <p:nvSpPr>
              <p:cNvPr id="2" name="内容占位符 1">
                <a:extLst>
                  <a:ext uri="{FF2B5EF4-FFF2-40B4-BE49-F238E27FC236}">
                    <a16:creationId xmlns:a16="http://schemas.microsoft.com/office/drawing/2014/main" id="{16E9ACB6-5290-7F2D-DAE0-5629B4BB6F81}"/>
                  </a:ext>
                </a:extLst>
              </p:cNvPr>
              <p:cNvSpPr txBox="1">
                <a:spLocks noRot="1" noChangeAspect="1" noMove="1" noResize="1" noEditPoints="1" noAdjustHandles="1" noChangeArrowheads="1" noChangeShapeType="1" noTextEdit="1"/>
              </p:cNvSpPr>
              <p:nvPr/>
            </p:nvSpPr>
            <p:spPr>
              <a:xfrm>
                <a:off x="1326565" y="1662545"/>
                <a:ext cx="9553427" cy="4003960"/>
              </a:xfrm>
              <a:prstGeom prst="rect">
                <a:avLst/>
              </a:prstGeom>
              <a:blipFill>
                <a:blip r:embed="rId3"/>
                <a:stretch>
                  <a:fillRect l="-1978" b="-3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168861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F36FA-0503-AE72-61AD-6CF8CFCC76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3514CA6-EBF7-E02C-1148-8E7C38A10B98}"/>
                  </a:ext>
                </a:extLst>
              </p:cNvPr>
              <p:cNvSpPr txBox="1"/>
              <p:nvPr/>
            </p:nvSpPr>
            <p:spPr>
              <a:xfrm>
                <a:off x="842251" y="1076363"/>
                <a:ext cx="10498347" cy="3635867"/>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400" dirty="0">
                    <a:latin typeface="+mn-ea"/>
                    <a:ea typeface="+mn-ea"/>
                  </a:rPr>
                  <a:t>需用法向过载：</a:t>
                </a:r>
                <a14:m>
                  <m:oMath xmlns:m="http://schemas.openxmlformats.org/officeDocument/2006/math">
                    <m:r>
                      <a:rPr lang="en-US" altLang="zh-CN" sz="2800" i="1" smtClean="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600" i="1">
                            <a:effectLst/>
                            <a:latin typeface="Cambria Math" panose="02040503050406030204" pitchFamily="18" charset="0"/>
                            <a:ea typeface="Cambria Math" panose="020405030504060302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𝑉</m:t>
                        </m:r>
                        <m:acc>
                          <m:accPr>
                            <m:chr m:val="̇"/>
                            <m:ctrlPr>
                              <a:rPr lang="zh-CN" altLang="zh-CN" sz="3600" i="1">
                                <a:effectLst/>
                                <a:latin typeface="Cambria Math" panose="02040503050406030204" pitchFamily="18" charset="0"/>
                                <a:ea typeface="Cambria Math" panose="020405030504060302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𝜃</m:t>
                            </m:r>
                          </m:e>
                        </m:acc>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𝑔</m:t>
                        </m:r>
                      </m:den>
                    </m:f>
                  </m:oMath>
                </a14:m>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400" dirty="0">
                    <a:latin typeface="+mn-ea"/>
                  </a:rPr>
                  <a:t>可用法向过载</a:t>
                </a:r>
                <a:r>
                  <a:rPr lang="zh-CN" altLang="en-US" sz="2400" b="1" dirty="0">
                    <a:latin typeface="+mn-ea"/>
                  </a:rPr>
                  <a:t>不满足</a:t>
                </a:r>
                <a:r>
                  <a:rPr lang="zh-CN" altLang="en-US" sz="2400" dirty="0">
                    <a:latin typeface="+mn-ea"/>
                  </a:rPr>
                  <a:t>需用法向过载的要求时：</a:t>
                </a:r>
                <a14:m>
                  <m:oMath xmlns:m="http://schemas.openxmlformats.org/officeDocument/2006/math">
                    <m:sSup>
                      <m:sSupPr>
                        <m:ctrlPr>
                          <a:rPr lang="zh-CN" altLang="zh-CN" sz="3600" i="1" smtClean="0">
                            <a:effectLst/>
                            <a:latin typeface="Cambria Math" panose="02040503050406030204" pitchFamily="18" charset="0"/>
                            <a:ea typeface="Cambria Math" panose="02040503050406030204" pitchFamily="18" charset="0"/>
                          </a:rPr>
                        </m:ctrlPr>
                      </m:sSupPr>
                      <m:e>
                        <m:acc>
                          <m:accPr>
                            <m:chr m:val="̇"/>
                            <m:ctrlPr>
                              <a:rPr lang="zh-CN" altLang="zh-CN" sz="3600" i="1">
                                <a:effectLst/>
                                <a:latin typeface="Cambria Math" panose="02040503050406030204" pitchFamily="18" charset="0"/>
                                <a:ea typeface="Cambria Math" panose="020405030504060302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𝜎</m:t>
                            </m:r>
                          </m:e>
                        </m:acc>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600" i="1">
                            <a:effectLst/>
                            <a:latin typeface="Cambria Math" panose="02040503050406030204" pitchFamily="18" charset="0"/>
                            <a:ea typeface="Cambria Math" panose="02040503050406030204" pitchFamily="18" charset="0"/>
                          </a:rPr>
                        </m:ctrlPr>
                      </m:fPr>
                      <m:num>
                        <m:sSub>
                          <m:sSubPr>
                            <m:ctrlPr>
                              <a:rPr lang="zh-CN" altLang="zh-CN" sz="36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𝑔</m:t>
                        </m:r>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𝑉</m:t>
                        </m:r>
                      </m:den>
                    </m:f>
                  </m:oMath>
                </a14:m>
                <a:r>
                  <a:rPr lang="en-US" altLang="zh-CN" sz="2400" dirty="0">
                    <a:latin typeface="+mn-ea"/>
                  </a:rPr>
                  <a:t>    </a:t>
                </a:r>
                <a14:m>
                  <m:oMath xmlns:m="http://schemas.openxmlformats.org/officeDocument/2006/math">
                    <m:sSup>
                      <m:sSupPr>
                        <m:ctrlPr>
                          <a:rPr lang="zh-CN" altLang="zh-CN" sz="3600" i="1">
                            <a:latin typeface="Cambria Math" panose="02040503050406030204" pitchFamily="18" charset="0"/>
                          </a:rPr>
                        </m:ctrlPr>
                      </m:sSupPr>
                      <m:e>
                        <m:r>
                          <a:rPr lang="en-US" altLang="zh-CN" sz="2800" i="1">
                            <a:latin typeface="Cambria Math" panose="02040503050406030204" pitchFamily="18" charset="0"/>
                          </a:rPr>
                          <m:t>𝐾</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f>
                      <m:fPr>
                        <m:ctrlPr>
                          <a:rPr lang="zh-CN" altLang="zh-CN" sz="3600" i="1">
                            <a:latin typeface="Cambria Math" panose="02040503050406030204" pitchFamily="18" charset="0"/>
                          </a:rPr>
                        </m:ctrlPr>
                      </m:fPr>
                      <m:num>
                        <m:sSup>
                          <m:sSupPr>
                            <m:ctrlPr>
                              <a:rPr lang="zh-CN" altLang="zh-CN" sz="3600" i="1">
                                <a:latin typeface="Cambria Math" panose="02040503050406030204" pitchFamily="18" charset="0"/>
                              </a:rPr>
                            </m:ctrlPr>
                          </m:sSupPr>
                          <m:e>
                            <m:acc>
                              <m:accPr>
                                <m:chr m:val="̇"/>
                                <m:ctrlPr>
                                  <a:rPr lang="zh-CN" altLang="zh-CN" sz="3600" i="1">
                                    <a:latin typeface="Cambria Math" panose="02040503050406030204" pitchFamily="18" charset="0"/>
                                  </a:rPr>
                                </m:ctrlPr>
                              </m:accPr>
                              <m:e>
                                <m:r>
                                  <a:rPr lang="en-US" altLang="zh-CN" sz="2800" i="1">
                                    <a:latin typeface="Cambria Math" panose="02040503050406030204" pitchFamily="18" charset="0"/>
                                  </a:rPr>
                                  <m:t>𝜎</m:t>
                                </m:r>
                              </m:e>
                            </m:acc>
                          </m:e>
                          <m:sup>
                            <m:r>
                              <a:rPr lang="en-US" altLang="zh-CN" sz="2800" i="1">
                                <a:latin typeface="Cambria Math" panose="02040503050406030204" pitchFamily="18" charset="0"/>
                              </a:rPr>
                              <m:t>∗</m:t>
                            </m:r>
                          </m:sup>
                        </m:sSup>
                      </m:num>
                      <m:den>
                        <m:acc>
                          <m:accPr>
                            <m:chr m:val="̇"/>
                            <m:ctrlPr>
                              <a:rPr lang="zh-CN" altLang="zh-CN" sz="3600" i="1">
                                <a:latin typeface="Cambria Math" panose="02040503050406030204" pitchFamily="18" charset="0"/>
                              </a:rPr>
                            </m:ctrlPr>
                          </m:accPr>
                          <m:e>
                            <m:r>
                              <a:rPr lang="en-US" altLang="zh-CN" sz="2800" i="1">
                                <a:latin typeface="Cambria Math" panose="02040503050406030204" pitchFamily="18" charset="0"/>
                              </a:rPr>
                              <m:t>𝑞</m:t>
                            </m:r>
                          </m:e>
                        </m:acc>
                      </m:den>
                    </m:f>
                    <m:r>
                      <a:rPr lang="en-US" altLang="zh-CN" sz="2800" i="1">
                        <a:latin typeface="Cambria Math" panose="02040503050406030204" pitchFamily="18" charset="0"/>
                      </a:rPr>
                      <m:t>=</m:t>
                    </m:r>
                    <m:f>
                      <m:fPr>
                        <m:ctrlPr>
                          <a:rPr lang="zh-CN" altLang="zh-CN" sz="3600" i="1">
                            <a:latin typeface="Cambria Math" panose="02040503050406030204" pitchFamily="18" charset="0"/>
                          </a:rPr>
                        </m:ctrlPr>
                      </m:fPr>
                      <m:num>
                        <m:sSub>
                          <m:sSubPr>
                            <m:ctrlPr>
                              <a:rPr lang="zh-CN" altLang="zh-CN" sz="3600" i="1">
                                <a:latin typeface="Cambria Math" panose="02040503050406030204" pitchFamily="18" charset="0"/>
                              </a:rPr>
                            </m:ctrlPr>
                          </m:sSubPr>
                          <m:e>
                            <m:r>
                              <a:rPr lang="en-US" altLang="zh-CN" sz="2800" i="1">
                                <a:latin typeface="Cambria Math" panose="02040503050406030204" pitchFamily="18" charset="0"/>
                              </a:rPr>
                              <m:t>𝑛</m:t>
                            </m:r>
                          </m:e>
                          <m:sub>
                            <m:r>
                              <a:rPr lang="en-US" altLang="zh-CN" sz="2800" i="1">
                                <a:latin typeface="Cambria Math" panose="02040503050406030204" pitchFamily="18" charset="0"/>
                              </a:rPr>
                              <m:t>𝑝</m:t>
                            </m:r>
                          </m:sub>
                        </m:sSub>
                        <m:r>
                          <a:rPr lang="en-US" altLang="zh-CN" sz="2800" i="1">
                            <a:latin typeface="Cambria Math" panose="02040503050406030204" pitchFamily="18" charset="0"/>
                          </a:rPr>
                          <m:t>𝑔</m:t>
                        </m:r>
                      </m:num>
                      <m:den>
                        <m:acc>
                          <m:accPr>
                            <m:chr m:val="̇"/>
                            <m:ctrlPr>
                              <a:rPr lang="zh-CN" altLang="zh-CN" sz="3600" i="1">
                                <a:latin typeface="Cambria Math" panose="02040503050406030204" pitchFamily="18" charset="0"/>
                              </a:rPr>
                            </m:ctrlPr>
                          </m:accPr>
                          <m:e>
                            <m:r>
                              <a:rPr lang="en-US" altLang="zh-CN" sz="2800" i="1">
                                <a:latin typeface="Cambria Math" panose="02040503050406030204" pitchFamily="18" charset="0"/>
                              </a:rPr>
                              <m:t>𝑞</m:t>
                            </m:r>
                          </m:e>
                        </m:acc>
                        <m:r>
                          <a:rPr lang="en-US" altLang="zh-CN" sz="2800" i="1">
                            <a:latin typeface="Cambria Math" panose="02040503050406030204" pitchFamily="18" charset="0"/>
                          </a:rPr>
                          <m:t>𝑉</m:t>
                        </m:r>
                      </m:den>
                    </m:f>
                  </m:oMath>
                </a14:m>
                <a:r>
                  <a:rPr lang="en-US" altLang="zh-CN" sz="3200" dirty="0">
                    <a:latin typeface="+mn-ea"/>
                  </a:rPr>
                  <a:t> </a:t>
                </a: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400" dirty="0">
                    <a:latin typeface="+mn-ea"/>
                  </a:rPr>
                  <a:t>视线角速度</a:t>
                </a:r>
                <a:r>
                  <a:rPr lang="zh-CN" altLang="en-US" sz="2400" b="1" dirty="0">
                    <a:latin typeface="+mn-ea"/>
                  </a:rPr>
                  <a:t>收敛条件</a:t>
                </a:r>
                <a:r>
                  <a:rPr lang="zh-CN" altLang="en-US" sz="2400" dirty="0">
                    <a:latin typeface="+mn-ea"/>
                  </a:rPr>
                  <a:t>：</a:t>
                </a:r>
                <a14:m>
                  <m:oMath xmlns:m="http://schemas.openxmlformats.org/officeDocument/2006/math">
                    <m:sSup>
                      <m:sSupPr>
                        <m:ctrlPr>
                          <a:rPr lang="zh-CN" altLang="zh-CN" sz="3600" i="1" smtClean="0">
                            <a:effectLst/>
                            <a:latin typeface="Cambria Math" panose="02040503050406030204" pitchFamily="18" charset="0"/>
                            <a:ea typeface="Cambria Math" panose="02040503050406030204" pitchFamily="18" charset="0"/>
                          </a:rPr>
                        </m:ctrlPr>
                      </m:s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𝐾</m:t>
                        </m:r>
                      </m:e>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&gt;</m:t>
                    </m:r>
                    <m:f>
                      <m:fPr>
                        <m:ctrlPr>
                          <a:rPr lang="zh-CN" altLang="zh-CN" sz="3600" i="1">
                            <a:effectLst/>
                            <a:latin typeface="Cambria Math" panose="02040503050406030204" pitchFamily="18" charset="0"/>
                            <a:ea typeface="Cambria Math" panose="02040503050406030204" pitchFamily="18" charset="0"/>
                          </a:rPr>
                        </m:ctrlPr>
                      </m:fPr>
                      <m:num>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d>
                          <m:dPr>
                            <m:begChr m:val="|"/>
                            <m:endChr m:val="|"/>
                            <m:ctrlPr>
                              <a:rPr lang="zh-CN" altLang="zh-CN" sz="3600" i="1">
                                <a:effectLst/>
                                <a:latin typeface="Cambria Math" panose="02040503050406030204" pitchFamily="18" charset="0"/>
                                <a:ea typeface="Cambria Math" panose="02040503050406030204" pitchFamily="18" charset="0"/>
                              </a:rPr>
                            </m:ctrlPr>
                          </m:dPr>
                          <m:e>
                            <m:acc>
                              <m:accPr>
                                <m:chr m:val="̇"/>
                                <m:ctrlPr>
                                  <a:rPr lang="zh-CN" altLang="zh-CN" sz="3600" i="1">
                                    <a:effectLst/>
                                    <a:latin typeface="Cambria Math" panose="02040503050406030204" pitchFamily="18" charset="0"/>
                                    <a:ea typeface="Cambria Math" panose="02040503050406030204" pitchFamily="18" charset="0"/>
                                  </a:rPr>
                                </m:ctrlPr>
                              </m:acc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𝑟</m:t>
                                </m:r>
                              </m:e>
                            </m:acc>
                          </m:e>
                        </m:d>
                      </m:num>
                      <m:den>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𝑉𝑐𝑜𝑠</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𝜂</m:t>
                        </m:r>
                      </m:den>
                    </m:f>
                  </m:oMath>
                </a14:m>
                <a:endParaRPr lang="en-US" altLang="zh-CN" sz="2200" dirty="0">
                  <a:latin typeface="+mn-ea"/>
                </a:endParaRPr>
              </a:p>
            </p:txBody>
          </p:sp>
        </mc:Choice>
        <mc:Fallback xmlns="">
          <p:sp>
            <p:nvSpPr>
              <p:cNvPr id="4" name="文本框 3">
                <a:extLst>
                  <a:ext uri="{FF2B5EF4-FFF2-40B4-BE49-F238E27FC236}">
                    <a16:creationId xmlns:a16="http://schemas.microsoft.com/office/drawing/2014/main" id="{C3514CA6-EBF7-E02C-1148-8E7C38A10B98}"/>
                  </a:ext>
                </a:extLst>
              </p:cNvPr>
              <p:cNvSpPr txBox="1">
                <a:spLocks noRot="1" noChangeAspect="1" noMove="1" noResize="1" noEditPoints="1" noAdjustHandles="1" noChangeArrowheads="1" noChangeShapeType="1" noTextEdit="1"/>
              </p:cNvSpPr>
              <p:nvPr/>
            </p:nvSpPr>
            <p:spPr>
              <a:xfrm>
                <a:off x="842251" y="1076363"/>
                <a:ext cx="10498347" cy="3635867"/>
              </a:xfrm>
              <a:prstGeom prst="rect">
                <a:avLst/>
              </a:prstGeom>
              <a:blipFill>
                <a:blip r:embed="rId3"/>
                <a:stretch>
                  <a:fillRect l="-755" b="-25839"/>
                </a:stretch>
              </a:blipFill>
            </p:spPr>
            <p:txBody>
              <a:bodyPr/>
              <a:lstStyle/>
              <a:p>
                <a:r>
                  <a:rPr lang="zh-CN" altLang="en-US">
                    <a:noFill/>
                  </a:rPr>
                  <a:t> </a:t>
                </a:r>
              </a:p>
            </p:txBody>
          </p:sp>
        </mc:Fallback>
      </mc:AlternateContent>
      <p:sp>
        <p:nvSpPr>
          <p:cNvPr id="9" name="标题 8">
            <a:extLst>
              <a:ext uri="{FF2B5EF4-FFF2-40B4-BE49-F238E27FC236}">
                <a16:creationId xmlns:a16="http://schemas.microsoft.com/office/drawing/2014/main" id="{0F663A10-7C97-B3FE-683F-1A2388A07863}"/>
              </a:ext>
            </a:extLst>
          </p:cNvPr>
          <p:cNvSpPr>
            <a:spLocks noGrp="1"/>
          </p:cNvSpPr>
          <p:nvPr>
            <p:ph type="title"/>
          </p:nvPr>
        </p:nvSpPr>
        <p:spPr/>
        <p:txBody>
          <a:bodyPr/>
          <a:lstStyle/>
          <a:p>
            <a:r>
              <a:rPr lang="zh-CN" altLang="en-US" dirty="0"/>
              <a:t>运动分析模型</a:t>
            </a:r>
          </a:p>
        </p:txBody>
      </p:sp>
      <p:sp>
        <p:nvSpPr>
          <p:cNvPr id="5" name="文本框 4">
            <a:extLst>
              <a:ext uri="{FF2B5EF4-FFF2-40B4-BE49-F238E27FC236}">
                <a16:creationId xmlns:a16="http://schemas.microsoft.com/office/drawing/2014/main" id="{03B3AF4C-CB39-069B-1646-D2C600C9FE38}"/>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extLst>
      <p:ext uri="{BB962C8B-B14F-4D97-AF65-F5344CB8AC3E}">
        <p14:creationId xmlns:p14="http://schemas.microsoft.com/office/powerpoint/2010/main" val="1162971031"/>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4FB2F-6FB5-29E0-4AC2-063DE7ECF1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19F3318-32AA-6E3A-2D9E-F43A786814CF}"/>
              </a:ext>
            </a:extLst>
          </p:cNvPr>
          <p:cNvSpPr>
            <a:spLocks noGrp="1"/>
          </p:cNvSpPr>
          <p:nvPr>
            <p:ph type="title"/>
          </p:nvPr>
        </p:nvSpPr>
        <p:spPr/>
        <p:txBody>
          <a:bodyPr/>
          <a:lstStyle/>
          <a:p>
            <a:r>
              <a:rPr lang="zh-CN" altLang="en-US" dirty="0"/>
              <a:t>数值计算实验</a:t>
            </a:r>
            <a:r>
              <a:rPr lang="en-US" altLang="zh-CN" dirty="0"/>
              <a:t>-</a:t>
            </a:r>
            <a:r>
              <a:rPr lang="zh-CN" altLang="en-US" dirty="0"/>
              <a:t>目标匀速直线运动</a:t>
            </a:r>
          </a:p>
        </p:txBody>
      </p:sp>
      <mc:AlternateContent xmlns:mc="http://schemas.openxmlformats.org/markup-compatibility/2006" xmlns:a14="http://schemas.microsoft.com/office/drawing/2010/main">
        <mc:Choice Requires="a14">
          <p:sp>
            <p:nvSpPr>
              <p:cNvPr id="8" name="文本占位符 20">
                <a:extLst>
                  <a:ext uri="{FF2B5EF4-FFF2-40B4-BE49-F238E27FC236}">
                    <a16:creationId xmlns:a16="http://schemas.microsoft.com/office/drawing/2014/main" id="{7D6D4398-F980-4C38-F2C0-BB847D38AF03}"/>
                  </a:ext>
                </a:extLst>
              </p:cNvPr>
              <p:cNvSpPr txBox="1">
                <a:spLocks/>
              </p:cNvSpPr>
              <p:nvPr/>
            </p:nvSpPr>
            <p:spPr>
              <a:xfrm>
                <a:off x="842251" y="5753716"/>
                <a:ext cx="10858500" cy="401895"/>
              </a:xfrm>
              <a:prstGeom prst="rect">
                <a:avLst/>
              </a:prstGeom>
            </p:spPr>
            <p:txBody>
              <a:bodyPr vert="horz" lIns="0" tIns="0" rIns="0" bIns="0" rtlCol="0">
                <a:normAutofit fontScale="85000" lnSpcReduction="10000"/>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=2000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dirty="0">
                    <a:solidFill>
                      <a:srgbClr val="000000">
                        <a:lumMod val="85000"/>
                        <a:lumOff val="15000"/>
                      </a:srgbClr>
                    </a:solidFill>
                    <a:latin typeface="Arial"/>
                  </a:rPr>
                  <a:t>，</a:t>
                </a:r>
                <a14:m>
                  <m:oMath xmlns:m="http://schemas.openxmlformats.org/officeDocument/2006/math">
                    <m:sSub>
                      <m:sSubPr>
                        <m:ctrlPr>
                          <a:rPr lang="zh-CN" altLang="zh-CN"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smtClean="0">
                        <a:latin typeface="Cambria Math" panose="02040503050406030204" pitchFamily="18" charset="0"/>
                      </a:rPr>
                      <m:t>=500</m:t>
                    </m:r>
                    <m:r>
                      <m:rPr>
                        <m:sty m:val="p"/>
                      </m:rPr>
                      <a:rPr lang="en-US" altLang="zh-CN" i="1" dirty="0">
                        <a:latin typeface="Cambria Math" panose="02040503050406030204" pitchFamily="18" charset="0"/>
                      </a:rPr>
                      <m:t>m</m:t>
                    </m:r>
                  </m:oMath>
                </a14:m>
                <a:r>
                  <a:rPr lang="zh-CN" altLang="en-US" dirty="0"/>
                  <a:t>，</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𝑇</m:t>
                        </m:r>
                      </m:sub>
                    </m:sSub>
                    <m:r>
                      <a:rPr lang="en-US" altLang="zh-CN" i="1" dirty="0">
                        <a:latin typeface="Cambria Math" panose="02040503050406030204" pitchFamily="18" charset="0"/>
                      </a:rPr>
                      <m:t>=50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=0</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=200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r>
                      <a:rPr lang="zh-CN" altLang="en-US" i="1" dirty="0" smtClean="0">
                        <a:latin typeface="Cambria Math" panose="02040503050406030204" pitchFamily="18" charset="0"/>
                      </a:rPr>
                      <m:t>，</m:t>
                    </m:r>
                  </m:oMath>
                </a14:m>
                <a:r>
                  <a:rPr lang="zh-CN" altLang="en-US" dirty="0">
                    <a:solidFill>
                      <a:srgbClr val="000000">
                        <a:lumMod val="85000"/>
                        <a:lumOff val="15000"/>
                      </a:srgbClr>
                    </a:solidFill>
                    <a:latin typeface="Arial"/>
                  </a:rPr>
                  <a:t> </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𝑞</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sSup>
                      <m:sSupPr>
                        <m:ctrlPr>
                          <a:rPr lang="zh-CN" altLang="zh-CN" i="1" dirty="0">
                            <a:latin typeface="Cambria Math" panose="02040503050406030204" pitchFamily="18" charset="0"/>
                          </a:rPr>
                        </m:ctrlPr>
                      </m:sSupPr>
                      <m:e>
                        <m:r>
                          <a:rPr lang="en-US" altLang="zh-CN" i="1" dirty="0">
                            <a:latin typeface="Cambria Math" panose="02040503050406030204" pitchFamily="18" charset="0"/>
                          </a:rPr>
                          <m:t>𝑡𝑎𝑛</m:t>
                        </m:r>
                      </m:e>
                      <m:sup>
                        <m:r>
                          <a:rPr lang="en-US" altLang="zh-CN" i="1" dirty="0">
                            <a:latin typeface="Cambria Math" panose="02040503050406030204" pitchFamily="18" charset="0"/>
                          </a:rPr>
                          <m:t>−1</m:t>
                        </m:r>
                      </m:sup>
                    </m:sSup>
                    <m:r>
                      <a:rPr lang="en-US" altLang="zh-CN" i="1" dirty="0">
                        <a:latin typeface="Cambria Math" panose="02040503050406030204" pitchFamily="18" charset="0"/>
                      </a:rPr>
                      <m:t>(</m:t>
                    </m:r>
                    <m:f>
                      <m:fPr>
                        <m:ctrlPr>
                          <a:rPr lang="zh-CN" altLang="zh-CN" i="1" dirty="0">
                            <a:latin typeface="Cambria Math" panose="02040503050406030204" pitchFamily="18" charset="0"/>
                          </a:rPr>
                        </m:ctrlPr>
                      </m:fPr>
                      <m:num>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a:latin typeface="Cambria Math" panose="02040503050406030204" pitchFamily="18" charset="0"/>
                          </a:rPr>
                          <m:t>−</m:t>
                        </m:r>
                        <m:r>
                          <a:rPr lang="en-US" altLang="zh-CN" i="1" dirty="0">
                            <a:latin typeface="Cambria Math" panose="02040503050406030204" pitchFamily="18" charset="0"/>
                          </a:rPr>
                          <m:t>𝑦</m:t>
                        </m:r>
                      </m:num>
                      <m:den>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a:latin typeface="Cambria Math" panose="02040503050406030204" pitchFamily="18" charset="0"/>
                          </a:rPr>
                          <m:t>−</m:t>
                        </m:r>
                        <m:r>
                          <a:rPr lang="en-US" altLang="zh-CN" i="1" dirty="0">
                            <a:latin typeface="Cambria Math" panose="02040503050406030204" pitchFamily="18" charset="0"/>
                          </a:rPr>
                          <m:t>𝑥</m:t>
                        </m:r>
                      </m:den>
                    </m:f>
                    <m:r>
                      <a:rPr lang="en-US" altLang="zh-CN" i="1" dirty="0">
                        <a:latin typeface="Cambria Math" panose="02040503050406030204" pitchFamily="18" charset="0"/>
                      </a:rPr>
                      <m:t>)</m:t>
                    </m:r>
                  </m:oMath>
                </a14:m>
                <a:endParaRPr lang="en-US" altLang="zh-CN" dirty="0">
                  <a:solidFill>
                    <a:srgbClr val="000000">
                      <a:lumMod val="85000"/>
                      <a:lumOff val="15000"/>
                    </a:srgbClr>
                  </a:solidFill>
                  <a:latin typeface="Arial"/>
                </a:endParaRPr>
              </a:p>
            </p:txBody>
          </p:sp>
        </mc:Choice>
        <mc:Fallback xmlns="">
          <p:sp>
            <p:nvSpPr>
              <p:cNvPr id="8" name="文本占位符 20">
                <a:extLst>
                  <a:ext uri="{FF2B5EF4-FFF2-40B4-BE49-F238E27FC236}">
                    <a16:creationId xmlns:a16="http://schemas.microsoft.com/office/drawing/2014/main" id="{7D6D4398-F980-4C38-F2C0-BB847D38AF03}"/>
                  </a:ext>
                </a:extLst>
              </p:cNvPr>
              <p:cNvSpPr txBox="1">
                <a:spLocks noRot="1" noChangeAspect="1" noMove="1" noResize="1" noEditPoints="1" noAdjustHandles="1" noChangeArrowheads="1" noChangeShapeType="1" noTextEdit="1"/>
              </p:cNvSpPr>
              <p:nvPr/>
            </p:nvSpPr>
            <p:spPr>
              <a:xfrm>
                <a:off x="842251" y="5753716"/>
                <a:ext cx="10858500" cy="401895"/>
              </a:xfrm>
              <a:prstGeom prst="rect">
                <a:avLst/>
              </a:prstGeom>
              <a:blipFill>
                <a:blip r:embed="rId3"/>
                <a:stretch>
                  <a:fillRect l="-449" b="-3030"/>
                </a:stretch>
              </a:blipFill>
            </p:spPr>
            <p:txBody>
              <a:bodyPr/>
              <a:lstStyle/>
              <a:p>
                <a:r>
                  <a:rPr lang="zh-CN" altLang="en-US">
                    <a:noFill/>
                  </a:rPr>
                  <a:t> </a:t>
                </a:r>
              </a:p>
            </p:txBody>
          </p:sp>
        </mc:Fallback>
      </mc:AlternateContent>
      <p:pic>
        <p:nvPicPr>
          <p:cNvPr id="9" name="图片占位符 25">
            <a:extLst>
              <a:ext uri="{FF2B5EF4-FFF2-40B4-BE49-F238E27FC236}">
                <a16:creationId xmlns:a16="http://schemas.microsoft.com/office/drawing/2014/main" id="{29DBD527-7CCF-D9D1-938B-407188FF422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flipH="1">
            <a:off x="660400" y="120177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pic>
      <p:pic>
        <p:nvPicPr>
          <p:cNvPr id="10" name="图片占位符 27">
            <a:extLst>
              <a:ext uri="{FF2B5EF4-FFF2-40B4-BE49-F238E27FC236}">
                <a16:creationId xmlns:a16="http://schemas.microsoft.com/office/drawing/2014/main" id="{D93D948A-C662-A115-4135-0AF57144576B}"/>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7982438" y="120177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pic>
      <p:sp>
        <p:nvSpPr>
          <p:cNvPr id="11" name="文本占位符 23">
            <a:extLst>
              <a:ext uri="{FF2B5EF4-FFF2-40B4-BE49-F238E27FC236}">
                <a16:creationId xmlns:a16="http://schemas.microsoft.com/office/drawing/2014/main" id="{D33D5AF1-D98C-7C5C-0229-60BF4EEF2F31}"/>
              </a:ext>
            </a:extLst>
          </p:cNvPr>
          <p:cNvSpPr txBox="1">
            <a:spLocks/>
          </p:cNvSpPr>
          <p:nvPr/>
        </p:nvSpPr>
        <p:spPr>
          <a:xfrm>
            <a:off x="4493113" y="120177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地对空</a:t>
            </a:r>
          </a:p>
        </p:txBody>
      </p:sp>
      <p:sp>
        <p:nvSpPr>
          <p:cNvPr id="3" name="文本框 2">
            <a:extLst>
              <a:ext uri="{FF2B5EF4-FFF2-40B4-BE49-F238E27FC236}">
                <a16:creationId xmlns:a16="http://schemas.microsoft.com/office/drawing/2014/main" id="{AB1F6E5A-2388-56C6-FEA1-C21FDF8D306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5" name="图片 4">
            <a:extLst>
              <a:ext uri="{FF2B5EF4-FFF2-40B4-BE49-F238E27FC236}">
                <a16:creationId xmlns:a16="http://schemas.microsoft.com/office/drawing/2014/main" id="{75259188-2713-C0A5-224C-A458649EEA63}"/>
              </a:ext>
            </a:extLst>
          </p:cNvPr>
          <p:cNvPicPr>
            <a:picLocks noChangeAspect="1"/>
          </p:cNvPicPr>
          <p:nvPr/>
        </p:nvPicPr>
        <p:blipFill>
          <a:blip r:embed="rId5"/>
          <a:stretch>
            <a:fillRect/>
          </a:stretch>
        </p:blipFill>
        <p:spPr>
          <a:xfrm>
            <a:off x="646121" y="1179270"/>
            <a:ext cx="4285441" cy="3874508"/>
          </a:xfrm>
          <a:prstGeom prst="rect">
            <a:avLst/>
          </a:prstGeom>
        </p:spPr>
      </p:pic>
      <p:pic>
        <p:nvPicPr>
          <p:cNvPr id="7" name="图片 6">
            <a:extLst>
              <a:ext uri="{FF2B5EF4-FFF2-40B4-BE49-F238E27FC236}">
                <a16:creationId xmlns:a16="http://schemas.microsoft.com/office/drawing/2014/main" id="{83E12EAD-EFB9-2250-A297-9E18759B011B}"/>
              </a:ext>
            </a:extLst>
          </p:cNvPr>
          <p:cNvPicPr>
            <a:picLocks noChangeAspect="1"/>
          </p:cNvPicPr>
          <p:nvPr/>
        </p:nvPicPr>
        <p:blipFill>
          <a:blip r:embed="rId6"/>
          <a:stretch>
            <a:fillRect/>
          </a:stretch>
        </p:blipFill>
        <p:spPr>
          <a:xfrm>
            <a:off x="7542661" y="1201778"/>
            <a:ext cx="4003218" cy="385225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6A8194F-B512-8C48-B563-FD70EF76FA57}"/>
                  </a:ext>
                </a:extLst>
              </p:cNvPr>
              <p:cNvSpPr txBox="1"/>
              <p:nvPr/>
            </p:nvSpPr>
            <p:spPr>
              <a:xfrm>
                <a:off x="970384" y="5131736"/>
                <a:ext cx="35227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m:t>
                      </m:r>
                    </m:oMath>
                  </m:oMathPara>
                </a14:m>
                <a:endParaRPr lang="zh-CN" altLang="en-US" b="1" dirty="0">
                  <a:solidFill>
                    <a:srgbClr val="000000">
                      <a:lumMod val="85000"/>
                      <a:lumOff val="15000"/>
                    </a:srgbClr>
                  </a:solidFill>
                  <a:latin typeface="Arial"/>
                </a:endParaRPr>
              </a:p>
            </p:txBody>
          </p:sp>
        </mc:Choice>
        <mc:Fallback xmlns="">
          <p:sp>
            <p:nvSpPr>
              <p:cNvPr id="12" name="文本框 11">
                <a:extLst>
                  <a:ext uri="{FF2B5EF4-FFF2-40B4-BE49-F238E27FC236}">
                    <a16:creationId xmlns:a16="http://schemas.microsoft.com/office/drawing/2014/main" id="{C6A8194F-B512-8C48-B563-FD70EF76FA57}"/>
                  </a:ext>
                </a:extLst>
              </p:cNvPr>
              <p:cNvSpPr txBox="1">
                <a:spLocks noRot="1" noChangeAspect="1" noMove="1" noResize="1" noEditPoints="1" noAdjustHandles="1" noChangeArrowheads="1" noChangeShapeType="1" noTextEdit="1"/>
              </p:cNvSpPr>
              <p:nvPr/>
            </p:nvSpPr>
            <p:spPr>
              <a:xfrm>
                <a:off x="970384" y="5131736"/>
                <a:ext cx="3522729"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6BF2D4-0141-2B10-CE05-D627B6658712}"/>
                  </a:ext>
                </a:extLst>
              </p:cNvPr>
              <p:cNvSpPr txBox="1"/>
              <p:nvPr/>
            </p:nvSpPr>
            <p:spPr>
              <a:xfrm>
                <a:off x="7782905" y="5066410"/>
                <a:ext cx="3522729" cy="674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𝑲</m:t>
                      </m:r>
                      <m:r>
                        <a:rPr lang="en-US" altLang="zh-CN" b="1" i="1" dirty="0" smtClean="0">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𝟐</m:t>
                          </m:r>
                          <m:d>
                            <m:dPr>
                              <m:begChr m:val="|"/>
                              <m:endChr m:val="|"/>
                              <m:ctrlPr>
                                <a:rPr lang="zh-CN" altLang="zh-CN" b="1" i="1">
                                  <a:latin typeface="Cambria Math" panose="02040503050406030204" pitchFamily="18" charset="0"/>
                                </a:rPr>
                              </m:ctrlPr>
                            </m:dPr>
                            <m:e>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𝒓</m:t>
                                  </m:r>
                                </m:e>
                              </m:acc>
                            </m:e>
                          </m:d>
                        </m:num>
                        <m:den>
                          <m:r>
                            <a:rPr lang="en-US" altLang="zh-CN" b="1" i="1">
                              <a:latin typeface="Cambria Math" panose="02040503050406030204" pitchFamily="18" charset="0"/>
                            </a:rPr>
                            <m:t>𝑽𝒄𝒐𝒔</m:t>
                          </m:r>
                          <m:r>
                            <a:rPr lang="en-US" altLang="zh-CN" b="1" i="1">
                              <a:latin typeface="Cambria Math" panose="02040503050406030204" pitchFamily="18" charset="0"/>
                            </a:rPr>
                            <m:t>𝜼</m:t>
                          </m:r>
                        </m:den>
                      </m:f>
                    </m:oMath>
                  </m:oMathPara>
                </a14:m>
                <a:endParaRPr lang="zh-CN" altLang="en-US" b="1" dirty="0">
                  <a:solidFill>
                    <a:srgbClr val="000000">
                      <a:lumMod val="85000"/>
                      <a:lumOff val="15000"/>
                    </a:srgbClr>
                  </a:solidFill>
                  <a:latin typeface="Arial"/>
                </a:endParaRPr>
              </a:p>
            </p:txBody>
          </p:sp>
        </mc:Choice>
        <mc:Fallback xmlns="">
          <p:sp>
            <p:nvSpPr>
              <p:cNvPr id="13" name="文本框 12">
                <a:extLst>
                  <a:ext uri="{FF2B5EF4-FFF2-40B4-BE49-F238E27FC236}">
                    <a16:creationId xmlns:a16="http://schemas.microsoft.com/office/drawing/2014/main" id="{976BF2D4-0141-2B10-CE05-D627B6658712}"/>
                  </a:ext>
                </a:extLst>
              </p:cNvPr>
              <p:cNvSpPr txBox="1">
                <a:spLocks noRot="1" noChangeAspect="1" noMove="1" noResize="1" noEditPoints="1" noAdjustHandles="1" noChangeArrowheads="1" noChangeShapeType="1" noTextEdit="1"/>
              </p:cNvSpPr>
              <p:nvPr/>
            </p:nvSpPr>
            <p:spPr>
              <a:xfrm>
                <a:off x="7782905" y="5066410"/>
                <a:ext cx="3522729" cy="6746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6B53704-CC46-E266-D8B2-6FFA24F43441}"/>
                  </a:ext>
                </a:extLst>
              </p:cNvPr>
              <p:cNvSpPr txBox="1"/>
              <p:nvPr/>
            </p:nvSpPr>
            <p:spPr>
              <a:xfrm>
                <a:off x="5479220" y="164503"/>
                <a:ext cx="6096000" cy="674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𝛥</m:t>
                      </m:r>
                      <m:r>
                        <a:rPr lang="zh-CN" altLang="en-US" i="1" smtClean="0">
                          <a:latin typeface="Cambria Math" panose="02040503050406030204" pitchFamily="18" charset="0"/>
                        </a:rPr>
                        <m:t>𝐾</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d>
                            <m:dPr>
                              <m:begChr m:val="|"/>
                              <m:endChr m:val="|"/>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e>
                          </m:d>
                        </m:num>
                        <m:den>
                          <m:r>
                            <a:rPr lang="zh-CN" altLang="en-US" i="1">
                              <a:latin typeface="Cambria Math" panose="02040503050406030204" pitchFamily="18" charset="0"/>
                            </a:rPr>
                            <m:t>𝑉𝑐𝑜𝑠</m:t>
                          </m:r>
                          <m:r>
                            <a:rPr lang="zh-CN" altLang="en-US" i="1">
                              <a:latin typeface="Cambria Math" panose="02040503050406030204" pitchFamily="18" charset="0"/>
                            </a:rPr>
                            <m:t>𝜂</m:t>
                          </m:r>
                        </m:den>
                      </m:f>
                      <m:r>
                        <a:rPr lang="zh-CN" altLang="en-US" i="0">
                          <a:latin typeface="Cambria Math" panose="02040503050406030204" pitchFamily="18" charset="0"/>
                        </a:rPr>
                        <m:t>−</m:t>
                      </m:r>
                      <m:r>
                        <a:rPr lang="zh-CN" altLang="en-US" i="1">
                          <a:latin typeface="Cambria Math" panose="02040503050406030204" pitchFamily="18" charset="0"/>
                        </a:rPr>
                        <m:t>𝐾</m:t>
                      </m:r>
                    </m:oMath>
                  </m:oMathPara>
                </a14:m>
                <a:endParaRPr lang="zh-CN" altLang="en-US" dirty="0"/>
              </a:p>
            </p:txBody>
          </p:sp>
        </mc:Choice>
        <mc:Fallback xmlns="">
          <p:sp>
            <p:nvSpPr>
              <p:cNvPr id="6" name="文本框 5">
                <a:extLst>
                  <a:ext uri="{FF2B5EF4-FFF2-40B4-BE49-F238E27FC236}">
                    <a16:creationId xmlns:a16="http://schemas.microsoft.com/office/drawing/2014/main" id="{A6B53704-CC46-E266-D8B2-6FFA24F43441}"/>
                  </a:ext>
                </a:extLst>
              </p:cNvPr>
              <p:cNvSpPr txBox="1">
                <a:spLocks noRot="1" noChangeAspect="1" noMove="1" noResize="1" noEditPoints="1" noAdjustHandles="1" noChangeArrowheads="1" noChangeShapeType="1" noTextEdit="1"/>
              </p:cNvSpPr>
              <p:nvPr/>
            </p:nvSpPr>
            <p:spPr>
              <a:xfrm>
                <a:off x="5479220" y="164503"/>
                <a:ext cx="6096000" cy="67467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6660769"/>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EFBF3-BCDB-6820-904D-D38677C815EC}"/>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A1608A3D-9ED4-58B5-95ED-78DC34C2BF6A}"/>
              </a:ext>
            </a:extLst>
          </p:cNvPr>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06733B7-9B3D-5551-317E-0B0BA1FEC83D}"/>
              </a:ext>
            </a:extLst>
          </p:cNvPr>
          <p:cNvSpPr txBox="1"/>
          <p:nvPr/>
        </p:nvSpPr>
        <p:spPr>
          <a:xfrm>
            <a:off x="1040439" y="1192128"/>
            <a:ext cx="3807349" cy="577787"/>
          </a:xfrm>
          <a:prstGeom prst="rect">
            <a:avLst/>
          </a:prstGeom>
          <a:noFill/>
        </p:spPr>
        <p:txBody>
          <a:bodyPr wrap="square" lIns="0" tIns="0" rIns="0" bIns="0" rtlCol="0">
            <a:spAutoFit/>
          </a:bodyPr>
          <a:lstStyle/>
          <a:p>
            <a:pPr>
              <a:lnSpc>
                <a:spcPct val="130000"/>
              </a:lnSpc>
            </a:pPr>
            <a:r>
              <a:rPr lang="zh-CN" altLang="en-US" sz="3200" b="1" spc="300" dirty="0">
                <a:solidFill>
                  <a:schemeClr val="accent1"/>
                </a:solidFill>
                <a:latin typeface="微软雅黑" panose="020B0503020204020204" pitchFamily="34" charset="-122"/>
                <a:ea typeface="微软雅黑" panose="020B0503020204020204" pitchFamily="34" charset="-122"/>
              </a:rPr>
              <a:t>恰好满足收敛条件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1127AC-0F9E-8B77-2567-53C8B8160098}"/>
                  </a:ext>
                </a:extLst>
              </p:cNvPr>
              <p:cNvSpPr txBox="1"/>
              <p:nvPr/>
            </p:nvSpPr>
            <p:spPr>
              <a:xfrm>
                <a:off x="1040439" y="2015012"/>
                <a:ext cx="5199890" cy="4002827"/>
              </a:xfrm>
              <a:prstGeom prst="rect">
                <a:avLst/>
              </a:prstGeom>
              <a:noFill/>
            </p:spPr>
            <p:txBody>
              <a:bodyPr wrap="square" lIns="0" tIns="0" rIns="0" bIns="0" rtlCol="0">
                <a:spAutoFit/>
              </a:bodyPr>
              <a:lstStyle/>
              <a:p>
                <a:pPr marL="285750" indent="-285750" algn="just">
                  <a:lnSpc>
                    <a:spcPct val="150000"/>
                  </a:lnSpc>
                  <a:buClr>
                    <a:srgbClr val="007E42"/>
                  </a:buClr>
                  <a:buFont typeface="Wingdings" panose="05000000000000000000" pitchFamily="2" charset="2"/>
                  <a:buChar char="l"/>
                </a:pPr>
                <a:r>
                  <a:rPr lang="zh-CN" altLang="zh-CN" sz="2200" dirty="0">
                    <a:latin typeface="+mn-ea"/>
                    <a:ea typeface="+mn-ea"/>
                  </a:rPr>
                  <a:t>耗时</a:t>
                </a:r>
                <a14:m>
                  <m:oMath xmlns:m="http://schemas.openxmlformats.org/officeDocument/2006/math">
                    <m:r>
                      <a:rPr lang="zh-CN" altLang="zh-CN" sz="2200">
                        <a:latin typeface="Cambria Math" panose="02040503050406030204" pitchFamily="18" charset="0"/>
                        <a:ea typeface="+mn-ea"/>
                      </a:rPr>
                      <m:t> </m:t>
                    </m:r>
                    <m:r>
                      <a:rPr lang="en-US" altLang="zh-CN" sz="2200">
                        <a:latin typeface="Cambria Math" panose="02040503050406030204" pitchFamily="18" charset="0"/>
                        <a:ea typeface="+mn-ea"/>
                      </a:rPr>
                      <m:t>13.6518</m:t>
                    </m:r>
                    <m:r>
                      <a:rPr lang="en-US" altLang="zh-CN" sz="2200">
                        <a:latin typeface="Cambria Math" panose="02040503050406030204" pitchFamily="18" charset="0"/>
                        <a:ea typeface="+mn-ea"/>
                      </a:rPr>
                      <m:t>𝑠</m:t>
                    </m:r>
                    <m:r>
                      <a:rPr lang="en-US" altLang="zh-CN" sz="2200">
                        <a:latin typeface="Cambria Math" panose="02040503050406030204" pitchFamily="18" charset="0"/>
                        <a:ea typeface="+mn-ea"/>
                      </a:rPr>
                      <m:t> </m:t>
                    </m:r>
                  </m:oMath>
                </a14:m>
                <a:r>
                  <a:rPr lang="zh-CN" altLang="zh-CN" sz="2200" dirty="0">
                    <a:latin typeface="+mn-ea"/>
                    <a:ea typeface="+mn-ea"/>
                  </a:rPr>
                  <a:t>，慢于</a:t>
                </a:r>
                <a14:m>
                  <m:oMath xmlns:m="http://schemas.openxmlformats.org/officeDocument/2006/math">
                    <m:r>
                      <a:rPr lang="zh-CN" altLang="zh-CN" sz="2200">
                        <a:latin typeface="Cambria Math" panose="02040503050406030204" pitchFamily="18" charset="0"/>
                        <a:ea typeface="+mn-ea"/>
                      </a:rPr>
                      <m:t> </m:t>
                    </m:r>
                    <m:r>
                      <a:rPr lang="en-US" altLang="zh-CN" sz="2200">
                        <a:latin typeface="Cambria Math" panose="02040503050406030204" pitchFamily="18" charset="0"/>
                        <a:ea typeface="+mn-ea"/>
                      </a:rPr>
                      <m:t>𝐾</m:t>
                    </m:r>
                    <m:r>
                      <a:rPr lang="en-US" altLang="zh-CN" sz="2200">
                        <a:latin typeface="Cambria Math" panose="02040503050406030204" pitchFamily="18" charset="0"/>
                        <a:ea typeface="+mn-ea"/>
                      </a:rPr>
                      <m:t>=3 </m:t>
                    </m:r>
                  </m:oMath>
                </a14:m>
                <a:r>
                  <a:rPr lang="zh-CN" altLang="zh-CN" sz="2200" dirty="0">
                    <a:latin typeface="+mn-ea"/>
                    <a:ea typeface="+mn-ea"/>
                  </a:rPr>
                  <a:t>的</a:t>
                </a:r>
                <a:r>
                  <a:rPr lang="zh-CN" altLang="zh-CN" sz="2200" b="1" dirty="0">
                    <a:latin typeface="+mn-ea"/>
                    <a:ea typeface="+mn-ea"/>
                  </a:rPr>
                  <a:t>命中时间</a:t>
                </a:r>
                <a:endParaRPr lang="en-US" altLang="zh-CN" sz="2200" b="1" dirty="0">
                  <a:latin typeface="+mn-ea"/>
                  <a:ea typeface="+mn-ea"/>
                </a:endParaRPr>
              </a:p>
              <a:p>
                <a:pPr marL="285750" indent="-285750" algn="just">
                  <a:lnSpc>
                    <a:spcPct val="150000"/>
                  </a:lnSpc>
                  <a:buClr>
                    <a:srgbClr val="007E42"/>
                  </a:buClr>
                  <a:buFont typeface="Wingdings" panose="05000000000000000000" pitchFamily="2" charset="2"/>
                  <a:buChar char="l"/>
                </a:pPr>
                <a:r>
                  <a:rPr lang="zh-CN" altLang="zh-CN" sz="2200" b="1" dirty="0">
                    <a:latin typeface="+mn-ea"/>
                    <a:ea typeface="+mn-ea"/>
                  </a:rPr>
                  <a:t>视线角速度</a:t>
                </a:r>
                <a:r>
                  <a:rPr lang="zh-CN" altLang="zh-CN" sz="2200" dirty="0">
                    <a:latin typeface="+mn-ea"/>
                    <a:ea typeface="+mn-ea"/>
                  </a:rPr>
                  <a:t>变化较慢，导弹</a:t>
                </a:r>
                <a:r>
                  <a:rPr lang="zh-CN" altLang="zh-CN" sz="2200" b="1" dirty="0">
                    <a:latin typeface="+mn-ea"/>
                    <a:ea typeface="+mn-ea"/>
                  </a:rPr>
                  <a:t>需用法向过载</a:t>
                </a:r>
                <a:r>
                  <a:rPr lang="zh-CN" altLang="zh-CN" sz="2200" dirty="0">
                    <a:latin typeface="+mn-ea"/>
                    <a:ea typeface="+mn-ea"/>
                  </a:rPr>
                  <a:t>的绝对值较小</a:t>
                </a:r>
                <a:endParaRPr lang="en-US" altLang="zh-CN" sz="2200" dirty="0">
                  <a:latin typeface="+mn-ea"/>
                  <a:ea typeface="+mn-ea"/>
                </a:endParaRPr>
              </a:p>
              <a:p>
                <a:pPr marL="285750" indent="-285750" algn="just">
                  <a:lnSpc>
                    <a:spcPct val="150000"/>
                  </a:lnSpc>
                  <a:buClr>
                    <a:srgbClr val="007E42"/>
                  </a:buClr>
                  <a:buFont typeface="Wingdings" panose="05000000000000000000" pitchFamily="2" charset="2"/>
                  <a:buChar char="l"/>
                </a:pPr>
                <a:r>
                  <a:rPr lang="zh-CN" altLang="zh-CN" sz="2200" dirty="0">
                    <a:latin typeface="+mn-ea"/>
                    <a:ea typeface="+mn-ea"/>
                  </a:rPr>
                  <a:t>导弹调整航向的能力低，需要更大的</a:t>
                </a:r>
                <a:r>
                  <a:rPr lang="zh-CN" altLang="zh-CN" sz="2200" b="1" dirty="0">
                    <a:latin typeface="+mn-ea"/>
                    <a:ea typeface="+mn-ea"/>
                  </a:rPr>
                  <a:t>轨迹偏转</a:t>
                </a:r>
                <a:r>
                  <a:rPr lang="zh-CN" altLang="zh-CN" sz="2200" dirty="0">
                    <a:latin typeface="+mn-ea"/>
                    <a:ea typeface="+mn-ea"/>
                  </a:rPr>
                  <a:t>才能逐步逼近目标</a:t>
                </a:r>
                <a:r>
                  <a:rPr lang="zh-CN" altLang="en-US" sz="2200" dirty="0">
                    <a:latin typeface="+mn-ea"/>
                    <a:ea typeface="+mn-ea"/>
                  </a:rPr>
                  <a:t>，</a:t>
                </a:r>
                <a:r>
                  <a:rPr lang="zh-CN" altLang="zh-CN" sz="2200" b="1" dirty="0">
                    <a:latin typeface="+mn-ea"/>
                    <a:ea typeface="+mn-ea"/>
                  </a:rPr>
                  <a:t>弹道</a:t>
                </a:r>
                <a:r>
                  <a:rPr lang="zh-CN" altLang="zh-CN" sz="2200" dirty="0">
                    <a:latin typeface="+mn-ea"/>
                    <a:ea typeface="+mn-ea"/>
                  </a:rPr>
                  <a:t>更加弯曲</a:t>
                </a:r>
                <a:endParaRPr lang="en-US" altLang="zh-CN" sz="2200" dirty="0">
                  <a:latin typeface="+mn-ea"/>
                  <a:ea typeface="+mn-ea"/>
                </a:endParaRPr>
              </a:p>
              <a:p>
                <a:pPr marL="285750" indent="-285750" algn="just">
                  <a:lnSpc>
                    <a:spcPct val="150000"/>
                  </a:lnSpc>
                  <a:buClr>
                    <a:srgbClr val="007E42"/>
                  </a:buClr>
                  <a:buFont typeface="Wingdings" panose="05000000000000000000" pitchFamily="2" charset="2"/>
                  <a:buChar char="l"/>
                </a:pPr>
                <a:r>
                  <a:rPr lang="zh-CN" altLang="zh-CN" sz="2200" dirty="0">
                    <a:latin typeface="+mn-ea"/>
                    <a:ea typeface="+mn-ea"/>
                  </a:rPr>
                  <a:t>视线角速度变化曲线表现出</a:t>
                </a:r>
                <a:r>
                  <a:rPr lang="zh-CN" altLang="zh-CN" sz="2200" b="1" dirty="0">
                    <a:latin typeface="+mn-ea"/>
                    <a:ea typeface="+mn-ea"/>
                  </a:rPr>
                  <a:t>波动</a:t>
                </a:r>
                <a:r>
                  <a:rPr lang="zh-CN" altLang="zh-CN" sz="2200" dirty="0">
                    <a:latin typeface="+mn-ea"/>
                    <a:ea typeface="+mn-ea"/>
                  </a:rPr>
                  <a:t>现象，收敛性较差</a:t>
                </a:r>
              </a:p>
            </p:txBody>
          </p:sp>
        </mc:Choice>
        <mc:Fallback xmlns="">
          <p:sp>
            <p:nvSpPr>
              <p:cNvPr id="6" name="文本框 5">
                <a:extLst>
                  <a:ext uri="{FF2B5EF4-FFF2-40B4-BE49-F238E27FC236}">
                    <a16:creationId xmlns:a16="http://schemas.microsoft.com/office/drawing/2014/main" id="{831127AC-0F9E-8B77-2567-53C8B8160098}"/>
                  </a:ext>
                </a:extLst>
              </p:cNvPr>
              <p:cNvSpPr txBox="1">
                <a:spLocks noRot="1" noChangeAspect="1" noMove="1" noResize="1" noEditPoints="1" noAdjustHandles="1" noChangeArrowheads="1" noChangeShapeType="1" noTextEdit="1"/>
              </p:cNvSpPr>
              <p:nvPr/>
            </p:nvSpPr>
            <p:spPr>
              <a:xfrm>
                <a:off x="1040439" y="2015012"/>
                <a:ext cx="5199890" cy="4002827"/>
              </a:xfrm>
              <a:prstGeom prst="rect">
                <a:avLst/>
              </a:prstGeom>
              <a:blipFill>
                <a:blip r:embed="rId3"/>
                <a:stretch>
                  <a:fillRect l="-3048" r="-3283" b="-3354"/>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1E78BBB2-ABBE-55C2-9142-3A4C1D594B40}"/>
              </a:ext>
            </a:extLst>
          </p:cNvPr>
          <p:cNvCxnSpPr>
            <a:cxnSpLocks/>
          </p:cNvCxnSpPr>
          <p:nvPr/>
        </p:nvCxnSpPr>
        <p:spPr>
          <a:xfrm>
            <a:off x="1040439" y="180460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DECAF9B-CA51-393D-26C4-41AEA0A1B368}"/>
              </a:ext>
            </a:extLst>
          </p:cNvPr>
          <p:cNvPicPr>
            <a:picLocks noChangeAspect="1"/>
          </p:cNvPicPr>
          <p:nvPr/>
        </p:nvPicPr>
        <p:blipFill>
          <a:blip r:embed="rId4"/>
          <a:stretch>
            <a:fillRect/>
          </a:stretch>
        </p:blipFill>
        <p:spPr>
          <a:xfrm>
            <a:off x="6319009" y="1026788"/>
            <a:ext cx="5199891" cy="5003797"/>
          </a:xfrm>
          <a:prstGeom prst="rect">
            <a:avLst/>
          </a:prstGeom>
        </p:spPr>
      </p:pic>
      <p:sp>
        <p:nvSpPr>
          <p:cNvPr id="11" name="文本框 10">
            <a:extLst>
              <a:ext uri="{FF2B5EF4-FFF2-40B4-BE49-F238E27FC236}">
                <a16:creationId xmlns:a16="http://schemas.microsoft.com/office/drawing/2014/main" id="{75C997B5-F397-7F64-EB40-59BC87A56B8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2" name="标题 11">
            <a:extLst>
              <a:ext uri="{FF2B5EF4-FFF2-40B4-BE49-F238E27FC236}">
                <a16:creationId xmlns:a16="http://schemas.microsoft.com/office/drawing/2014/main" id="{E843260F-FB41-B70F-7DA8-3163DDCEDAEC}"/>
              </a:ext>
            </a:extLst>
          </p:cNvPr>
          <p:cNvSpPr>
            <a:spLocks noGrp="1"/>
          </p:cNvSpPr>
          <p:nvPr>
            <p:ph type="title"/>
          </p:nvPr>
        </p:nvSpPr>
        <p:spPr/>
        <p:txBody>
          <a:bodyPr/>
          <a:lstStyle/>
          <a:p>
            <a:r>
              <a:rPr lang="zh-CN" altLang="en-US" dirty="0"/>
              <a:t>数值计算实验</a:t>
            </a:r>
            <a:r>
              <a:rPr lang="en-US" altLang="zh-CN" dirty="0"/>
              <a:t>-</a:t>
            </a:r>
            <a:r>
              <a:rPr lang="zh-CN" altLang="en-US" dirty="0"/>
              <a:t>目标匀速直线运动</a:t>
            </a:r>
          </a:p>
        </p:txBody>
      </p:sp>
    </p:spTree>
    <p:extLst>
      <p:ext uri="{BB962C8B-B14F-4D97-AF65-F5344CB8AC3E}">
        <p14:creationId xmlns:p14="http://schemas.microsoft.com/office/powerpoint/2010/main" val="3423270100"/>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4B9D1-AAF4-1A62-663C-DE05340412D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8986A77-E91C-31C9-5C47-EBF722BE0716}"/>
              </a:ext>
            </a:extLst>
          </p:cNvPr>
          <p:cNvPicPr>
            <a:picLocks noChangeAspect="1"/>
          </p:cNvPicPr>
          <p:nvPr/>
        </p:nvPicPr>
        <p:blipFill>
          <a:blip r:embed="rId3"/>
          <a:stretch>
            <a:fillRect/>
          </a:stretch>
        </p:blipFill>
        <p:spPr>
          <a:xfrm>
            <a:off x="0" y="904136"/>
            <a:ext cx="5416573" cy="4638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60F2828E-1F60-A947-8D8B-24C8E52FC230}"/>
              </a:ext>
            </a:extLst>
          </p:cNvPr>
          <p:cNvSpPr/>
          <p:nvPr/>
        </p:nvSpPr>
        <p:spPr>
          <a:xfrm>
            <a:off x="5552901" y="966400"/>
            <a:ext cx="5578525"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AF90842E-E481-2C16-5C52-193D5C30252A}"/>
              </a:ext>
            </a:extLst>
          </p:cNvPr>
          <p:cNvSpPr txBox="1">
            <a:spLocks/>
          </p:cNvSpPr>
          <p:nvPr/>
        </p:nvSpPr>
        <p:spPr>
          <a:xfrm>
            <a:off x="6096000" y="1464668"/>
            <a:ext cx="5035426"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速度变化</a:t>
            </a:r>
          </a:p>
        </p:txBody>
      </p:sp>
      <mc:AlternateContent xmlns:mc="http://schemas.openxmlformats.org/markup-compatibility/2006" xmlns:a14="http://schemas.microsoft.com/office/drawing/2010/main">
        <mc:Choice Requires="a14">
          <p:sp>
            <p:nvSpPr>
              <p:cNvPr id="10" name="文本框">
                <a:extLst>
                  <a:ext uri="{FF2B5EF4-FFF2-40B4-BE49-F238E27FC236}">
                    <a16:creationId xmlns:a16="http://schemas.microsoft.com/office/drawing/2014/main" id="{A441C15B-2523-A955-AED8-4EF380ED7C75}"/>
                  </a:ext>
                </a:extLst>
              </p:cNvPr>
              <p:cNvSpPr txBox="1"/>
              <p:nvPr/>
            </p:nvSpPr>
            <p:spPr>
              <a:xfrm>
                <a:off x="6096000" y="2437417"/>
                <a:ext cx="4594167" cy="2704715"/>
              </a:xfrm>
              <a:prstGeom prst="rect">
                <a:avLst/>
              </a:prstGeom>
              <a:noFill/>
            </p:spPr>
            <p:txBody>
              <a:bodyPr wrap="square" lIns="0" tIns="0" rIns="0" bIns="0" rtlCol="0">
                <a:spAutoFit/>
              </a:bodyPr>
              <a:lstStyle/>
              <a:p>
                <a:pPr indent="304800" algn="just">
                  <a:lnSpc>
                    <a:spcPct val="150000"/>
                  </a:lnSpc>
                </a:pPr>
                <a:r>
                  <a:rPr lang="zh-CN" altLang="zh-CN" sz="2400" dirty="0">
                    <a:latin typeface="+mn-ea"/>
                    <a:ea typeface="+mn-ea"/>
                  </a:rPr>
                  <a:t>导弹速度增大至</a:t>
                </a:r>
                <a14:m>
                  <m:oMath xmlns:m="http://schemas.openxmlformats.org/officeDocument/2006/math">
                    <m:r>
                      <a:rPr lang="zh-CN" altLang="zh-CN" sz="2400">
                        <a:latin typeface="Cambria Math" panose="02040503050406030204" pitchFamily="18" charset="0"/>
                        <a:ea typeface="+mn-ea"/>
                      </a:rPr>
                      <m:t> </m:t>
                    </m:r>
                    <m:r>
                      <a:rPr lang="en-US" altLang="zh-CN" sz="2400">
                        <a:latin typeface="Cambria Math" panose="02040503050406030204" pitchFamily="18" charset="0"/>
                        <a:ea typeface="+mn-ea"/>
                      </a:rPr>
                      <m:t>𝑉</m:t>
                    </m:r>
                    <m:r>
                      <a:rPr lang="en-US" altLang="zh-CN" sz="2400">
                        <a:latin typeface="Cambria Math" panose="02040503050406030204" pitchFamily="18" charset="0"/>
                        <a:ea typeface="+mn-ea"/>
                      </a:rPr>
                      <m:t>=300</m:t>
                    </m:r>
                    <m:r>
                      <a:rPr lang="en-US" altLang="zh-CN" sz="2400">
                        <a:latin typeface="Cambria Math" panose="02040503050406030204" pitchFamily="18" charset="0"/>
                        <a:ea typeface="+mn-ea"/>
                      </a:rPr>
                      <m:t>𝑚</m:t>
                    </m:r>
                    <m:r>
                      <a:rPr lang="en-US" altLang="zh-CN" sz="2400">
                        <a:latin typeface="Cambria Math" panose="02040503050406030204" pitchFamily="18" charset="0"/>
                        <a:ea typeface="+mn-ea"/>
                      </a:rPr>
                      <m:t>/</m:t>
                    </m:r>
                    <m:r>
                      <a:rPr lang="en-US" altLang="zh-CN" sz="2400">
                        <a:latin typeface="Cambria Math" panose="02040503050406030204" pitchFamily="18" charset="0"/>
                        <a:ea typeface="+mn-ea"/>
                      </a:rPr>
                      <m:t>𝑠</m:t>
                    </m:r>
                    <m:r>
                      <a:rPr lang="en-US" altLang="zh-CN" sz="2400">
                        <a:latin typeface="Cambria Math" panose="02040503050406030204" pitchFamily="18" charset="0"/>
                        <a:ea typeface="+mn-ea"/>
                      </a:rPr>
                      <m:t> </m:t>
                    </m:r>
                  </m:oMath>
                </a14:m>
                <a:r>
                  <a:rPr lang="zh-CN" altLang="zh-CN" sz="2400" dirty="0">
                    <a:latin typeface="+mn-ea"/>
                    <a:ea typeface="+mn-ea"/>
                  </a:rPr>
                  <a:t>，</a:t>
                </a:r>
                <a14:m>
                  <m:oMath xmlns:m="http://schemas.openxmlformats.org/officeDocument/2006/math">
                    <m:r>
                      <a:rPr lang="en-US" altLang="zh-CN" sz="2400">
                        <a:latin typeface="Cambria Math" panose="02040503050406030204" pitchFamily="18" charset="0"/>
                        <a:ea typeface="+mn-ea"/>
                      </a:rPr>
                      <m:t>𝐾</m:t>
                    </m:r>
                    <m:r>
                      <a:rPr lang="en-US" altLang="zh-CN" sz="2400">
                        <a:latin typeface="Cambria Math" panose="02040503050406030204" pitchFamily="18" charset="0"/>
                        <a:ea typeface="+mn-ea"/>
                      </a:rPr>
                      <m:t>=3</m:t>
                    </m:r>
                  </m:oMath>
                </a14:m>
                <a:r>
                  <a:rPr lang="zh-CN" altLang="zh-CN" sz="2400" dirty="0">
                    <a:latin typeface="+mn-ea"/>
                    <a:ea typeface="+mn-ea"/>
                  </a:rPr>
                  <a:t>，命中时间为</a:t>
                </a:r>
                <a14:m>
                  <m:oMath xmlns:m="http://schemas.openxmlformats.org/officeDocument/2006/math">
                    <m:r>
                      <a:rPr lang="en-US" altLang="zh-CN" sz="2400">
                        <a:latin typeface="Cambria Math" panose="02040503050406030204" pitchFamily="18" charset="0"/>
                        <a:ea typeface="+mn-ea"/>
                      </a:rPr>
                      <m:t>8.2062</m:t>
                    </m:r>
                    <m:r>
                      <a:rPr lang="en-US" altLang="zh-CN" sz="2400">
                        <a:latin typeface="Cambria Math" panose="02040503050406030204" pitchFamily="18" charset="0"/>
                        <a:ea typeface="+mn-ea"/>
                      </a:rPr>
                      <m:t>𝑠</m:t>
                    </m:r>
                  </m:oMath>
                </a14:m>
                <a:r>
                  <a:rPr lang="zh-CN" altLang="zh-CN" sz="2400" dirty="0">
                    <a:latin typeface="+mn-ea"/>
                    <a:ea typeface="+mn-ea"/>
                  </a:rPr>
                  <a:t>，视线角速度在</a:t>
                </a:r>
                <a14:m>
                  <m:oMath xmlns:m="http://schemas.openxmlformats.org/officeDocument/2006/math">
                    <m:r>
                      <a:rPr lang="en-US" altLang="zh-CN" sz="2400">
                        <a:latin typeface="Cambria Math" panose="02040503050406030204" pitchFamily="18" charset="0"/>
                        <a:ea typeface="+mn-ea"/>
                      </a:rPr>
                      <m:t>8</m:t>
                    </m:r>
                    <m:r>
                      <a:rPr lang="en-US" altLang="zh-CN" sz="2400">
                        <a:latin typeface="Cambria Math" panose="02040503050406030204" pitchFamily="18" charset="0"/>
                        <a:ea typeface="+mn-ea"/>
                      </a:rPr>
                      <m:t>𝑠</m:t>
                    </m:r>
                  </m:oMath>
                </a14:m>
                <a:r>
                  <a:rPr lang="zh-CN" altLang="zh-CN" sz="2400" dirty="0">
                    <a:latin typeface="+mn-ea"/>
                    <a:ea typeface="+mn-ea"/>
                  </a:rPr>
                  <a:t>左右收敛，相较于</a:t>
                </a:r>
                <a14:m>
                  <m:oMath xmlns:m="http://schemas.openxmlformats.org/officeDocument/2006/math">
                    <m:r>
                      <a:rPr lang="en-US" altLang="zh-CN" sz="2400">
                        <a:latin typeface="Cambria Math" panose="02040503050406030204" pitchFamily="18" charset="0"/>
                        <a:ea typeface="+mn-ea"/>
                      </a:rPr>
                      <m:t>𝑉</m:t>
                    </m:r>
                    <m:r>
                      <a:rPr lang="en-US" altLang="zh-CN" sz="2400">
                        <a:latin typeface="Cambria Math" panose="02040503050406030204" pitchFamily="18" charset="0"/>
                        <a:ea typeface="+mn-ea"/>
                      </a:rPr>
                      <m:t>=200</m:t>
                    </m:r>
                    <m:r>
                      <a:rPr lang="en-US" altLang="zh-CN" sz="2400">
                        <a:latin typeface="Cambria Math" panose="02040503050406030204" pitchFamily="18" charset="0"/>
                        <a:ea typeface="+mn-ea"/>
                      </a:rPr>
                      <m:t>𝑚</m:t>
                    </m:r>
                    <m:r>
                      <a:rPr lang="en-US" altLang="zh-CN" sz="2400">
                        <a:latin typeface="Cambria Math" panose="02040503050406030204" pitchFamily="18" charset="0"/>
                        <a:ea typeface="+mn-ea"/>
                      </a:rPr>
                      <m:t>/</m:t>
                    </m:r>
                    <m:r>
                      <a:rPr lang="en-US" altLang="zh-CN" sz="2400">
                        <a:latin typeface="Cambria Math" panose="02040503050406030204" pitchFamily="18" charset="0"/>
                        <a:ea typeface="+mn-ea"/>
                      </a:rPr>
                      <m:t>𝑠</m:t>
                    </m:r>
                  </m:oMath>
                </a14:m>
                <a:r>
                  <a:rPr lang="zh-CN" altLang="zh-CN" sz="2400" dirty="0">
                    <a:latin typeface="+mn-ea"/>
                    <a:ea typeface="+mn-ea"/>
                  </a:rPr>
                  <a:t>，其余条件相同的情况下收敛更快。</a:t>
                </a:r>
              </a:p>
            </p:txBody>
          </p:sp>
        </mc:Choice>
        <mc:Fallback xmlns="">
          <p:sp>
            <p:nvSpPr>
              <p:cNvPr id="10" name="文本框">
                <a:extLst>
                  <a:ext uri="{FF2B5EF4-FFF2-40B4-BE49-F238E27FC236}">
                    <a16:creationId xmlns:a16="http://schemas.microsoft.com/office/drawing/2014/main" id="{A441C15B-2523-A955-AED8-4EF380ED7C75}"/>
                  </a:ext>
                </a:extLst>
              </p:cNvPr>
              <p:cNvSpPr txBox="1">
                <a:spLocks noRot="1" noChangeAspect="1" noMove="1" noResize="1" noEditPoints="1" noAdjustHandles="1" noChangeArrowheads="1" noChangeShapeType="1" noTextEdit="1"/>
              </p:cNvSpPr>
              <p:nvPr/>
            </p:nvSpPr>
            <p:spPr>
              <a:xfrm>
                <a:off x="6096000" y="2437417"/>
                <a:ext cx="4594167" cy="2704715"/>
              </a:xfrm>
              <a:prstGeom prst="rect">
                <a:avLst/>
              </a:prstGeom>
              <a:blipFill>
                <a:blip r:embed="rId4"/>
                <a:stretch>
                  <a:fillRect l="-3979" r="-3846" b="-58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37CF4A-771A-9FA8-00BE-629F0B34DFFF}"/>
                  </a:ext>
                </a:extLst>
              </p:cNvPr>
              <p:cNvSpPr txBox="1"/>
              <p:nvPr/>
            </p:nvSpPr>
            <p:spPr>
              <a:xfrm>
                <a:off x="8765816" y="1275574"/>
                <a:ext cx="1924351" cy="8526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&gt;</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d>
                            <m:dPr>
                              <m:begChr m:val="|"/>
                              <m:endChr m:val="|"/>
                              <m:ctrlPr>
                                <a:rPr lang="zh-CN" altLang="zh-CN" sz="2400" i="1">
                                  <a:effectLst/>
                                  <a:latin typeface="Cambria Math" panose="02040503050406030204" pitchFamily="18" charset="0"/>
                                  <a:ea typeface="Cambria Math" panose="02040503050406030204" pitchFamily="18" charset="0"/>
                                </a:rPr>
                              </m:ctrlPr>
                            </m:d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acc>
                            </m:e>
                          </m:d>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𝑉𝑐𝑜𝑠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den>
                      </m:f>
                    </m:oMath>
                  </m:oMathPara>
                </a14:m>
                <a:endParaRPr lang="zh-CN" altLang="en-US" dirty="0"/>
              </a:p>
            </p:txBody>
          </p:sp>
        </mc:Choice>
        <mc:Fallback xmlns="">
          <p:sp>
            <p:nvSpPr>
              <p:cNvPr id="3" name="文本框 2">
                <a:extLst>
                  <a:ext uri="{FF2B5EF4-FFF2-40B4-BE49-F238E27FC236}">
                    <a16:creationId xmlns:a16="http://schemas.microsoft.com/office/drawing/2014/main" id="{D837CF4A-771A-9FA8-00BE-629F0B34DFFF}"/>
                  </a:ext>
                </a:extLst>
              </p:cNvPr>
              <p:cNvSpPr txBox="1">
                <a:spLocks noRot="1" noChangeAspect="1" noMove="1" noResize="1" noEditPoints="1" noAdjustHandles="1" noChangeArrowheads="1" noChangeShapeType="1" noTextEdit="1"/>
              </p:cNvSpPr>
              <p:nvPr/>
            </p:nvSpPr>
            <p:spPr>
              <a:xfrm>
                <a:off x="8765816" y="1275574"/>
                <a:ext cx="1924351" cy="85266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6799446"/>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52C4-CF96-8BD1-7889-97CC13EC8006}"/>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38FD5022-C2DA-A0FE-A8E8-3A6A03C771EF}"/>
              </a:ext>
            </a:extLst>
          </p:cNvPr>
          <p:cNvSpPr/>
          <p:nvPr/>
        </p:nvSpPr>
        <p:spPr>
          <a:xfrm>
            <a:off x="5552901" y="966400"/>
            <a:ext cx="5578525"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69F65A0C-A2D1-E5B4-B3BA-C985F58A61AA}"/>
              </a:ext>
            </a:extLst>
          </p:cNvPr>
          <p:cNvSpPr txBox="1">
            <a:spLocks/>
          </p:cNvSpPr>
          <p:nvPr/>
        </p:nvSpPr>
        <p:spPr>
          <a:xfrm>
            <a:off x="6096000" y="1464668"/>
            <a:ext cx="5035426"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K=10</a:t>
            </a:r>
            <a:endPar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10" name="文本框">
                <a:extLst>
                  <a:ext uri="{FF2B5EF4-FFF2-40B4-BE49-F238E27FC236}">
                    <a16:creationId xmlns:a16="http://schemas.microsoft.com/office/drawing/2014/main" id="{D5D41128-D0A5-7C6A-B6F2-6D2D3F1CEDF2}"/>
                  </a:ext>
                </a:extLst>
              </p:cNvPr>
              <p:cNvSpPr txBox="1"/>
              <p:nvPr/>
            </p:nvSpPr>
            <p:spPr>
              <a:xfrm>
                <a:off x="6096000" y="2437417"/>
                <a:ext cx="4594167" cy="2704715"/>
              </a:xfrm>
              <a:prstGeom prst="rect">
                <a:avLst/>
              </a:prstGeom>
              <a:noFill/>
            </p:spPr>
            <p:txBody>
              <a:bodyPr wrap="square" lIns="0" tIns="0" rIns="0" bIns="0" rtlCol="0">
                <a:spAutoFit/>
              </a:bodyPr>
              <a:lstStyle/>
              <a:p>
                <a:pPr indent="304800" algn="just">
                  <a:lnSpc>
                    <a:spcPct val="150000"/>
                  </a:lnSpc>
                </a:pPr>
                <a:r>
                  <a:rPr lang="zh-CN" altLang="zh-CN" sz="2400" dirty="0">
                    <a:latin typeface="+mn-ea"/>
                    <a:ea typeface="+mn-ea"/>
                  </a:rPr>
                  <a:t>命中时间为</a:t>
                </a:r>
                <a:r>
                  <a:rPr lang="en-US" altLang="zh-CN" sz="2400" dirty="0">
                    <a:latin typeface="+mn-ea"/>
                    <a:ea typeface="+mn-ea"/>
                  </a:rPr>
                  <a:t>13.6420s</a:t>
                </a:r>
                <a:r>
                  <a:rPr lang="zh-CN" altLang="zh-CN" sz="2400" dirty="0">
                    <a:latin typeface="+mn-ea"/>
                    <a:ea typeface="+mn-ea"/>
                  </a:rPr>
                  <a:t>，快于</a:t>
                </a:r>
                <a14:m>
                  <m:oMath xmlns:m="http://schemas.openxmlformats.org/officeDocument/2006/math">
                    <m:r>
                      <a:rPr lang="en-US" altLang="zh-CN" sz="2400">
                        <a:latin typeface="Cambria Math" panose="02040503050406030204" pitchFamily="18" charset="0"/>
                        <a:ea typeface="+mn-ea"/>
                      </a:rPr>
                      <m:t>𝐾</m:t>
                    </m:r>
                    <m:r>
                      <a:rPr lang="en-US" altLang="zh-CN" sz="2400">
                        <a:latin typeface="Cambria Math" panose="02040503050406030204" pitchFamily="18" charset="0"/>
                        <a:ea typeface="+mn-ea"/>
                      </a:rPr>
                      <m:t>=3</m:t>
                    </m:r>
                  </m:oMath>
                </a14:m>
                <a:r>
                  <a:rPr lang="zh-CN" altLang="zh-CN" sz="2400" dirty="0">
                    <a:latin typeface="+mn-ea"/>
                    <a:ea typeface="+mn-ea"/>
                  </a:rPr>
                  <a:t>时。</a:t>
                </a:r>
                <a:r>
                  <a:rPr lang="zh-CN" altLang="en-US" sz="2400" dirty="0">
                    <a:latin typeface="+mn-ea"/>
                    <a:ea typeface="+mn-ea"/>
                  </a:rPr>
                  <a:t>视线</a:t>
                </a:r>
                <a:r>
                  <a:rPr lang="zh-CN" altLang="zh-CN" sz="2400" dirty="0">
                    <a:latin typeface="+mn-ea"/>
                    <a:ea typeface="+mn-ea"/>
                  </a:rPr>
                  <a:t>角速度收敛迅速。</a:t>
                </a:r>
                <a:endParaRPr lang="en-US" altLang="zh-CN" sz="2400" dirty="0">
                  <a:latin typeface="+mn-ea"/>
                  <a:ea typeface="+mn-ea"/>
                </a:endParaRPr>
              </a:p>
              <a:p>
                <a:pPr indent="304800" algn="just">
                  <a:lnSpc>
                    <a:spcPct val="150000"/>
                  </a:lnSpc>
                </a:pPr>
                <a:r>
                  <a:rPr lang="en-US" altLang="zh-CN" sz="2400" dirty="0">
                    <a:latin typeface="+mn-ea"/>
                    <a:ea typeface="+mn-ea"/>
                  </a:rPr>
                  <a:t>K</a:t>
                </a:r>
                <a:r>
                  <a:rPr lang="zh-CN" altLang="zh-CN" sz="2400" dirty="0">
                    <a:latin typeface="+mn-ea"/>
                    <a:ea typeface="+mn-ea"/>
                  </a:rPr>
                  <a:t>值增大导弹航向角变化快，可以实现更迅速的收敛，但相应的需用法向过载绝对值增大</a:t>
                </a:r>
                <a:r>
                  <a:rPr lang="zh-CN" altLang="en-US" sz="2400" dirty="0">
                    <a:latin typeface="+mn-ea"/>
                    <a:ea typeface="+mn-ea"/>
                  </a:rPr>
                  <a:t>。</a:t>
                </a:r>
                <a:endParaRPr lang="en-US" altLang="zh-CN" sz="2400" dirty="0">
                  <a:latin typeface="+mn-ea"/>
                  <a:ea typeface="+mn-ea"/>
                </a:endParaRPr>
              </a:p>
            </p:txBody>
          </p:sp>
        </mc:Choice>
        <mc:Fallback xmlns="">
          <p:sp>
            <p:nvSpPr>
              <p:cNvPr id="10" name="文本框">
                <a:extLst>
                  <a:ext uri="{FF2B5EF4-FFF2-40B4-BE49-F238E27FC236}">
                    <a16:creationId xmlns:a16="http://schemas.microsoft.com/office/drawing/2014/main" id="{D5D41128-D0A5-7C6A-B6F2-6D2D3F1CEDF2}"/>
                  </a:ext>
                </a:extLst>
              </p:cNvPr>
              <p:cNvSpPr txBox="1">
                <a:spLocks noRot="1" noChangeAspect="1" noMove="1" noResize="1" noEditPoints="1" noAdjustHandles="1" noChangeArrowheads="1" noChangeShapeType="1" noTextEdit="1"/>
              </p:cNvSpPr>
              <p:nvPr/>
            </p:nvSpPr>
            <p:spPr>
              <a:xfrm>
                <a:off x="6096000" y="2437417"/>
                <a:ext cx="4594167" cy="2704715"/>
              </a:xfrm>
              <a:prstGeom prst="rect">
                <a:avLst/>
              </a:prstGeom>
              <a:blipFill>
                <a:blip r:embed="rId3"/>
                <a:stretch>
                  <a:fillRect l="-3979" r="-3846" b="-58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B69AAB-5596-1E85-5C4D-5B4214BF2BB0}"/>
                  </a:ext>
                </a:extLst>
              </p:cNvPr>
              <p:cNvSpPr txBox="1"/>
              <p:nvPr/>
            </p:nvSpPr>
            <p:spPr>
              <a:xfrm>
                <a:off x="8765816" y="1275574"/>
                <a:ext cx="1924351" cy="8526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&gt;</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d>
                            <m:dPr>
                              <m:begChr m:val="|"/>
                              <m:endChr m:val="|"/>
                              <m:ctrlPr>
                                <a:rPr lang="zh-CN" altLang="zh-CN" sz="2400" i="1">
                                  <a:effectLst/>
                                  <a:latin typeface="Cambria Math" panose="02040503050406030204" pitchFamily="18" charset="0"/>
                                  <a:ea typeface="Cambria Math" panose="02040503050406030204" pitchFamily="18" charset="0"/>
                                </a:rPr>
                              </m:ctrlPr>
                            </m:d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acc>
                            </m:e>
                          </m:d>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𝑉𝑐𝑜𝑠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den>
                      </m:f>
                    </m:oMath>
                  </m:oMathPara>
                </a14:m>
                <a:endParaRPr lang="zh-CN" altLang="en-US" dirty="0"/>
              </a:p>
            </p:txBody>
          </p:sp>
        </mc:Choice>
        <mc:Fallback xmlns="">
          <p:sp>
            <p:nvSpPr>
              <p:cNvPr id="3" name="文本框 2">
                <a:extLst>
                  <a:ext uri="{FF2B5EF4-FFF2-40B4-BE49-F238E27FC236}">
                    <a16:creationId xmlns:a16="http://schemas.microsoft.com/office/drawing/2014/main" id="{01B69AAB-5596-1E85-5C4D-5B4214BF2BB0}"/>
                  </a:ext>
                </a:extLst>
              </p:cNvPr>
              <p:cNvSpPr txBox="1">
                <a:spLocks noRot="1" noChangeAspect="1" noMove="1" noResize="1" noEditPoints="1" noAdjustHandles="1" noChangeArrowheads="1" noChangeShapeType="1" noTextEdit="1"/>
              </p:cNvSpPr>
              <p:nvPr/>
            </p:nvSpPr>
            <p:spPr>
              <a:xfrm>
                <a:off x="8765816" y="1275574"/>
                <a:ext cx="1924351" cy="852669"/>
              </a:xfrm>
              <a:prstGeom prst="rect">
                <a:avLst/>
              </a:prstGeom>
              <a:blipFill>
                <a:blip r:embed="rId4"/>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416BE80-139F-5557-A208-F9015099E8A4}"/>
              </a:ext>
            </a:extLst>
          </p:cNvPr>
          <p:cNvPicPr>
            <a:picLocks noChangeAspect="1"/>
          </p:cNvPicPr>
          <p:nvPr/>
        </p:nvPicPr>
        <p:blipFill>
          <a:blip r:embed="rId5"/>
          <a:stretch>
            <a:fillRect/>
          </a:stretch>
        </p:blipFill>
        <p:spPr>
          <a:xfrm>
            <a:off x="526505" y="14418"/>
            <a:ext cx="3963038" cy="3279756"/>
          </a:xfrm>
          <a:prstGeom prst="rect">
            <a:avLst/>
          </a:prstGeom>
        </p:spPr>
      </p:pic>
      <p:pic>
        <p:nvPicPr>
          <p:cNvPr id="7" name="图片 6">
            <a:extLst>
              <a:ext uri="{FF2B5EF4-FFF2-40B4-BE49-F238E27FC236}">
                <a16:creationId xmlns:a16="http://schemas.microsoft.com/office/drawing/2014/main" id="{DCFABDE4-1A49-9DEA-7461-EAC04AEE79C5}"/>
              </a:ext>
            </a:extLst>
          </p:cNvPr>
          <p:cNvPicPr>
            <a:picLocks noChangeAspect="1"/>
          </p:cNvPicPr>
          <p:nvPr/>
        </p:nvPicPr>
        <p:blipFill>
          <a:blip r:embed="rId6"/>
          <a:stretch>
            <a:fillRect/>
          </a:stretch>
        </p:blipFill>
        <p:spPr>
          <a:xfrm>
            <a:off x="676574" y="3294174"/>
            <a:ext cx="3812969" cy="3563826"/>
          </a:xfrm>
          <a:prstGeom prst="rect">
            <a:avLst/>
          </a:prstGeom>
        </p:spPr>
      </p:pic>
    </p:spTree>
    <p:extLst>
      <p:ext uri="{BB962C8B-B14F-4D97-AF65-F5344CB8AC3E}">
        <p14:creationId xmlns:p14="http://schemas.microsoft.com/office/powerpoint/2010/main" val="175452366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7594-5EB7-5CBE-F88F-41E0F4963E9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A94CDA5-5695-E637-8207-15862B307129}"/>
              </a:ext>
            </a:extLst>
          </p:cNvPr>
          <p:cNvPicPr>
            <a:picLocks noChangeAspect="1"/>
          </p:cNvPicPr>
          <p:nvPr/>
        </p:nvPicPr>
        <p:blipFill>
          <a:blip r:embed="rId3"/>
          <a:stretch>
            <a:fillRect/>
          </a:stretch>
        </p:blipFill>
        <p:spPr>
          <a:xfrm>
            <a:off x="0" y="309127"/>
            <a:ext cx="7125694" cy="6239746"/>
          </a:xfrm>
          <a:prstGeom prst="rect">
            <a:avLst/>
          </a:prstGeom>
        </p:spPr>
      </p:pic>
      <p:sp>
        <p:nvSpPr>
          <p:cNvPr id="8" name="矩形 7">
            <a:extLst>
              <a:ext uri="{FF2B5EF4-FFF2-40B4-BE49-F238E27FC236}">
                <a16:creationId xmlns:a16="http://schemas.microsoft.com/office/drawing/2014/main" id="{F712550D-62A2-D309-2FC6-D68D61EA8281}"/>
              </a:ext>
            </a:extLst>
          </p:cNvPr>
          <p:cNvSpPr/>
          <p:nvPr/>
        </p:nvSpPr>
        <p:spPr>
          <a:xfrm>
            <a:off x="6999315" y="884960"/>
            <a:ext cx="4918507" cy="5268145"/>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F32C9EC5-0DFC-3B25-356C-BC3E0C2E7DB1}"/>
              </a:ext>
            </a:extLst>
          </p:cNvPr>
          <p:cNvSpPr txBox="1">
            <a:spLocks/>
          </p:cNvSpPr>
          <p:nvPr/>
        </p:nvSpPr>
        <p:spPr>
          <a:xfrm>
            <a:off x="7368992" y="1238957"/>
            <a:ext cx="5035426"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K=1.3</a:t>
            </a:r>
            <a:endPar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10" name="文本框">
                <a:extLst>
                  <a:ext uri="{FF2B5EF4-FFF2-40B4-BE49-F238E27FC236}">
                    <a16:creationId xmlns:a16="http://schemas.microsoft.com/office/drawing/2014/main" id="{437FACAB-ADDA-ACFA-37F3-1B7EFE0FC878}"/>
                  </a:ext>
                </a:extLst>
              </p:cNvPr>
              <p:cNvSpPr txBox="1"/>
              <p:nvPr/>
            </p:nvSpPr>
            <p:spPr>
              <a:xfrm>
                <a:off x="7387665" y="2091626"/>
                <a:ext cx="4135823" cy="3812710"/>
              </a:xfrm>
              <a:prstGeom prst="rect">
                <a:avLst/>
              </a:prstGeom>
              <a:noFill/>
            </p:spPr>
            <p:txBody>
              <a:bodyPr wrap="square" lIns="0" tIns="0" rIns="0" bIns="0" rtlCol="0">
                <a:spAutoFit/>
              </a:bodyPr>
              <a:lstStyle/>
              <a:p>
                <a:pPr indent="304800" algn="just">
                  <a:lnSpc>
                    <a:spcPct val="150000"/>
                  </a:lnSpc>
                </a:pPr>
                <a:r>
                  <a:rPr lang="zh-CN" altLang="zh-CN" sz="2400" dirty="0">
                    <a:latin typeface="+mn-ea"/>
                    <a:ea typeface="+mn-ea"/>
                  </a:rPr>
                  <a:t>命中时间为</a:t>
                </a:r>
                <a:r>
                  <a:rPr lang="en-US" altLang="zh-CN" sz="2400" dirty="0">
                    <a:latin typeface="+mn-ea"/>
                    <a:ea typeface="+mn-ea"/>
                  </a:rPr>
                  <a:t>13.6544s</a:t>
                </a:r>
                <a:r>
                  <a:rPr lang="zh-CN" altLang="zh-CN" sz="2400" dirty="0">
                    <a:latin typeface="+mn-ea"/>
                    <a:ea typeface="+mn-ea"/>
                  </a:rPr>
                  <a:t>，慢于</a:t>
                </a:r>
                <a:r>
                  <a:rPr lang="en-US" altLang="zh-CN" sz="2400" dirty="0">
                    <a:latin typeface="+mn-ea"/>
                    <a:ea typeface="+mn-ea"/>
                  </a:rPr>
                  <a:t>K=3</a:t>
                </a:r>
                <a:r>
                  <a:rPr lang="zh-CN" altLang="zh-CN" sz="2400" dirty="0">
                    <a:latin typeface="+mn-ea"/>
                    <a:ea typeface="+mn-ea"/>
                  </a:rPr>
                  <a:t>时。</a:t>
                </a:r>
                <a14:m>
                  <m:oMath xmlns:m="http://schemas.openxmlformats.org/officeDocument/2006/math">
                    <m:r>
                      <a:rPr lang="en-US" altLang="zh-CN" sz="2400">
                        <a:latin typeface="Cambria Math" panose="02040503050406030204" pitchFamily="18" charset="0"/>
                        <a:ea typeface="+mn-ea"/>
                      </a:rPr>
                      <m:t>𝛥</m:t>
                    </m:r>
                    <m:r>
                      <a:rPr lang="en-US" altLang="zh-CN" sz="2400">
                        <a:latin typeface="Cambria Math" panose="02040503050406030204" pitchFamily="18" charset="0"/>
                        <a:ea typeface="+mn-ea"/>
                      </a:rPr>
                      <m:t>𝐾</m:t>
                    </m:r>
                    <m:r>
                      <a:rPr lang="en-US" altLang="zh-CN" sz="2400">
                        <a:latin typeface="Cambria Math" panose="02040503050406030204" pitchFamily="18" charset="0"/>
                        <a:ea typeface="+mn-ea"/>
                      </a:rPr>
                      <m:t>&lt;0</m:t>
                    </m:r>
                  </m:oMath>
                </a14:m>
                <a:r>
                  <a:rPr lang="zh-CN" altLang="zh-CN" sz="2400" dirty="0">
                    <a:latin typeface="+mn-ea"/>
                    <a:ea typeface="+mn-ea"/>
                  </a:rPr>
                  <a:t>，视线角速度未收敛。需用法向过载在接近目标时骤降，需要大幅度调整导弹航向角。弹道曲率较大，可能导致过多横向加速度，增加燃料消耗。</a:t>
                </a:r>
              </a:p>
            </p:txBody>
          </p:sp>
        </mc:Choice>
        <mc:Fallback xmlns="">
          <p:sp>
            <p:nvSpPr>
              <p:cNvPr id="10" name="文本框">
                <a:extLst>
                  <a:ext uri="{FF2B5EF4-FFF2-40B4-BE49-F238E27FC236}">
                    <a16:creationId xmlns:a16="http://schemas.microsoft.com/office/drawing/2014/main" id="{437FACAB-ADDA-ACFA-37F3-1B7EFE0FC878}"/>
                  </a:ext>
                </a:extLst>
              </p:cNvPr>
              <p:cNvSpPr txBox="1">
                <a:spLocks noRot="1" noChangeAspect="1" noMove="1" noResize="1" noEditPoints="1" noAdjustHandles="1" noChangeArrowheads="1" noChangeShapeType="1" noTextEdit="1"/>
              </p:cNvSpPr>
              <p:nvPr/>
            </p:nvSpPr>
            <p:spPr>
              <a:xfrm>
                <a:off x="7387665" y="2091626"/>
                <a:ext cx="4135823" cy="3812710"/>
              </a:xfrm>
              <a:prstGeom prst="rect">
                <a:avLst/>
              </a:prstGeom>
              <a:blipFill>
                <a:blip r:embed="rId4"/>
                <a:stretch>
                  <a:fillRect l="-4572" r="-4425" b="-3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4DF1AB0-6435-DC69-765A-F9F7DEE01E0C}"/>
                  </a:ext>
                </a:extLst>
              </p:cNvPr>
              <p:cNvSpPr txBox="1"/>
              <p:nvPr/>
            </p:nvSpPr>
            <p:spPr>
              <a:xfrm>
                <a:off x="9761189" y="1144409"/>
                <a:ext cx="1924351" cy="8526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&gt;</m:t>
                      </m:r>
                      <m:f>
                        <m:fPr>
                          <m:ctrlPr>
                            <a:rPr lang="zh-CN" altLang="zh-CN" sz="24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d>
                            <m:dPr>
                              <m:begChr m:val="|"/>
                              <m:endChr m:val="|"/>
                              <m:ctrlPr>
                                <a:rPr lang="zh-CN" altLang="zh-CN" sz="2400" i="1">
                                  <a:effectLst/>
                                  <a:latin typeface="Cambria Math" panose="02040503050406030204" pitchFamily="18" charset="0"/>
                                  <a:ea typeface="Cambria Math" panose="02040503050406030204" pitchFamily="18" charset="0"/>
                                </a:rPr>
                              </m:ctrlPr>
                            </m:dPr>
                            <m:e>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acc>
                            </m:e>
                          </m:d>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𝑉𝑐𝑜𝑠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𝜂</m:t>
                          </m:r>
                        </m:den>
                      </m:f>
                    </m:oMath>
                  </m:oMathPara>
                </a14:m>
                <a:endParaRPr lang="zh-CN" altLang="en-US" dirty="0"/>
              </a:p>
            </p:txBody>
          </p:sp>
        </mc:Choice>
        <mc:Fallback xmlns="">
          <p:sp>
            <p:nvSpPr>
              <p:cNvPr id="3" name="文本框 2">
                <a:extLst>
                  <a:ext uri="{FF2B5EF4-FFF2-40B4-BE49-F238E27FC236}">
                    <a16:creationId xmlns:a16="http://schemas.microsoft.com/office/drawing/2014/main" id="{A4DF1AB0-6435-DC69-765A-F9F7DEE01E0C}"/>
                  </a:ext>
                </a:extLst>
              </p:cNvPr>
              <p:cNvSpPr txBox="1">
                <a:spLocks noRot="1" noChangeAspect="1" noMove="1" noResize="1" noEditPoints="1" noAdjustHandles="1" noChangeArrowheads="1" noChangeShapeType="1" noTextEdit="1"/>
              </p:cNvSpPr>
              <p:nvPr/>
            </p:nvSpPr>
            <p:spPr>
              <a:xfrm>
                <a:off x="9761189" y="1144409"/>
                <a:ext cx="1924351" cy="85266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276846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59E2-E3B2-1CF3-2B9F-9692C00543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D13504-AE40-2DDB-3215-76C6B69FC440}"/>
              </a:ext>
            </a:extLst>
          </p:cNvPr>
          <p:cNvSpPr>
            <a:spLocks noGrp="1"/>
          </p:cNvSpPr>
          <p:nvPr>
            <p:ph type="title"/>
          </p:nvPr>
        </p:nvSpPr>
        <p:spPr/>
        <p:txBody>
          <a:bodyPr/>
          <a:lstStyle/>
          <a:p>
            <a:r>
              <a:rPr lang="zh-CN" altLang="en-US" dirty="0"/>
              <a:t>数值计算实验</a:t>
            </a:r>
            <a:r>
              <a:rPr lang="en-US" altLang="zh-CN" dirty="0"/>
              <a:t>-</a:t>
            </a:r>
            <a:r>
              <a:rPr lang="zh-CN" altLang="en-US" dirty="0"/>
              <a:t>目标匀速直线运动</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29E9460-AC13-70EF-63AC-BD2FFA504DBE}"/>
                  </a:ext>
                </a:extLst>
              </p:cNvPr>
              <p:cNvSpPr txBox="1"/>
              <p:nvPr/>
            </p:nvSpPr>
            <p:spPr>
              <a:xfrm>
                <a:off x="357352" y="4712048"/>
                <a:ext cx="11513223" cy="959588"/>
              </a:xfrm>
              <a:prstGeom prst="rect">
                <a:avLst/>
              </a:prstGeom>
              <a:noFill/>
            </p:spPr>
            <p:txBody>
              <a:bodyPr wrap="square" lIns="0" tIns="0" rIns="0" bIns="0" rtlCol="0">
                <a:noAutofit/>
              </a:bodyPr>
              <a:lstStyle/>
              <a:p>
                <a:pPr indent="304800" algn="just">
                  <a:lnSpc>
                    <a:spcPct val="150000"/>
                  </a:lnSpc>
                </a:pPr>
                <a:r>
                  <a:rPr lang="zh-CN" altLang="zh-CN" sz="2000" dirty="0">
                    <a:latin typeface="+mn-ea"/>
                    <a:ea typeface="+mn-ea"/>
                  </a:rPr>
                  <a:t>改变</a:t>
                </a:r>
                <a14:m>
                  <m:oMath xmlns:m="http://schemas.openxmlformats.org/officeDocument/2006/math">
                    <m:sSub>
                      <m:sSubPr>
                        <m:ctrlPr>
                          <a:rPr lang="zh-CN" altLang="zh-CN" sz="2000" i="1">
                            <a:latin typeface="Cambria Math" panose="02040503050406030204" pitchFamily="18" charset="0"/>
                            <a:ea typeface="+mn-ea"/>
                          </a:rPr>
                        </m:ctrlPr>
                      </m:sSubPr>
                      <m:e>
                        <m:r>
                          <a:rPr lang="en-US" altLang="zh-CN" sz="2000">
                            <a:latin typeface="Cambria Math" panose="02040503050406030204" pitchFamily="18" charset="0"/>
                            <a:ea typeface="+mn-ea"/>
                          </a:rPr>
                          <m:t>𝜎</m:t>
                        </m:r>
                      </m:e>
                      <m:sub>
                        <m:r>
                          <a:rPr lang="en-US" altLang="zh-CN" sz="2000">
                            <a:latin typeface="Cambria Math" panose="02040503050406030204" pitchFamily="18" charset="0"/>
                            <a:ea typeface="+mn-ea"/>
                          </a:rPr>
                          <m:t>0</m:t>
                        </m:r>
                      </m:sub>
                    </m:sSub>
                  </m:oMath>
                </a14:m>
                <a:r>
                  <a:rPr lang="zh-CN" altLang="zh-CN" sz="2000" dirty="0">
                    <a:latin typeface="+mn-ea"/>
                    <a:ea typeface="+mn-ea"/>
                  </a:rPr>
                  <a:t>的值，使其分别为</a:t>
                </a:r>
                <a14:m>
                  <m:oMath xmlns:m="http://schemas.openxmlformats.org/officeDocument/2006/math">
                    <m:r>
                      <a:rPr lang="zh-CN" altLang="zh-CN" sz="2000">
                        <a:latin typeface="Cambria Math" panose="02040503050406030204" pitchFamily="18" charset="0"/>
                        <a:ea typeface="+mn-ea"/>
                      </a:rPr>
                      <m:t> </m:t>
                    </m:r>
                    <m:r>
                      <a:rPr lang="en-US" altLang="zh-CN" sz="2000">
                        <a:latin typeface="Cambria Math" panose="02040503050406030204" pitchFamily="18" charset="0"/>
                        <a:ea typeface="+mn-ea"/>
                      </a:rPr>
                      <m:t>2</m:t>
                    </m:r>
                    <m:r>
                      <a:rPr lang="zh-CN" altLang="zh-CN" sz="2000">
                        <a:latin typeface="Cambria Math" panose="02040503050406030204" pitchFamily="18" charset="0"/>
                        <a:ea typeface="+mn-ea"/>
                      </a:rPr>
                      <m:t>°</m:t>
                    </m:r>
                  </m:oMath>
                </a14:m>
                <a:r>
                  <a:rPr lang="zh-CN" altLang="zh-CN" sz="2000" dirty="0">
                    <a:latin typeface="+mn-ea"/>
                    <a:ea typeface="+mn-ea"/>
                  </a:rPr>
                  <a:t>和</a:t>
                </a:r>
                <a14:m>
                  <m:oMath xmlns:m="http://schemas.openxmlformats.org/officeDocument/2006/math">
                    <m:r>
                      <a:rPr lang="en-US" altLang="zh-CN" sz="2000">
                        <a:latin typeface="Cambria Math" panose="02040503050406030204" pitchFamily="18" charset="0"/>
                        <a:ea typeface="+mn-ea"/>
                      </a:rPr>
                      <m:t>10</m:t>
                    </m:r>
                    <m:r>
                      <a:rPr lang="zh-CN" altLang="zh-CN" sz="2000">
                        <a:latin typeface="Cambria Math" panose="02040503050406030204" pitchFamily="18" charset="0"/>
                        <a:ea typeface="+mn-ea"/>
                      </a:rPr>
                      <m:t>°</m:t>
                    </m:r>
                    <m:r>
                      <a:rPr lang="zh-CN" altLang="en-US" sz="2000" i="1">
                        <a:latin typeface="Cambria Math" panose="02040503050406030204" pitchFamily="18" charset="0"/>
                        <a:ea typeface="+mn-ea"/>
                      </a:rPr>
                      <m:t>。</m:t>
                    </m:r>
                  </m:oMath>
                </a14:m>
                <a:r>
                  <a:rPr lang="zh-CN" altLang="zh-CN" sz="2000" dirty="0">
                    <a:latin typeface="+mn-ea"/>
                    <a:ea typeface="+mn-ea"/>
                  </a:rPr>
                  <a:t>视线角速度收敛速度在</a:t>
                </a:r>
                <a14:m>
                  <m:oMath xmlns:m="http://schemas.openxmlformats.org/officeDocument/2006/math">
                    <m:sSub>
                      <m:sSubPr>
                        <m:ctrlPr>
                          <a:rPr lang="zh-CN" altLang="zh-CN" sz="2000" i="1">
                            <a:latin typeface="Cambria Math" panose="02040503050406030204" pitchFamily="18" charset="0"/>
                            <a:ea typeface="+mn-ea"/>
                          </a:rPr>
                        </m:ctrlPr>
                      </m:sSubPr>
                      <m:e>
                        <m:r>
                          <a:rPr lang="en-US" altLang="zh-CN" sz="2000">
                            <a:latin typeface="Cambria Math" panose="02040503050406030204" pitchFamily="18" charset="0"/>
                            <a:ea typeface="+mn-ea"/>
                          </a:rPr>
                          <m:t>𝜎</m:t>
                        </m:r>
                      </m:e>
                      <m:sub>
                        <m:r>
                          <a:rPr lang="en-US" altLang="zh-CN" sz="2000">
                            <a:latin typeface="Cambria Math" panose="02040503050406030204" pitchFamily="18" charset="0"/>
                            <a:ea typeface="+mn-ea"/>
                          </a:rPr>
                          <m:t>0</m:t>
                        </m:r>
                      </m:sub>
                    </m:sSub>
                    <m:r>
                      <a:rPr lang="en-US" altLang="zh-CN" sz="2000">
                        <a:latin typeface="Cambria Math" panose="02040503050406030204" pitchFamily="18" charset="0"/>
                        <a:ea typeface="+mn-ea"/>
                      </a:rPr>
                      <m:t>=10</m:t>
                    </m:r>
                    <m:r>
                      <a:rPr lang="zh-CN" altLang="zh-CN" sz="2000">
                        <a:latin typeface="Cambria Math" panose="02040503050406030204" pitchFamily="18" charset="0"/>
                        <a:ea typeface="+mn-ea"/>
                      </a:rPr>
                      <m:t>°</m:t>
                    </m:r>
                  </m:oMath>
                </a14:m>
                <a:r>
                  <a:rPr lang="zh-CN" altLang="zh-CN" sz="2000" dirty="0">
                    <a:latin typeface="+mn-ea"/>
                    <a:ea typeface="+mn-ea"/>
                  </a:rPr>
                  <a:t>时收敛最快。随着</a:t>
                </a:r>
                <a14:m>
                  <m:oMath xmlns:m="http://schemas.openxmlformats.org/officeDocument/2006/math">
                    <m:sSub>
                      <m:sSubPr>
                        <m:ctrlPr>
                          <a:rPr lang="zh-CN" altLang="zh-CN" sz="2000" i="1">
                            <a:latin typeface="Cambria Math" panose="02040503050406030204" pitchFamily="18" charset="0"/>
                            <a:ea typeface="+mn-ea"/>
                          </a:rPr>
                        </m:ctrlPr>
                      </m:sSubPr>
                      <m:e>
                        <m:r>
                          <a:rPr lang="en-US" altLang="zh-CN" sz="2000">
                            <a:latin typeface="Cambria Math" panose="02040503050406030204" pitchFamily="18" charset="0"/>
                            <a:ea typeface="+mn-ea"/>
                          </a:rPr>
                          <m:t>𝜎</m:t>
                        </m:r>
                      </m:e>
                      <m:sub>
                        <m:r>
                          <a:rPr lang="en-US" altLang="zh-CN" sz="2000">
                            <a:latin typeface="Cambria Math" panose="02040503050406030204" pitchFamily="18" charset="0"/>
                            <a:ea typeface="+mn-ea"/>
                          </a:rPr>
                          <m:t>0</m:t>
                        </m:r>
                      </m:sub>
                    </m:sSub>
                  </m:oMath>
                </a14:m>
                <a:r>
                  <a:rPr lang="zh-CN" altLang="zh-CN" sz="2000" dirty="0">
                    <a:latin typeface="+mn-ea"/>
                    <a:ea typeface="+mn-ea"/>
                  </a:rPr>
                  <a:t>增加，初始需用法向过载的绝对值增加，需要命中目标的偏转角增加，弹道更为弯曲。</a:t>
                </a:r>
              </a:p>
            </p:txBody>
          </p:sp>
        </mc:Choice>
        <mc:Fallback xmlns="">
          <p:sp>
            <p:nvSpPr>
              <p:cNvPr id="19" name="文本框 18">
                <a:extLst>
                  <a:ext uri="{FF2B5EF4-FFF2-40B4-BE49-F238E27FC236}">
                    <a16:creationId xmlns:a16="http://schemas.microsoft.com/office/drawing/2014/main" id="{529E9460-AC13-70EF-63AC-BD2FFA504DBE}"/>
                  </a:ext>
                </a:extLst>
              </p:cNvPr>
              <p:cNvSpPr txBox="1">
                <a:spLocks noRot="1" noChangeAspect="1" noMove="1" noResize="1" noEditPoints="1" noAdjustHandles="1" noChangeArrowheads="1" noChangeShapeType="1" noTextEdit="1"/>
              </p:cNvSpPr>
              <p:nvPr/>
            </p:nvSpPr>
            <p:spPr>
              <a:xfrm>
                <a:off x="357352" y="4712048"/>
                <a:ext cx="11513223" cy="959588"/>
              </a:xfrm>
              <a:prstGeom prst="rect">
                <a:avLst/>
              </a:prstGeom>
              <a:blipFill>
                <a:blip r:embed="rId3"/>
                <a:stretch>
                  <a:fillRect l="-1377" r="-1377" b="-5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2087FDB-340A-8D64-1681-278937EE23B5}"/>
                  </a:ext>
                </a:extLst>
              </p:cNvPr>
              <p:cNvSpPr txBox="1"/>
              <p:nvPr/>
            </p:nvSpPr>
            <p:spPr>
              <a:xfrm>
                <a:off x="1858891" y="4089464"/>
                <a:ext cx="1798710" cy="468000"/>
              </a:xfrm>
              <a:prstGeom prst="rect">
                <a:avLst/>
              </a:prstGeom>
              <a:solidFill>
                <a:schemeClr val="accent1"/>
              </a:solidFill>
              <a:ln>
                <a:noFill/>
              </a:ln>
            </p:spPr>
            <p:txBody>
              <a:bodyPr wrap="square" lIns="0" tIns="0" rIns="0" bIns="0" rtlCol="0" anchor="t" anchorCtr="0">
                <a:norm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b="1" i="1" smtClean="0">
                              <a:solidFill>
                                <a:schemeClr val="bg1"/>
                              </a:solidFill>
                              <a:effectLst/>
                              <a:latin typeface="Cambria Math" panose="02040503050406030204" pitchFamily="18" charset="0"/>
                              <a:ea typeface="Cambria Math" panose="02040503050406030204" pitchFamily="18" charset="0"/>
                            </a:rPr>
                          </m:ctrlPr>
                        </m:sSubPr>
                        <m:e>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𝝈</m:t>
                          </m:r>
                        </m:e>
                        <m: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𝟓</m:t>
                      </m:r>
                      <m:r>
                        <a:rPr lang="zh-CN"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b="1" spc="100" dirty="0">
                  <a:solidFill>
                    <a:schemeClr val="bg1"/>
                  </a:solidFill>
                </a:endParaRPr>
              </a:p>
            </p:txBody>
          </p:sp>
        </mc:Choice>
        <mc:Fallback xmlns="">
          <p:sp>
            <p:nvSpPr>
              <p:cNvPr id="39" name="文本框 38">
                <a:extLst>
                  <a:ext uri="{FF2B5EF4-FFF2-40B4-BE49-F238E27FC236}">
                    <a16:creationId xmlns:a16="http://schemas.microsoft.com/office/drawing/2014/main" id="{42087FDB-340A-8D64-1681-278937EE23B5}"/>
                  </a:ext>
                </a:extLst>
              </p:cNvPr>
              <p:cNvSpPr txBox="1">
                <a:spLocks noRot="1" noChangeAspect="1" noMove="1" noResize="1" noEditPoints="1" noAdjustHandles="1" noChangeArrowheads="1" noChangeShapeType="1" noTextEdit="1"/>
              </p:cNvSpPr>
              <p:nvPr/>
            </p:nvSpPr>
            <p:spPr>
              <a:xfrm>
                <a:off x="1858891" y="4089464"/>
                <a:ext cx="1798710" cy="4680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4B2A4DA-206E-7FF9-592D-0E1A39DA3C29}"/>
                  </a:ext>
                </a:extLst>
              </p:cNvPr>
              <p:cNvSpPr txBox="1"/>
              <p:nvPr/>
            </p:nvSpPr>
            <p:spPr>
              <a:xfrm>
                <a:off x="5795889" y="4089464"/>
                <a:ext cx="1798710" cy="468000"/>
              </a:xfrm>
              <a:prstGeom prst="rect">
                <a:avLst/>
              </a:prstGeom>
              <a:solidFill>
                <a:schemeClr val="accent1"/>
              </a:solidFill>
              <a:ln>
                <a:noFill/>
              </a:ln>
            </p:spPr>
            <p:txBody>
              <a:bodyPr wrap="square" lIns="0" tIns="0" rIns="0" bIns="0" rtlCol="0" anchor="t" anchorCtr="0">
                <a:norm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b="1" i="1" smtClean="0">
                              <a:solidFill>
                                <a:schemeClr val="bg1"/>
                              </a:solidFill>
                              <a:effectLst/>
                              <a:latin typeface="Cambria Math" panose="02040503050406030204" pitchFamily="18" charset="0"/>
                              <a:ea typeface="Cambria Math" panose="02040503050406030204" pitchFamily="18" charset="0"/>
                            </a:rPr>
                          </m:ctrlPr>
                        </m:sSubPr>
                        <m:e>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𝝈</m:t>
                          </m:r>
                        </m:e>
                        <m: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𝟐</m:t>
                      </m:r>
                      <m:r>
                        <a:rPr lang="zh-CN"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b="1" spc="100" dirty="0">
                  <a:solidFill>
                    <a:schemeClr val="bg1"/>
                  </a:solidFill>
                </a:endParaRPr>
              </a:p>
            </p:txBody>
          </p:sp>
        </mc:Choice>
        <mc:Fallback xmlns="">
          <p:sp>
            <p:nvSpPr>
              <p:cNvPr id="40" name="文本框 39">
                <a:extLst>
                  <a:ext uri="{FF2B5EF4-FFF2-40B4-BE49-F238E27FC236}">
                    <a16:creationId xmlns:a16="http://schemas.microsoft.com/office/drawing/2014/main" id="{A4B2A4DA-206E-7FF9-592D-0E1A39DA3C29}"/>
                  </a:ext>
                </a:extLst>
              </p:cNvPr>
              <p:cNvSpPr txBox="1">
                <a:spLocks noRot="1" noChangeAspect="1" noMove="1" noResize="1" noEditPoints="1" noAdjustHandles="1" noChangeArrowheads="1" noChangeShapeType="1" noTextEdit="1"/>
              </p:cNvSpPr>
              <p:nvPr/>
            </p:nvSpPr>
            <p:spPr>
              <a:xfrm>
                <a:off x="5795889" y="4089464"/>
                <a:ext cx="1798710" cy="46800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23DBF94-69FE-7F5A-B344-9B848A6BA58A}"/>
                  </a:ext>
                </a:extLst>
              </p:cNvPr>
              <p:cNvSpPr txBox="1"/>
              <p:nvPr/>
            </p:nvSpPr>
            <p:spPr>
              <a:xfrm>
                <a:off x="9732893" y="4089464"/>
                <a:ext cx="1798710" cy="468000"/>
              </a:xfrm>
              <a:prstGeom prst="rect">
                <a:avLst/>
              </a:prstGeom>
              <a:solidFill>
                <a:schemeClr val="accent1"/>
              </a:solidFill>
              <a:ln>
                <a:noFill/>
              </a:ln>
            </p:spPr>
            <p:txBody>
              <a:bodyPr wrap="square" lIns="0" tIns="0" rIns="0" bIns="0" rtlCol="0" anchor="t" anchorCtr="0">
                <a:norm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b="1" i="1" smtClean="0">
                              <a:solidFill>
                                <a:schemeClr val="bg1"/>
                              </a:solidFill>
                              <a:effectLst/>
                              <a:latin typeface="Cambria Math" panose="02040503050406030204" pitchFamily="18" charset="0"/>
                              <a:ea typeface="Cambria Math" panose="02040503050406030204" pitchFamily="18" charset="0"/>
                            </a:rPr>
                          </m:ctrlPr>
                        </m:sSubPr>
                        <m:e>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𝝈</m:t>
                          </m:r>
                        </m:e>
                        <m: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𝟏𝟎</m:t>
                      </m:r>
                      <m:r>
                        <a:rPr lang="zh-CN" altLang="zh-CN" sz="1800" b="1"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b="1" spc="100" dirty="0">
                  <a:solidFill>
                    <a:schemeClr val="bg1"/>
                  </a:solidFill>
                </a:endParaRPr>
              </a:p>
            </p:txBody>
          </p:sp>
        </mc:Choice>
        <mc:Fallback xmlns="">
          <p:sp>
            <p:nvSpPr>
              <p:cNvPr id="41" name="文本框 40">
                <a:extLst>
                  <a:ext uri="{FF2B5EF4-FFF2-40B4-BE49-F238E27FC236}">
                    <a16:creationId xmlns:a16="http://schemas.microsoft.com/office/drawing/2014/main" id="{123DBF94-69FE-7F5A-B344-9B848A6BA58A}"/>
                  </a:ext>
                </a:extLst>
              </p:cNvPr>
              <p:cNvSpPr txBox="1">
                <a:spLocks noRot="1" noChangeAspect="1" noMove="1" noResize="1" noEditPoints="1" noAdjustHandles="1" noChangeArrowheads="1" noChangeShapeType="1" noTextEdit="1"/>
              </p:cNvSpPr>
              <p:nvPr/>
            </p:nvSpPr>
            <p:spPr>
              <a:xfrm>
                <a:off x="9732893" y="4089464"/>
                <a:ext cx="1798710" cy="468000"/>
              </a:xfrm>
              <a:prstGeom prst="rect">
                <a:avLst/>
              </a:prstGeom>
              <a:blipFill>
                <a:blip r:embed="rId6"/>
                <a:stretch>
                  <a:fillRect/>
                </a:stretch>
              </a:blipFill>
              <a:ln>
                <a:no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9EFBA11-F18C-F808-3FB8-4BFDEEA1C31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4" name="文本占位符 20">
                <a:extLst>
                  <a:ext uri="{FF2B5EF4-FFF2-40B4-BE49-F238E27FC236}">
                    <a16:creationId xmlns:a16="http://schemas.microsoft.com/office/drawing/2014/main" id="{3E5B7716-EFF0-A5E6-B6D0-B37838CC7F71}"/>
                  </a:ext>
                </a:extLst>
              </p:cNvPr>
              <p:cNvSpPr txBox="1">
                <a:spLocks/>
              </p:cNvSpPr>
              <p:nvPr/>
            </p:nvSpPr>
            <p:spPr>
              <a:xfrm>
                <a:off x="842251" y="5753716"/>
                <a:ext cx="10858500" cy="401895"/>
              </a:xfrm>
              <a:prstGeom prst="rect">
                <a:avLst/>
              </a:prstGeom>
            </p:spPr>
            <p:txBody>
              <a:bodyPr vert="horz" lIns="0" tIns="0" rIns="0" bIns="0" rtlCol="0">
                <a:norm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=2000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dirty="0">
                    <a:solidFill>
                      <a:srgbClr val="000000">
                        <a:lumMod val="85000"/>
                        <a:lumOff val="15000"/>
                      </a:srgbClr>
                    </a:solidFill>
                    <a:latin typeface="Arial"/>
                  </a:rPr>
                  <a:t>，</a:t>
                </a:r>
                <a14:m>
                  <m:oMath xmlns:m="http://schemas.openxmlformats.org/officeDocument/2006/math">
                    <m:sSub>
                      <m:sSubPr>
                        <m:ctrlPr>
                          <a:rPr lang="zh-CN" altLang="zh-CN"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smtClean="0">
                        <a:latin typeface="Cambria Math" panose="02040503050406030204" pitchFamily="18" charset="0"/>
                      </a:rPr>
                      <m:t>=0</m:t>
                    </m:r>
                    <m:r>
                      <m:rPr>
                        <m:sty m:val="p"/>
                      </m:rPr>
                      <a:rPr lang="en-US" altLang="zh-CN" i="1" dirty="0">
                        <a:latin typeface="Cambria Math" panose="02040503050406030204" pitchFamily="18" charset="0"/>
                      </a:rPr>
                      <m:t>m</m:t>
                    </m:r>
                  </m:oMath>
                </a14:m>
                <a:r>
                  <a:rPr lang="zh-CN" altLang="en-US" dirty="0"/>
                  <a:t>，</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𝑇</m:t>
                        </m:r>
                      </m:sub>
                    </m:sSub>
                    <m:r>
                      <a:rPr lang="en-US" altLang="zh-CN" i="1" dirty="0">
                        <a:latin typeface="Cambria Math" panose="02040503050406030204" pitchFamily="18" charset="0"/>
                      </a:rPr>
                      <m:t>=50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=0</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=200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oMath>
                </a14:m>
                <a:endParaRPr lang="en-US" altLang="zh-CN" dirty="0">
                  <a:solidFill>
                    <a:srgbClr val="000000">
                      <a:lumMod val="85000"/>
                      <a:lumOff val="15000"/>
                    </a:srgbClr>
                  </a:solidFill>
                  <a:latin typeface="Arial"/>
                </a:endParaRPr>
              </a:p>
            </p:txBody>
          </p:sp>
        </mc:Choice>
        <mc:Fallback xmlns="">
          <p:sp>
            <p:nvSpPr>
              <p:cNvPr id="4" name="文本占位符 20">
                <a:extLst>
                  <a:ext uri="{FF2B5EF4-FFF2-40B4-BE49-F238E27FC236}">
                    <a16:creationId xmlns:a16="http://schemas.microsoft.com/office/drawing/2014/main" id="{3E5B7716-EFF0-A5E6-B6D0-B37838CC7F71}"/>
                  </a:ext>
                </a:extLst>
              </p:cNvPr>
              <p:cNvSpPr txBox="1">
                <a:spLocks noRot="1" noChangeAspect="1" noMove="1" noResize="1" noEditPoints="1" noAdjustHandles="1" noChangeArrowheads="1" noChangeShapeType="1" noTextEdit="1"/>
              </p:cNvSpPr>
              <p:nvPr/>
            </p:nvSpPr>
            <p:spPr>
              <a:xfrm>
                <a:off x="842251" y="5753716"/>
                <a:ext cx="10858500" cy="401895"/>
              </a:xfrm>
              <a:prstGeom prst="rect">
                <a:avLst/>
              </a:prstGeom>
              <a:blipFill>
                <a:blip r:embed="rId7"/>
                <a:stretch>
                  <a:fillRect l="-561" t="-12121" b="-1060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17AB132-BA4B-6DED-6E81-83B5B007CBBE}"/>
              </a:ext>
            </a:extLst>
          </p:cNvPr>
          <p:cNvPicPr>
            <a:picLocks noChangeAspect="1"/>
          </p:cNvPicPr>
          <p:nvPr/>
        </p:nvPicPr>
        <p:blipFill>
          <a:blip r:embed="rId8"/>
          <a:stretch>
            <a:fillRect/>
          </a:stretch>
        </p:blipFill>
        <p:spPr>
          <a:xfrm>
            <a:off x="660399" y="1069287"/>
            <a:ext cx="2215805" cy="1985748"/>
          </a:xfrm>
          <a:prstGeom prst="rect">
            <a:avLst/>
          </a:prstGeom>
        </p:spPr>
      </p:pic>
      <p:pic>
        <p:nvPicPr>
          <p:cNvPr id="8" name="图片 7">
            <a:extLst>
              <a:ext uri="{FF2B5EF4-FFF2-40B4-BE49-F238E27FC236}">
                <a16:creationId xmlns:a16="http://schemas.microsoft.com/office/drawing/2014/main" id="{E42B624F-BE16-36A2-D457-4F01C8AFA186}"/>
              </a:ext>
            </a:extLst>
          </p:cNvPr>
          <p:cNvPicPr>
            <a:picLocks noChangeAspect="1"/>
          </p:cNvPicPr>
          <p:nvPr/>
        </p:nvPicPr>
        <p:blipFill>
          <a:blip r:embed="rId9"/>
          <a:stretch>
            <a:fillRect/>
          </a:stretch>
        </p:blipFill>
        <p:spPr>
          <a:xfrm>
            <a:off x="1606550" y="2129598"/>
            <a:ext cx="2051041" cy="1895115"/>
          </a:xfrm>
          <a:prstGeom prst="rect">
            <a:avLst/>
          </a:prstGeom>
        </p:spPr>
      </p:pic>
      <p:pic>
        <p:nvPicPr>
          <p:cNvPr id="10" name="图片 9">
            <a:extLst>
              <a:ext uri="{FF2B5EF4-FFF2-40B4-BE49-F238E27FC236}">
                <a16:creationId xmlns:a16="http://schemas.microsoft.com/office/drawing/2014/main" id="{25F75690-F0B0-14A5-946A-46A3FA43D268}"/>
              </a:ext>
            </a:extLst>
          </p:cNvPr>
          <p:cNvPicPr>
            <a:picLocks noChangeAspect="1"/>
          </p:cNvPicPr>
          <p:nvPr/>
        </p:nvPicPr>
        <p:blipFill>
          <a:blip r:embed="rId10"/>
          <a:stretch>
            <a:fillRect/>
          </a:stretch>
        </p:blipFill>
        <p:spPr>
          <a:xfrm>
            <a:off x="4597394" y="1182641"/>
            <a:ext cx="2051041" cy="1873717"/>
          </a:xfrm>
          <a:prstGeom prst="rect">
            <a:avLst/>
          </a:prstGeom>
        </p:spPr>
      </p:pic>
      <p:pic>
        <p:nvPicPr>
          <p:cNvPr id="12" name="图片 11">
            <a:extLst>
              <a:ext uri="{FF2B5EF4-FFF2-40B4-BE49-F238E27FC236}">
                <a16:creationId xmlns:a16="http://schemas.microsoft.com/office/drawing/2014/main" id="{701A8B5A-C1D8-0ACE-180D-C9A3CCDBB1D6}"/>
              </a:ext>
            </a:extLst>
          </p:cNvPr>
          <p:cNvPicPr>
            <a:picLocks noChangeAspect="1"/>
          </p:cNvPicPr>
          <p:nvPr/>
        </p:nvPicPr>
        <p:blipFill>
          <a:blip r:embed="rId11"/>
          <a:stretch>
            <a:fillRect/>
          </a:stretch>
        </p:blipFill>
        <p:spPr>
          <a:xfrm>
            <a:off x="5378780" y="2135670"/>
            <a:ext cx="2215815" cy="1957723"/>
          </a:xfrm>
          <a:prstGeom prst="rect">
            <a:avLst/>
          </a:prstGeom>
        </p:spPr>
      </p:pic>
      <p:pic>
        <p:nvPicPr>
          <p:cNvPr id="14" name="图片 13">
            <a:extLst>
              <a:ext uri="{FF2B5EF4-FFF2-40B4-BE49-F238E27FC236}">
                <a16:creationId xmlns:a16="http://schemas.microsoft.com/office/drawing/2014/main" id="{3389CA0E-AF4C-108E-BE59-C42019D2A77A}"/>
              </a:ext>
            </a:extLst>
          </p:cNvPr>
          <p:cNvPicPr>
            <a:picLocks noChangeAspect="1"/>
          </p:cNvPicPr>
          <p:nvPr/>
        </p:nvPicPr>
        <p:blipFill>
          <a:blip r:embed="rId12"/>
          <a:stretch>
            <a:fillRect/>
          </a:stretch>
        </p:blipFill>
        <p:spPr>
          <a:xfrm>
            <a:off x="8534398" y="1186364"/>
            <a:ext cx="2051041" cy="1882132"/>
          </a:xfrm>
          <a:prstGeom prst="rect">
            <a:avLst/>
          </a:prstGeom>
        </p:spPr>
      </p:pic>
      <p:pic>
        <p:nvPicPr>
          <p:cNvPr id="16" name="图片 15">
            <a:extLst>
              <a:ext uri="{FF2B5EF4-FFF2-40B4-BE49-F238E27FC236}">
                <a16:creationId xmlns:a16="http://schemas.microsoft.com/office/drawing/2014/main" id="{ACB0D567-2174-7F79-5EBB-C042C64B90DD}"/>
              </a:ext>
            </a:extLst>
          </p:cNvPr>
          <p:cNvPicPr>
            <a:picLocks noChangeAspect="1"/>
          </p:cNvPicPr>
          <p:nvPr/>
        </p:nvPicPr>
        <p:blipFill>
          <a:blip r:embed="rId13"/>
          <a:stretch>
            <a:fillRect/>
          </a:stretch>
        </p:blipFill>
        <p:spPr>
          <a:xfrm>
            <a:off x="9315774" y="2079403"/>
            <a:ext cx="2215828" cy="2017300"/>
          </a:xfrm>
          <a:prstGeom prst="rect">
            <a:avLst/>
          </a:prstGeom>
        </p:spPr>
      </p:pic>
    </p:spTree>
    <p:extLst>
      <p:ext uri="{BB962C8B-B14F-4D97-AF65-F5344CB8AC3E}">
        <p14:creationId xmlns:p14="http://schemas.microsoft.com/office/powerpoint/2010/main" val="200495253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26B0-4C7D-8169-4F0B-536214E542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487B81-8849-C9ED-1A8E-54219E428ECF}"/>
              </a:ext>
            </a:extLst>
          </p:cNvPr>
          <p:cNvSpPr>
            <a:spLocks noGrp="1"/>
          </p:cNvSpPr>
          <p:nvPr>
            <p:ph type="title"/>
          </p:nvPr>
        </p:nvSpPr>
        <p:spPr/>
        <p:txBody>
          <a:bodyPr/>
          <a:lstStyle/>
          <a:p>
            <a:r>
              <a:rPr lang="zh-CN" altLang="en-US" dirty="0"/>
              <a:t>数值计算实验</a:t>
            </a:r>
            <a:r>
              <a:rPr lang="en-US" altLang="zh-CN" dirty="0"/>
              <a:t>-</a:t>
            </a:r>
            <a:r>
              <a:rPr lang="zh-CN" altLang="en-US" dirty="0"/>
              <a:t>目标圆周运动</a:t>
            </a:r>
          </a:p>
        </p:txBody>
      </p:sp>
      <p:grpSp>
        <p:nvGrpSpPr>
          <p:cNvPr id="14" name="组合 13">
            <a:extLst>
              <a:ext uri="{FF2B5EF4-FFF2-40B4-BE49-F238E27FC236}">
                <a16:creationId xmlns:a16="http://schemas.microsoft.com/office/drawing/2014/main" id="{ECB4A484-8BD8-00B6-CC1D-62AC93FF2083}"/>
              </a:ext>
            </a:extLst>
          </p:cNvPr>
          <p:cNvGrpSpPr/>
          <p:nvPr/>
        </p:nvGrpSpPr>
        <p:grpSpPr>
          <a:xfrm>
            <a:off x="442912" y="2809203"/>
            <a:ext cx="11306175" cy="2978573"/>
            <a:chOff x="1407886" y="2946399"/>
            <a:chExt cx="3715657" cy="3224349"/>
          </a:xfrm>
        </p:grpSpPr>
        <p:sp>
          <p:nvSpPr>
            <p:cNvPr id="15" name="矩形 14">
              <a:extLst>
                <a:ext uri="{FF2B5EF4-FFF2-40B4-BE49-F238E27FC236}">
                  <a16:creationId xmlns:a16="http://schemas.microsoft.com/office/drawing/2014/main" id="{3F098BFB-2C93-C28E-5BF1-D68723C45997}"/>
                </a:ext>
              </a:extLst>
            </p:cNvPr>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AB92EC70-6431-D9F6-FCC5-390567A18B30}"/>
                </a:ext>
              </a:extLst>
            </p:cNvPr>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994A1BF-0535-03A4-D64C-8832BEBCF31F}"/>
                  </a:ext>
                </a:extLst>
              </p:cNvPr>
              <p:cNvSpPr txBox="1"/>
              <p:nvPr/>
            </p:nvSpPr>
            <p:spPr>
              <a:xfrm>
                <a:off x="357352" y="3836155"/>
                <a:ext cx="10883466" cy="1782916"/>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indent="304800" algn="just">
                  <a:lnSpc>
                    <a:spcPct val="150000"/>
                  </a:lnSpc>
                  <a:buNone/>
                </a:pPr>
                <a14:m>
                  <m:oMath xmlns:m="http://schemas.openxmlformats.org/officeDocument/2006/math">
                    <m:sSub>
                      <m:sSubPr>
                        <m:ctrlPr>
                          <a:rPr lang="zh-CN" altLang="zh-CN" sz="2400" i="1" smtClean="0">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zh-CN" altLang="en-US" sz="2400">
                        <a:solidFill>
                          <a:schemeClr val="bg1"/>
                        </a:solidFill>
                        <a:latin typeface="Cambria Math" panose="02040503050406030204" pitchFamily="18" charset="0"/>
                        <a:ea typeface="+mn-ea"/>
                      </a:rPr>
                      <m:t>，</m:t>
                    </m:r>
                  </m:oMath>
                </a14:m>
                <a:r>
                  <a:rPr lang="zh-CN" altLang="zh-CN" sz="2400" dirty="0">
                    <a:solidFill>
                      <a:schemeClr val="bg1"/>
                    </a:solidFill>
                    <a:latin typeface="+mn-ea"/>
                    <a:ea typeface="+mn-ea"/>
                  </a:rPr>
                  <a:t>命中时间</a:t>
                </a:r>
                <a:r>
                  <a:rPr lang="zh-CN" altLang="en-US" sz="2400" dirty="0">
                    <a:solidFill>
                      <a:schemeClr val="bg1"/>
                    </a:solidFill>
                    <a:latin typeface="+mn-ea"/>
                    <a:ea typeface="+mn-ea"/>
                  </a:rPr>
                  <a:t>：</a:t>
                </a:r>
                <a14:m>
                  <m:oMath xmlns:m="http://schemas.openxmlformats.org/officeDocument/2006/math">
                    <m:r>
                      <a:rPr lang="en-US" altLang="zh-CN" sz="2400">
                        <a:solidFill>
                          <a:schemeClr val="bg1"/>
                        </a:solidFill>
                        <a:latin typeface="Cambria Math" panose="02040503050406030204" pitchFamily="18" charset="0"/>
                        <a:ea typeface="+mn-ea"/>
                      </a:rPr>
                      <m:t>11.9284</m:t>
                    </m:r>
                    <m:r>
                      <a:rPr lang="en-US" altLang="zh-CN" sz="2400">
                        <a:solidFill>
                          <a:schemeClr val="bg1"/>
                        </a:solidFill>
                        <a:latin typeface="Cambria Math" panose="02040503050406030204" pitchFamily="18" charset="0"/>
                        <a:ea typeface="+mn-ea"/>
                      </a:rPr>
                      <m:t>𝑠</m:t>
                    </m:r>
                  </m:oMath>
                </a14:m>
                <a:r>
                  <a:rPr lang="zh-CN" altLang="zh-CN" sz="2400" dirty="0">
                    <a:solidFill>
                      <a:schemeClr val="bg1"/>
                    </a:solidFill>
                    <a:latin typeface="+mn-ea"/>
                    <a:ea typeface="+mn-ea"/>
                  </a:rPr>
                  <a:t>。导弹弹道成</a:t>
                </a:r>
                <a:r>
                  <a:rPr lang="zh-CN" altLang="zh-CN" sz="2400" b="1" dirty="0">
                    <a:solidFill>
                      <a:schemeClr val="bg1"/>
                    </a:solidFill>
                    <a:latin typeface="+mn-ea"/>
                    <a:ea typeface="+mn-ea"/>
                  </a:rPr>
                  <a:t>凹型</a:t>
                </a:r>
                <a:r>
                  <a:rPr lang="zh-CN" altLang="zh-CN" sz="2400" dirty="0">
                    <a:solidFill>
                      <a:schemeClr val="bg1"/>
                    </a:solidFill>
                    <a:latin typeface="+mn-ea"/>
                    <a:ea typeface="+mn-ea"/>
                  </a:rPr>
                  <a:t>。</a:t>
                </a:r>
              </a:p>
              <a:p>
                <a:pPr indent="304800" algn="just">
                  <a:lnSpc>
                    <a:spcPct val="150000"/>
                  </a:lnSpc>
                  <a:buNone/>
                </a:pPr>
                <a14:m>
                  <m:oMath xmlns:m="http://schemas.openxmlformats.org/officeDocument/2006/math">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+15</m:t>
                    </m:r>
                    <m:r>
                      <a:rPr lang="zh-CN" altLang="zh-CN" sz="2400">
                        <a:solidFill>
                          <a:schemeClr val="bg1"/>
                        </a:solidFill>
                        <a:latin typeface="Cambria Math" panose="02040503050406030204" pitchFamily="18" charset="0"/>
                        <a:ea typeface="+mn-ea"/>
                      </a:rPr>
                      <m:t>°</m:t>
                    </m:r>
                  </m:oMath>
                </a14:m>
                <a:r>
                  <a:rPr lang="zh-CN" altLang="en-US" sz="2400" dirty="0">
                    <a:solidFill>
                      <a:schemeClr val="bg1"/>
                    </a:solidFill>
                    <a:latin typeface="+mn-ea"/>
                    <a:ea typeface="+mn-ea"/>
                  </a:rPr>
                  <a:t>，</a:t>
                </a:r>
                <a:r>
                  <a:rPr lang="zh-CN" altLang="zh-CN" sz="2400" dirty="0">
                    <a:solidFill>
                      <a:schemeClr val="bg1"/>
                    </a:solidFill>
                    <a:latin typeface="+mn-ea"/>
                    <a:ea typeface="+mn-ea"/>
                  </a:rPr>
                  <a:t>命中时间</a:t>
                </a:r>
                <a:r>
                  <a:rPr lang="zh-CN" altLang="en-US" sz="2400" dirty="0">
                    <a:solidFill>
                      <a:schemeClr val="bg1"/>
                    </a:solidFill>
                    <a:latin typeface="+mn-ea"/>
                    <a:ea typeface="+mn-ea"/>
                  </a:rPr>
                  <a:t>：</a:t>
                </a:r>
                <a14:m>
                  <m:oMath xmlns:m="http://schemas.openxmlformats.org/officeDocument/2006/math">
                    <m:r>
                      <a:rPr lang="en-US" altLang="zh-CN" sz="2400">
                        <a:solidFill>
                          <a:schemeClr val="bg1"/>
                        </a:solidFill>
                        <a:latin typeface="Cambria Math" panose="02040503050406030204" pitchFamily="18" charset="0"/>
                        <a:ea typeface="+mn-ea"/>
                      </a:rPr>
                      <m:t>11.8394</m:t>
                    </m:r>
                    <m:r>
                      <a:rPr lang="en-US" altLang="zh-CN" sz="2400">
                        <a:solidFill>
                          <a:schemeClr val="bg1"/>
                        </a:solidFill>
                        <a:latin typeface="Cambria Math" panose="02040503050406030204" pitchFamily="18" charset="0"/>
                        <a:ea typeface="+mn-ea"/>
                      </a:rPr>
                      <m:t>𝑠</m:t>
                    </m:r>
                  </m:oMath>
                </a14:m>
                <a:r>
                  <a:rPr lang="zh-CN" altLang="zh-CN" sz="2400" dirty="0">
                    <a:solidFill>
                      <a:schemeClr val="bg1"/>
                    </a:solidFill>
                    <a:latin typeface="+mn-ea"/>
                    <a:ea typeface="+mn-ea"/>
                  </a:rPr>
                  <a:t>，导弹弹道近乎</a:t>
                </a:r>
                <a:r>
                  <a:rPr lang="zh-CN" altLang="zh-CN" sz="2400" b="1" dirty="0">
                    <a:solidFill>
                      <a:schemeClr val="bg1"/>
                    </a:solidFill>
                    <a:latin typeface="+mn-ea"/>
                    <a:ea typeface="+mn-ea"/>
                  </a:rPr>
                  <a:t>直线</a:t>
                </a:r>
                <a:r>
                  <a:rPr lang="zh-CN" altLang="zh-CN" sz="2400" dirty="0">
                    <a:solidFill>
                      <a:schemeClr val="bg1"/>
                    </a:solidFill>
                    <a:latin typeface="+mn-ea"/>
                    <a:ea typeface="+mn-ea"/>
                  </a:rPr>
                  <a:t>，略有波动。</a:t>
                </a:r>
              </a:p>
              <a:p>
                <a:pPr indent="304800" algn="just">
                  <a:lnSpc>
                    <a:spcPct val="150000"/>
                  </a:lnSpc>
                </a:pPr>
                <a14:m>
                  <m:oMath xmlns:m="http://schemas.openxmlformats.org/officeDocument/2006/math">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+30</m:t>
                    </m:r>
                    <m:r>
                      <a:rPr lang="zh-CN" altLang="zh-CN" sz="2400">
                        <a:solidFill>
                          <a:schemeClr val="bg1"/>
                        </a:solidFill>
                        <a:latin typeface="Cambria Math" panose="02040503050406030204" pitchFamily="18" charset="0"/>
                        <a:ea typeface="+mn-ea"/>
                      </a:rPr>
                      <m:t>°</m:t>
                    </m:r>
                  </m:oMath>
                </a14:m>
                <a:r>
                  <a:rPr lang="zh-CN" altLang="zh-CN" sz="2400" dirty="0">
                    <a:solidFill>
                      <a:schemeClr val="bg1"/>
                    </a:solidFill>
                    <a:latin typeface="+mn-ea"/>
                    <a:ea typeface="+mn-ea"/>
                  </a:rPr>
                  <a:t>，命中时间为</a:t>
                </a:r>
                <a14:m>
                  <m:oMath xmlns:m="http://schemas.openxmlformats.org/officeDocument/2006/math">
                    <m:r>
                      <a:rPr lang="en-US" altLang="zh-CN" sz="2400">
                        <a:solidFill>
                          <a:schemeClr val="bg1"/>
                        </a:solidFill>
                        <a:latin typeface="Cambria Math" panose="02040503050406030204" pitchFamily="18" charset="0"/>
                        <a:ea typeface="+mn-ea"/>
                      </a:rPr>
                      <m:t>11.8986</m:t>
                    </m:r>
                    <m:r>
                      <a:rPr lang="en-US" altLang="zh-CN" sz="2400">
                        <a:solidFill>
                          <a:schemeClr val="bg1"/>
                        </a:solidFill>
                        <a:latin typeface="Cambria Math" panose="02040503050406030204" pitchFamily="18" charset="0"/>
                        <a:ea typeface="+mn-ea"/>
                      </a:rPr>
                      <m:t>𝑠</m:t>
                    </m:r>
                  </m:oMath>
                </a14:m>
                <a:r>
                  <a:rPr lang="zh-CN" altLang="zh-CN" sz="2400" dirty="0">
                    <a:solidFill>
                      <a:schemeClr val="bg1"/>
                    </a:solidFill>
                    <a:latin typeface="+mn-ea"/>
                    <a:ea typeface="+mn-ea"/>
                  </a:rPr>
                  <a:t>，导弹弹道成</a:t>
                </a:r>
                <a:r>
                  <a:rPr lang="zh-CN" altLang="zh-CN" sz="2400" b="1" dirty="0">
                    <a:solidFill>
                      <a:schemeClr val="bg1"/>
                    </a:solidFill>
                    <a:latin typeface="+mn-ea"/>
                    <a:ea typeface="+mn-ea"/>
                  </a:rPr>
                  <a:t>凸型</a:t>
                </a:r>
                <a:r>
                  <a:rPr lang="zh-CN" altLang="zh-CN" sz="2400" dirty="0">
                    <a:solidFill>
                      <a:schemeClr val="bg1"/>
                    </a:solidFill>
                    <a:latin typeface="+mn-ea"/>
                    <a:ea typeface="+mn-ea"/>
                  </a:rPr>
                  <a:t>。</a:t>
                </a:r>
              </a:p>
            </p:txBody>
          </p:sp>
        </mc:Choice>
        <mc:Fallback xmlns="">
          <p:sp>
            <p:nvSpPr>
              <p:cNvPr id="17" name="文本框 16">
                <a:extLst>
                  <a:ext uri="{FF2B5EF4-FFF2-40B4-BE49-F238E27FC236}">
                    <a16:creationId xmlns:a16="http://schemas.microsoft.com/office/drawing/2014/main" id="{4994A1BF-0535-03A4-D64C-8832BEBCF31F}"/>
                  </a:ext>
                </a:extLst>
              </p:cNvPr>
              <p:cNvSpPr txBox="1">
                <a:spLocks noRot="1" noChangeAspect="1" noMove="1" noResize="1" noEditPoints="1" noAdjustHandles="1" noChangeArrowheads="1" noChangeShapeType="1" noTextEdit="1"/>
              </p:cNvSpPr>
              <p:nvPr/>
            </p:nvSpPr>
            <p:spPr>
              <a:xfrm>
                <a:off x="357352" y="3836155"/>
                <a:ext cx="10883466" cy="1782916"/>
              </a:xfrm>
              <a:prstGeom prst="rect">
                <a:avLst/>
              </a:prstGeom>
              <a:blipFill>
                <a:blip r:embed="rId3"/>
                <a:stretch>
                  <a:fillRect b="-9215"/>
                </a:stretch>
              </a:blipFill>
              <a:ln>
                <a:no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F38AC06-01D8-5C77-16DB-1E37D21E31D0}"/>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5" name="图片 4">
            <a:extLst>
              <a:ext uri="{FF2B5EF4-FFF2-40B4-BE49-F238E27FC236}">
                <a16:creationId xmlns:a16="http://schemas.microsoft.com/office/drawing/2014/main" id="{066BA6D9-141F-E299-536C-FC0B61687669}"/>
              </a:ext>
            </a:extLst>
          </p:cNvPr>
          <p:cNvPicPr>
            <a:picLocks noChangeAspect="1"/>
          </p:cNvPicPr>
          <p:nvPr/>
        </p:nvPicPr>
        <p:blipFill>
          <a:blip r:embed="rId4"/>
          <a:stretch>
            <a:fillRect/>
          </a:stretch>
        </p:blipFill>
        <p:spPr>
          <a:xfrm>
            <a:off x="636947" y="1254053"/>
            <a:ext cx="3201806" cy="2582102"/>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53C15D4-D5EE-A9A8-93B6-1DCF08AB31D9}"/>
              </a:ext>
            </a:extLst>
          </p:cNvPr>
          <p:cNvPicPr>
            <a:picLocks noChangeAspect="1"/>
          </p:cNvPicPr>
          <p:nvPr/>
        </p:nvPicPr>
        <p:blipFill>
          <a:blip r:embed="rId5"/>
          <a:stretch>
            <a:fillRect/>
          </a:stretch>
        </p:blipFill>
        <p:spPr>
          <a:xfrm>
            <a:off x="4466770" y="1254053"/>
            <a:ext cx="3289410" cy="2582102"/>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6E0AE0CF-0A47-C423-AD47-FDC58E2A0700}"/>
              </a:ext>
            </a:extLst>
          </p:cNvPr>
          <p:cNvPicPr>
            <a:picLocks noChangeAspect="1"/>
          </p:cNvPicPr>
          <p:nvPr/>
        </p:nvPicPr>
        <p:blipFill>
          <a:blip r:embed="rId6"/>
          <a:stretch>
            <a:fillRect/>
          </a:stretch>
        </p:blipFill>
        <p:spPr>
          <a:xfrm>
            <a:off x="8384198" y="1254053"/>
            <a:ext cx="3170855" cy="258210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E3E8DC4-C960-BD21-2F7B-13174641D9AF}"/>
                  </a:ext>
                </a:extLst>
              </p:cNvPr>
              <p:cNvSpPr txBox="1"/>
              <p:nvPr/>
            </p:nvSpPr>
            <p:spPr>
              <a:xfrm>
                <a:off x="1423249" y="842339"/>
                <a:ext cx="1675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oMath>
                  </m:oMathPara>
                </a14:m>
                <a:endParaRPr lang="zh-CN" altLang="en-US" b="1" dirty="0"/>
              </a:p>
            </p:txBody>
          </p:sp>
        </mc:Choice>
        <mc:Fallback xmlns="">
          <p:sp>
            <p:nvSpPr>
              <p:cNvPr id="11" name="文本框 10">
                <a:extLst>
                  <a:ext uri="{FF2B5EF4-FFF2-40B4-BE49-F238E27FC236}">
                    <a16:creationId xmlns:a16="http://schemas.microsoft.com/office/drawing/2014/main" id="{2E3E8DC4-C960-BD21-2F7B-13174641D9AF}"/>
                  </a:ext>
                </a:extLst>
              </p:cNvPr>
              <p:cNvSpPr txBox="1">
                <a:spLocks noRot="1" noChangeAspect="1" noMove="1" noResize="1" noEditPoints="1" noAdjustHandles="1" noChangeArrowheads="1" noChangeShapeType="1" noTextEdit="1"/>
              </p:cNvSpPr>
              <p:nvPr/>
            </p:nvSpPr>
            <p:spPr>
              <a:xfrm>
                <a:off x="1423249" y="842339"/>
                <a:ext cx="1675014" cy="461665"/>
              </a:xfrm>
              <a:prstGeom prst="rect">
                <a:avLst/>
              </a:prstGeom>
              <a:blipFill>
                <a:blip r:embed="rId7"/>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F714A7F-21F1-4457-9BD9-AFD031516295}"/>
                  </a:ext>
                </a:extLst>
              </p:cNvPr>
              <p:cNvSpPr txBox="1"/>
              <p:nvPr/>
            </p:nvSpPr>
            <p:spPr>
              <a:xfrm>
                <a:off x="5022842" y="842338"/>
                <a:ext cx="21463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r>
                        <a:rPr lang="en-US" altLang="zh-CN" sz="2400" b="1" i="1">
                          <a:latin typeface="Cambria Math" panose="02040503050406030204" pitchFamily="18" charset="0"/>
                        </a:rPr>
                        <m:t>°</m:t>
                      </m:r>
                    </m:oMath>
                  </m:oMathPara>
                </a14:m>
                <a:endParaRPr lang="zh-CN" altLang="en-US" b="1" dirty="0"/>
              </a:p>
            </p:txBody>
          </p:sp>
        </mc:Choice>
        <mc:Fallback xmlns="">
          <p:sp>
            <p:nvSpPr>
              <p:cNvPr id="12" name="文本框 11">
                <a:extLst>
                  <a:ext uri="{FF2B5EF4-FFF2-40B4-BE49-F238E27FC236}">
                    <a16:creationId xmlns:a16="http://schemas.microsoft.com/office/drawing/2014/main" id="{DF714A7F-21F1-4457-9BD9-AFD031516295}"/>
                  </a:ext>
                </a:extLst>
              </p:cNvPr>
              <p:cNvSpPr txBox="1">
                <a:spLocks noRot="1" noChangeAspect="1" noMove="1" noResize="1" noEditPoints="1" noAdjustHandles="1" noChangeArrowheads="1" noChangeShapeType="1" noTextEdit="1"/>
              </p:cNvSpPr>
              <p:nvPr/>
            </p:nvSpPr>
            <p:spPr>
              <a:xfrm>
                <a:off x="5022842" y="842338"/>
                <a:ext cx="2146314" cy="461665"/>
              </a:xfrm>
              <a:prstGeom prst="rect">
                <a:avLst/>
              </a:prstGeom>
              <a:blipFill>
                <a:blip r:embed="rId8"/>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6A063B-7452-4A85-0D0F-7D9C1F3DE4FD}"/>
                  </a:ext>
                </a:extLst>
              </p:cNvPr>
              <p:cNvSpPr txBox="1"/>
              <p:nvPr/>
            </p:nvSpPr>
            <p:spPr>
              <a:xfrm>
                <a:off x="8848079" y="824448"/>
                <a:ext cx="224309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𝟑𝟎</m:t>
                      </m:r>
                      <m:r>
                        <a:rPr lang="en-US" altLang="zh-CN" sz="2400" b="1" i="1">
                          <a:latin typeface="Cambria Math" panose="02040503050406030204" pitchFamily="18" charset="0"/>
                        </a:rPr>
                        <m:t>°</m:t>
                      </m:r>
                    </m:oMath>
                  </m:oMathPara>
                </a14:m>
                <a:endParaRPr lang="zh-CN" altLang="en-US" b="1" dirty="0"/>
              </a:p>
            </p:txBody>
          </p:sp>
        </mc:Choice>
        <mc:Fallback xmlns="">
          <p:sp>
            <p:nvSpPr>
              <p:cNvPr id="13" name="文本框 12">
                <a:extLst>
                  <a:ext uri="{FF2B5EF4-FFF2-40B4-BE49-F238E27FC236}">
                    <a16:creationId xmlns:a16="http://schemas.microsoft.com/office/drawing/2014/main" id="{026A063B-7452-4A85-0D0F-7D9C1F3DE4FD}"/>
                  </a:ext>
                </a:extLst>
              </p:cNvPr>
              <p:cNvSpPr txBox="1">
                <a:spLocks noRot="1" noChangeAspect="1" noMove="1" noResize="1" noEditPoints="1" noAdjustHandles="1" noChangeArrowheads="1" noChangeShapeType="1" noTextEdit="1"/>
              </p:cNvSpPr>
              <p:nvPr/>
            </p:nvSpPr>
            <p:spPr>
              <a:xfrm>
                <a:off x="8848079" y="824448"/>
                <a:ext cx="2243092" cy="461665"/>
              </a:xfrm>
              <a:prstGeom prst="rect">
                <a:avLst/>
              </a:prstGeom>
              <a:blipFill>
                <a:blip r:embed="rId9"/>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占位符 20">
                <a:extLst>
                  <a:ext uri="{FF2B5EF4-FFF2-40B4-BE49-F238E27FC236}">
                    <a16:creationId xmlns:a16="http://schemas.microsoft.com/office/drawing/2014/main" id="{98BBFDE5-A3AC-4377-162E-A52DD8F1D5A5}"/>
                  </a:ext>
                </a:extLst>
              </p:cNvPr>
              <p:cNvSpPr txBox="1">
                <a:spLocks/>
              </p:cNvSpPr>
              <p:nvPr/>
            </p:nvSpPr>
            <p:spPr>
              <a:xfrm>
                <a:off x="863845" y="5847295"/>
                <a:ext cx="10858500" cy="401895"/>
              </a:xfrm>
              <a:prstGeom prst="rect">
                <a:avLst/>
              </a:prstGeom>
            </p:spPr>
            <p:txBody>
              <a:bodyPr vert="horz" lIns="0" tIns="0" rIns="0" bIns="0" rtlCol="0">
                <a:normAutofit fontScale="92500"/>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=2000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dirty="0">
                    <a:solidFill>
                      <a:srgbClr val="000000">
                        <a:lumMod val="85000"/>
                        <a:lumOff val="15000"/>
                      </a:srgbClr>
                    </a:solidFill>
                    <a:latin typeface="Arial"/>
                  </a:rPr>
                  <a:t>，</a:t>
                </a:r>
                <a14:m>
                  <m:oMath xmlns:m="http://schemas.openxmlformats.org/officeDocument/2006/math">
                    <m:sSub>
                      <m:sSubPr>
                        <m:ctrlPr>
                          <a:rPr lang="zh-CN" altLang="zh-CN"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500</m:t>
                    </m:r>
                    <m:r>
                      <m:rPr>
                        <m:sty m:val="p"/>
                      </m:rPr>
                      <a:rPr lang="en-US" altLang="zh-CN" i="1" dirty="0">
                        <a:latin typeface="Cambria Math" panose="02040503050406030204" pitchFamily="18" charset="0"/>
                      </a:rPr>
                      <m:t>m</m:t>
                    </m:r>
                  </m:oMath>
                </a14:m>
                <a:r>
                  <a:rPr lang="zh-CN" altLang="en-US" dirty="0"/>
                  <a:t>，</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𝑇</m:t>
                        </m:r>
                      </m:sub>
                    </m:sSub>
                    <m:r>
                      <a:rPr lang="en-US" altLang="zh-CN" i="1" dirty="0">
                        <a:latin typeface="Cambria Math" panose="02040503050406030204" pitchFamily="18" charset="0"/>
                      </a:rPr>
                      <m:t>=50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=0</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=200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r>
                      <a:rPr lang="zh-CN" altLang="en-US" i="1" dirty="0" smtClean="0">
                        <a:latin typeface="Cambria Math" panose="02040503050406030204" pitchFamily="18" charset="0"/>
                      </a:rPr>
                      <m:t>，</m:t>
                    </m:r>
                    <m:r>
                      <a:rPr lang="en-US" altLang="zh-CN" i="1" dirty="0" smtClean="0">
                        <a:solidFill>
                          <a:srgbClr val="000000">
                            <a:lumMod val="85000"/>
                            <a:lumOff val="15000"/>
                          </a:srgbClr>
                        </a:solidFill>
                        <a:latin typeface="Cambria Math" panose="02040503050406030204" pitchFamily="18" charset="0"/>
                      </a:rPr>
                      <m:t>𝐾</m:t>
                    </m:r>
                    <m:r>
                      <a:rPr lang="en-US" altLang="zh-CN" i="1" dirty="0" smtClean="0">
                        <a:solidFill>
                          <a:srgbClr val="000000">
                            <a:lumMod val="85000"/>
                            <a:lumOff val="15000"/>
                          </a:srgbClr>
                        </a:solidFill>
                        <a:latin typeface="Cambria Math" panose="02040503050406030204" pitchFamily="18" charset="0"/>
                      </a:rPr>
                      <m:t>=3</m:t>
                    </m:r>
                    <m:r>
                      <a:rPr lang="zh-CN" altLang="en-US" i="1" dirty="0">
                        <a:solidFill>
                          <a:srgbClr val="000000">
                            <a:lumMod val="85000"/>
                            <a:lumOff val="15000"/>
                          </a:srgbClr>
                        </a:solidFill>
                        <a:latin typeface="Cambria Math" panose="02040503050406030204" pitchFamily="18" charset="0"/>
                      </a:rPr>
                      <m:t>，</m:t>
                    </m:r>
                    <m:r>
                      <a:rPr lang="en-US" altLang="zh-CN" i="1" dirty="0" smtClean="0">
                        <a:solidFill>
                          <a:srgbClr val="000000">
                            <a:lumMod val="85000"/>
                            <a:lumOff val="15000"/>
                          </a:srgbClr>
                        </a:solidFill>
                        <a:latin typeface="Cambria Math" panose="02040503050406030204" pitchFamily="18" charset="0"/>
                      </a:rPr>
                      <m:t>𝑅</m:t>
                    </m:r>
                    <m:r>
                      <a:rPr lang="en-US" altLang="zh-CN" i="1" dirty="0" smtClean="0">
                        <a:solidFill>
                          <a:srgbClr val="000000">
                            <a:lumMod val="85000"/>
                            <a:lumOff val="15000"/>
                          </a:srgbClr>
                        </a:solidFill>
                        <a:latin typeface="Cambria Math" panose="02040503050406030204" pitchFamily="18" charset="0"/>
                      </a:rPr>
                      <m:t>=250</m:t>
                    </m:r>
                    <m:r>
                      <a:rPr lang="en-US" altLang="zh-CN" i="1" dirty="0" smtClean="0">
                        <a:solidFill>
                          <a:srgbClr val="000000">
                            <a:lumMod val="85000"/>
                            <a:lumOff val="15000"/>
                          </a:srgbClr>
                        </a:solidFill>
                        <a:latin typeface="Cambria Math" panose="02040503050406030204" pitchFamily="18" charset="0"/>
                      </a:rPr>
                      <m:t>𝑚</m:t>
                    </m:r>
                  </m:oMath>
                </a14:m>
                <a:endParaRPr lang="en-US" altLang="zh-CN" dirty="0">
                  <a:solidFill>
                    <a:srgbClr val="000000">
                      <a:lumMod val="85000"/>
                      <a:lumOff val="15000"/>
                    </a:srgbClr>
                  </a:solidFill>
                  <a:latin typeface="Arial"/>
                </a:endParaRPr>
              </a:p>
            </p:txBody>
          </p:sp>
        </mc:Choice>
        <mc:Fallback xmlns="">
          <p:sp>
            <p:nvSpPr>
              <p:cNvPr id="21" name="文本占位符 20">
                <a:extLst>
                  <a:ext uri="{FF2B5EF4-FFF2-40B4-BE49-F238E27FC236}">
                    <a16:creationId xmlns:a16="http://schemas.microsoft.com/office/drawing/2014/main" id="{98BBFDE5-A3AC-4377-162E-A52DD8F1D5A5}"/>
                  </a:ext>
                </a:extLst>
              </p:cNvPr>
              <p:cNvSpPr txBox="1">
                <a:spLocks noRot="1" noChangeAspect="1" noMove="1" noResize="1" noEditPoints="1" noAdjustHandles="1" noChangeArrowheads="1" noChangeShapeType="1" noTextEdit="1"/>
              </p:cNvSpPr>
              <p:nvPr/>
            </p:nvSpPr>
            <p:spPr>
              <a:xfrm>
                <a:off x="863845" y="5847295"/>
                <a:ext cx="10858500" cy="401895"/>
              </a:xfrm>
              <a:prstGeom prst="rect">
                <a:avLst/>
              </a:prstGeom>
              <a:blipFill>
                <a:blip r:embed="rId10"/>
                <a:stretch>
                  <a:fillRect l="-505" t="-10606"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85857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动力学建模</a:t>
            </a:r>
          </a:p>
        </p:txBody>
      </p:sp>
      <p:sp>
        <p:nvSpPr>
          <p:cNvPr id="12" name="矩形 11"/>
          <p:cNvSpPr/>
          <p:nvPr/>
        </p:nvSpPr>
        <p:spPr>
          <a:xfrm>
            <a:off x="647700" y="135112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文本框 23"/>
          <p:cNvSpPr txBox="1"/>
          <p:nvPr/>
        </p:nvSpPr>
        <p:spPr>
          <a:xfrm>
            <a:off x="1137294" y="1745927"/>
            <a:ext cx="3568269"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800" b="1" i="0" u="none" strike="noStrike" kern="1200" cap="none" spc="300" normalizeH="0" baseline="0" noProof="0" dirty="0">
                <a:ln>
                  <a:noFill/>
                </a:ln>
                <a:solidFill>
                  <a:prstClr val="white"/>
                </a:solidFill>
                <a:effectLst/>
                <a:uLnTx/>
                <a:uFillTx/>
                <a:latin typeface="微软雅黑"/>
                <a:ea typeface="微软雅黑"/>
                <a:cs typeface="+mn-cs"/>
              </a:rPr>
              <a:t>1.1</a:t>
            </a:r>
            <a:r>
              <a:rPr lang="zh-CN" altLang="en-US" sz="2800" b="1" spc="300" dirty="0">
                <a:solidFill>
                  <a:prstClr val="white"/>
                </a:solidFill>
                <a:latin typeface="微软雅黑"/>
                <a:ea typeface="微软雅黑"/>
              </a:rPr>
              <a:t>动力学方程组</a:t>
            </a:r>
            <a:endPar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endParaRPr>
          </a:p>
        </p:txBody>
      </p:sp>
      <p:cxnSp>
        <p:nvCxnSpPr>
          <p:cNvPr id="26" name="直接连接符 25"/>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graphicFrame>
        <p:nvGraphicFramePr>
          <p:cNvPr id="5" name="对象 4">
            <a:extLst>
              <a:ext uri="{FF2B5EF4-FFF2-40B4-BE49-F238E27FC236}">
                <a16:creationId xmlns:a16="http://schemas.microsoft.com/office/drawing/2014/main" id="{F228A3FC-396B-3009-EB69-A0287BB155BA}"/>
              </a:ext>
            </a:extLst>
          </p:cNvPr>
          <p:cNvGraphicFramePr>
            <a:graphicFrameLocks noChangeAspect="1"/>
          </p:cNvGraphicFramePr>
          <p:nvPr/>
        </p:nvGraphicFramePr>
        <p:xfrm>
          <a:off x="2203975" y="3324132"/>
          <a:ext cx="2323050" cy="1701800"/>
        </p:xfrm>
        <a:graphic>
          <a:graphicData uri="http://schemas.openxmlformats.org/presentationml/2006/ole">
            <mc:AlternateContent xmlns:mc="http://schemas.openxmlformats.org/markup-compatibility/2006">
              <mc:Choice xmlns:v="urn:schemas-microsoft-com:vml" Requires="v">
                <p:oleObj name="AxMath" r:id="rId3" imgW="1389240" imgH="1018080" progId="Equation.AxMath">
                  <p:embed/>
                </p:oleObj>
              </mc:Choice>
              <mc:Fallback>
                <p:oleObj name="AxMath" r:id="rId3" imgW="1389240" imgH="1018080" progId="Equation.AxMath">
                  <p:embed/>
                  <p:pic>
                    <p:nvPicPr>
                      <p:cNvPr id="5" name="对象 4">
                        <a:extLst>
                          <a:ext uri="{FF2B5EF4-FFF2-40B4-BE49-F238E27FC236}">
                            <a16:creationId xmlns:a16="http://schemas.microsoft.com/office/drawing/2014/main" id="{F228A3FC-396B-3009-EB69-A0287BB155BA}"/>
                          </a:ext>
                        </a:extLst>
                      </p:cNvPr>
                      <p:cNvPicPr/>
                      <p:nvPr/>
                    </p:nvPicPr>
                    <p:blipFill>
                      <a:blip r:embed="rId4"/>
                      <a:stretch>
                        <a:fillRect/>
                      </a:stretch>
                    </p:blipFill>
                    <p:spPr>
                      <a:xfrm>
                        <a:off x="2203975" y="3324132"/>
                        <a:ext cx="2323050" cy="17018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46F4E15F-C202-8A48-1B82-EA980E2A1C27}"/>
              </a:ext>
            </a:extLst>
          </p:cNvPr>
          <p:cNvSpPr txBox="1"/>
          <p:nvPr/>
        </p:nvSpPr>
        <p:spPr>
          <a:xfrm>
            <a:off x="1220262" y="2727692"/>
            <a:ext cx="4629028" cy="646331"/>
          </a:xfrm>
          <a:prstGeom prst="rect">
            <a:avLst/>
          </a:prstGeom>
          <a:noFill/>
        </p:spPr>
        <p:txBody>
          <a:bodyPr wrap="square" rtlCol="0">
            <a:spAutoFit/>
          </a:bodyPr>
          <a:lstStyle/>
          <a:p>
            <a:r>
              <a:rPr lang="zh-CN" altLang="zh-CN" sz="1800" kern="100" dirty="0">
                <a:solidFill>
                  <a:schemeClr val="bg1"/>
                </a:solidFill>
                <a:effectLst/>
                <a:latin typeface="+mn-ea"/>
                <a:cs typeface="Times New Roman" panose="02020603050405020304" pitchFamily="18" charset="0"/>
              </a:rPr>
              <a:t>导弹与目标之间的相对运动方程组如下：</a:t>
            </a:r>
          </a:p>
          <a:p>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51540CB-8001-78C2-83A4-AC328422C18E}"/>
                  </a:ext>
                </a:extLst>
              </p:cNvPr>
              <p:cNvSpPr txBox="1"/>
              <p:nvPr/>
            </p:nvSpPr>
            <p:spPr>
              <a:xfrm>
                <a:off x="7188624" y="1491476"/>
                <a:ext cx="4321867" cy="3779881"/>
              </a:xfrm>
              <a:prstGeom prst="rect">
                <a:avLst/>
              </a:prstGeom>
              <a:noFill/>
            </p:spPr>
            <p:txBody>
              <a:bodyPr wrap="square" rtlCol="0">
                <a:spAutoFit/>
              </a:bodyPr>
              <a:lstStyle/>
              <a:p>
                <a:pPr algn="ctr">
                  <a:lnSpc>
                    <a:spcPct val="150000"/>
                  </a:lnSpc>
                </a:pPr>
                <a:r>
                  <a:rPr lang="en-US" altLang="zh-CN" sz="1800" dirty="0">
                    <a:effectLst/>
                    <a:ea typeface="宋体" panose="02010600030101010101" pitchFamily="2" charset="-122"/>
                    <a:cs typeface="Times New Roman" panose="02020603050405020304" pitchFamily="18" charset="0"/>
                  </a:rPr>
                  <a:t>      </a:t>
                </a:r>
              </a:p>
              <a:p>
                <a:pPr algn="ctr">
                  <a:lnSpc>
                    <a:spcPct val="150000"/>
                  </a:lnSpc>
                </a:pPr>
                <a14:m>
                  <m:oMath xmlns:m="http://schemas.openxmlformats.org/officeDocument/2006/math">
                    <m:sSub>
                      <m:sSubPr>
                        <m:ctrlPr>
                          <a:rPr lang="en-US" altLang="zh-CN" sz="1800" i="1" smtClean="0">
                            <a:effectLst/>
                            <a:latin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cs typeface="Times New Roman" panose="02020603050405020304" pitchFamily="18" charset="0"/>
                          </a:rPr>
                          <m:t>𝑉</m:t>
                        </m:r>
                      </m:e>
                      <m:sub>
                        <m:r>
                          <a:rPr lang="en-US" altLang="zh-CN" sz="1800" b="0" i="1" smtClean="0">
                            <a:effectLst/>
                            <a:latin typeface="Cambria Math" panose="02040503050406030204" pitchFamily="18" charset="0"/>
                            <a:cs typeface="Times New Roman" panose="02020603050405020304" pitchFamily="18" charset="0"/>
                          </a:rPr>
                          <m:t>𝑇</m:t>
                        </m:r>
                      </m:sub>
                    </m:sSub>
                  </m:oMath>
                </a14:m>
                <a:r>
                  <a:rPr lang="zh-CN" altLang="zh-CN" sz="1800" dirty="0">
                    <a:effectLst/>
                    <a:latin typeface="+mn-ea"/>
                    <a:cs typeface="Times New Roman" panose="02020603050405020304" pitchFamily="18" charset="0"/>
                  </a:rPr>
                  <a:t>为目标速度</a:t>
                </a:r>
                <a:endParaRPr lang="en-US" altLang="zh-CN" sz="1800" dirty="0">
                  <a:effectLst/>
                  <a:latin typeface="+mn-ea"/>
                  <a:cs typeface="Times New Roman" panose="02020603050405020304" pitchFamily="18" charset="0"/>
                </a:endParaRPr>
              </a:p>
              <a:p>
                <a:pPr algn="ctr">
                  <a:lnSpc>
                    <a:spcPct val="150000"/>
                  </a:lnSpc>
                </a:pPr>
                <a14:m>
                  <m:oMath xmlns:m="http://schemas.openxmlformats.org/officeDocument/2006/math">
                    <m:r>
                      <a:rPr lang="en-US" altLang="zh-CN" sz="1800" b="0" i="1" smtClean="0">
                        <a:effectLst/>
                        <a:latin typeface="Cambria Math" panose="02040503050406030204" pitchFamily="18" charset="0"/>
                        <a:cs typeface="Times New Roman" panose="02020603050405020304" pitchFamily="18" charset="0"/>
                      </a:rPr>
                      <m:t>𝑉</m:t>
                    </m:r>
                    <m:r>
                      <a:rPr lang="zh-CN" altLang="en-US" i="1">
                        <a:latin typeface="Cambria Math" panose="02040503050406030204" pitchFamily="18" charset="0"/>
                        <a:cs typeface="Times New Roman" panose="02020603050405020304" pitchFamily="18" charset="0"/>
                      </a:rPr>
                      <m:t>为</m:t>
                    </m:r>
                  </m:oMath>
                </a14:m>
                <a:r>
                  <a:rPr lang="zh-CN" altLang="en-US" sz="1800" b="0" dirty="0">
                    <a:effectLst/>
                    <a:latin typeface="+mn-ea"/>
                    <a:cs typeface="Times New Roman" panose="02020603050405020304" pitchFamily="18" charset="0"/>
                  </a:rPr>
                  <a:t>导弹速度</a:t>
                </a:r>
                <a:endParaRPr lang="en-US" altLang="zh-CN" sz="1800" b="0" i="1" dirty="0">
                  <a:effectLst/>
                  <a:latin typeface="+mn-ea"/>
                  <a:cs typeface="Times New Roman" panose="02020603050405020304" pitchFamily="18" charset="0"/>
                </a:endParaRPr>
              </a:p>
              <a:p>
                <a:pPr algn="ctr">
                  <a:lnSpc>
                    <a:spcPct val="150000"/>
                  </a:lnSpc>
                </a:pPr>
                <a14:m>
                  <m:oMath xmlns:m="http://schemas.openxmlformats.org/officeDocument/2006/math">
                    <m:r>
                      <a:rPr lang="en-US" altLang="zh-CN" sz="1800" b="0" i="1" dirty="0" smtClean="0">
                        <a:effectLst/>
                        <a:latin typeface="Cambria Math" panose="02040503050406030204" pitchFamily="18" charset="0"/>
                        <a:cs typeface="Times New Roman" panose="02020603050405020304" pitchFamily="18" charset="0"/>
                      </a:rPr>
                      <m:t>𝑟</m:t>
                    </m:r>
                    <m:r>
                      <a:rPr lang="zh-CN" altLang="en-US" i="1" dirty="0">
                        <a:latin typeface="Cambria Math" panose="02040503050406030204" pitchFamily="18" charset="0"/>
                        <a:cs typeface="Times New Roman" panose="02020603050405020304" pitchFamily="18" charset="0"/>
                      </a:rPr>
                      <m:t>为</m:t>
                    </m:r>
                  </m:oMath>
                </a14:m>
                <a:r>
                  <a:rPr lang="zh-CN" altLang="en-US" sz="1800" b="0" dirty="0">
                    <a:effectLst/>
                    <a:latin typeface="+mn-ea"/>
                    <a:cs typeface="Times New Roman" panose="02020603050405020304" pitchFamily="18" charset="0"/>
                  </a:rPr>
                  <a:t>弹目相对距离</a:t>
                </a:r>
                <a:endParaRPr lang="en-US" altLang="zh-CN" sz="1800" b="0" i="1" dirty="0">
                  <a:effectLst/>
                  <a:latin typeface="+mn-ea"/>
                  <a:cs typeface="Times New Roman" panose="02020603050405020304" pitchFamily="18" charset="0"/>
                </a:endParaRPr>
              </a:p>
              <a:p>
                <a:pPr algn="ctr">
                  <a:lnSpc>
                    <a:spcPct val="150000"/>
                  </a:lnSpc>
                </a:pPr>
                <a14:m>
                  <m:oMath xmlns:m="http://schemas.openxmlformats.org/officeDocument/2006/math">
                    <m:r>
                      <a:rPr lang="en-US" altLang="zh-CN" sz="1800" b="0" i="1" smtClean="0">
                        <a:effectLst/>
                        <a:latin typeface="Cambria Math" panose="02040503050406030204" pitchFamily="18" charset="0"/>
                        <a:cs typeface="Times New Roman" panose="02020603050405020304" pitchFamily="18" charset="0"/>
                      </a:rPr>
                      <m:t>𝑞</m:t>
                    </m:r>
                    <m:r>
                      <a:rPr lang="zh-CN" altLang="en-US" i="1">
                        <a:latin typeface="Cambria Math" panose="02040503050406030204" pitchFamily="18" charset="0"/>
                        <a:cs typeface="Times New Roman" panose="02020603050405020304" pitchFamily="18" charset="0"/>
                      </a:rPr>
                      <m:t>为</m:t>
                    </m:r>
                  </m:oMath>
                </a14:m>
                <a:r>
                  <a:rPr lang="zh-CN" altLang="en-US" sz="1800" b="0" dirty="0">
                    <a:effectLst/>
                    <a:latin typeface="+mn-ea"/>
                    <a:cs typeface="Times New Roman" panose="02020603050405020304" pitchFamily="18" charset="0"/>
                  </a:rPr>
                  <a:t>视线角</a:t>
                </a:r>
                <a:endParaRPr lang="en-US" altLang="zh-CN" sz="1800" b="0" dirty="0">
                  <a:effectLst/>
                  <a:latin typeface="+mn-ea"/>
                  <a:cs typeface="Times New Roman" panose="02020603050405020304" pitchFamily="18" charset="0"/>
                </a:endParaRPr>
              </a:p>
              <a:p>
                <a:pPr algn="ctr">
                  <a:lnSpc>
                    <a:spcPct val="150000"/>
                  </a:lnSpc>
                </a:pPr>
                <a14:m>
                  <m:oMath xmlns:m="http://schemas.openxmlformats.org/officeDocument/2006/math">
                    <m:sSub>
                      <m:sSubPr>
                        <m:ctrlPr>
                          <a:rPr lang="en-US" altLang="zh-CN" sz="1800" b="0" i="1" smtClean="0">
                            <a:effectLst/>
                            <a:latin typeface="Cambria Math" panose="02040503050406030204" pitchFamily="18" charset="0"/>
                            <a:cs typeface="Times New Roman" panose="02020603050405020304" pitchFamily="18" charset="0"/>
                          </a:rPr>
                        </m:ctrlPr>
                      </m:sSubPr>
                      <m:e>
                        <m:r>
                          <a:rPr lang="zh-CN" altLang="en-US" sz="1800" b="0" i="1" smtClean="0">
                            <a:effectLst/>
                            <a:latin typeface="Cambria Math" panose="02040503050406030204" pitchFamily="18" charset="0"/>
                            <a:cs typeface="Times New Roman" panose="02020603050405020304" pitchFamily="18" charset="0"/>
                          </a:rPr>
                          <m:t>𝜂</m:t>
                        </m:r>
                      </m:e>
                      <m:sub>
                        <m:r>
                          <a:rPr lang="en-US" altLang="zh-CN" sz="1800" b="0" i="1" smtClean="0">
                            <a:effectLst/>
                            <a:latin typeface="Cambria Math" panose="02040503050406030204" pitchFamily="18" charset="0"/>
                            <a:cs typeface="Times New Roman" panose="02020603050405020304" pitchFamily="18" charset="0"/>
                          </a:rPr>
                          <m:t>𝑇</m:t>
                        </m:r>
                      </m:sub>
                    </m:sSub>
                    <m:r>
                      <a:rPr lang="zh-CN" altLang="en-US" i="1">
                        <a:latin typeface="Cambria Math" panose="02040503050406030204" pitchFamily="18" charset="0"/>
                        <a:cs typeface="Times New Roman" panose="02020603050405020304" pitchFamily="18" charset="0"/>
                      </a:rPr>
                      <m:t>为</m:t>
                    </m:r>
                  </m:oMath>
                </a14:m>
                <a:r>
                  <a:rPr lang="zh-CN" altLang="en-US" sz="1800" b="0" dirty="0">
                    <a:effectLst/>
                    <a:latin typeface="+mn-ea"/>
                    <a:cs typeface="Times New Roman" panose="02020603050405020304" pitchFamily="18" charset="0"/>
                  </a:rPr>
                  <a:t>目标前置角</a:t>
                </a:r>
                <a:endParaRPr lang="en-US" altLang="zh-CN" sz="1800" b="0" dirty="0">
                  <a:effectLst/>
                  <a:latin typeface="+mn-ea"/>
                  <a:cs typeface="Times New Roman" panose="02020603050405020304" pitchFamily="18" charset="0"/>
                </a:endParaRPr>
              </a:p>
              <a:p>
                <a:pPr algn="ctr">
                  <a:lnSpc>
                    <a:spcPct val="150000"/>
                  </a:lnSpc>
                </a:pPr>
                <a14:m>
                  <m:oMath xmlns:m="http://schemas.openxmlformats.org/officeDocument/2006/math">
                    <m:sSub>
                      <m:sSubPr>
                        <m:ctrlPr>
                          <a:rPr lang="en-US" altLang="zh-CN" sz="1800" b="0" i="1" smtClean="0">
                            <a:effectLst/>
                            <a:latin typeface="Cambria Math" panose="02040503050406030204" pitchFamily="18" charset="0"/>
                            <a:cs typeface="Times New Roman" panose="02020603050405020304" pitchFamily="18" charset="0"/>
                          </a:rPr>
                        </m:ctrlPr>
                      </m:sSubPr>
                      <m:e>
                        <m:r>
                          <a:rPr lang="zh-CN" altLang="en-US" sz="1800" b="0" i="1" smtClean="0">
                            <a:effectLst/>
                            <a:latin typeface="Cambria Math" panose="02040503050406030204" pitchFamily="18" charset="0"/>
                            <a:cs typeface="Times New Roman" panose="02020603050405020304" pitchFamily="18" charset="0"/>
                          </a:rPr>
                          <m:t>𝜎</m:t>
                        </m:r>
                      </m:e>
                      <m:sub>
                        <m:r>
                          <a:rPr lang="en-US" altLang="zh-CN" sz="1800" b="0" i="1" smtClean="0">
                            <a:effectLst/>
                            <a:latin typeface="Cambria Math" panose="02040503050406030204" pitchFamily="18" charset="0"/>
                            <a:cs typeface="Times New Roman" panose="02020603050405020304" pitchFamily="18" charset="0"/>
                          </a:rPr>
                          <m:t>𝑇</m:t>
                        </m:r>
                      </m:sub>
                    </m:sSub>
                  </m:oMath>
                </a14:m>
                <a:r>
                  <a:rPr lang="zh-CN" altLang="en-US" sz="1800" b="0" dirty="0">
                    <a:effectLst/>
                    <a:latin typeface="+mn-ea"/>
                    <a:cs typeface="Times New Roman" panose="02020603050405020304" pitchFamily="18" charset="0"/>
                  </a:rPr>
                  <a:t>为目标弹道倾角</a:t>
                </a:r>
                <a:endParaRPr lang="en-US" altLang="zh-CN" sz="1800" b="0" dirty="0">
                  <a:effectLst/>
                  <a:latin typeface="+mn-ea"/>
                  <a:cs typeface="Times New Roman" panose="02020603050405020304" pitchFamily="18" charset="0"/>
                </a:endParaRPr>
              </a:p>
              <a:p>
                <a:pPr>
                  <a:lnSpc>
                    <a:spcPct val="150000"/>
                  </a:lnSpc>
                </a:pPr>
                <a:r>
                  <a:rPr lang="zh-CN" altLang="en-US" sz="1800" b="0" dirty="0">
                    <a:effectLst/>
                    <a:latin typeface="+mn-ea"/>
                    <a:cs typeface="Times New Roman" panose="02020603050405020304" pitchFamily="18" charset="0"/>
                  </a:rPr>
                  <a:t>    若</a:t>
                </a:r>
                <a14:m>
                  <m:oMath xmlns:m="http://schemas.openxmlformats.org/officeDocument/2006/math">
                    <m:sSub>
                      <m:sSubPr>
                        <m:ctrlPr>
                          <a:rPr lang="en-US" altLang="zh-CN" sz="1800" b="0" i="1" smtClean="0">
                            <a:effectLst/>
                            <a:latin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cs typeface="Times New Roman" panose="02020603050405020304" pitchFamily="18" charset="0"/>
                          </a:rPr>
                          <m:t>𝑉</m:t>
                        </m:r>
                      </m:e>
                      <m:sub>
                        <m:r>
                          <a:rPr lang="en-US" altLang="zh-CN" sz="1800" b="0" i="1" smtClean="0">
                            <a:effectLst/>
                            <a:latin typeface="Cambria Math" panose="02040503050406030204" pitchFamily="18" charset="0"/>
                            <a:cs typeface="Times New Roman" panose="02020603050405020304" pitchFamily="18" charset="0"/>
                          </a:rPr>
                          <m:t>𝑇</m:t>
                        </m:r>
                      </m:sub>
                    </m:sSub>
                  </m:oMath>
                </a14:m>
                <a:r>
                  <a:rPr lang="zh-CN" altLang="en-US" sz="1800" b="0" dirty="0">
                    <a:effectLst/>
                    <a:latin typeface="+mn-ea"/>
                    <a:cs typeface="Times New Roman" panose="02020603050405020304" pitchFamily="18" charset="0"/>
                  </a:rPr>
                  <a:t>，</a:t>
                </a:r>
                <a14:m>
                  <m:oMath xmlns:m="http://schemas.openxmlformats.org/officeDocument/2006/math">
                    <m:r>
                      <a:rPr lang="en-US" altLang="zh-CN" sz="1800" b="0" i="1" dirty="0" smtClean="0">
                        <a:effectLst/>
                        <a:latin typeface="Cambria Math" panose="02040503050406030204" pitchFamily="18" charset="0"/>
                        <a:cs typeface="Times New Roman" panose="02020603050405020304" pitchFamily="18" charset="0"/>
                      </a:rPr>
                      <m:t>𝑉</m:t>
                    </m:r>
                    <m:r>
                      <a:rPr lang="zh-CN" altLang="en-US" i="1" dirty="0">
                        <a:latin typeface="Cambria Math" panose="02040503050406030204" pitchFamily="18" charset="0"/>
                        <a:cs typeface="Times New Roman" panose="02020603050405020304" pitchFamily="18" charset="0"/>
                      </a:rPr>
                      <m:t>，</m:t>
                    </m:r>
                    <m:sSub>
                      <m:sSubPr>
                        <m:ctrlPr>
                          <a:rPr lang="en-US" altLang="zh-CN" i="1" dirty="0" smtClean="0">
                            <a:latin typeface="Cambria Math" panose="02040503050406030204" pitchFamily="18" charset="0"/>
                            <a:cs typeface="Times New Roman" panose="02020603050405020304" pitchFamily="18" charset="0"/>
                          </a:rPr>
                        </m:ctrlPr>
                      </m:sSubPr>
                      <m:e>
                        <m:r>
                          <a:rPr lang="zh-CN" altLang="en-US" i="1" dirty="0" smtClean="0">
                            <a:latin typeface="Cambria Math" panose="02040503050406030204" pitchFamily="18" charset="0"/>
                            <a:cs typeface="Times New Roman" panose="02020603050405020304" pitchFamily="18" charset="0"/>
                          </a:rPr>
                          <m:t>𝜎</m:t>
                        </m:r>
                      </m:e>
                      <m:sub>
                        <m:r>
                          <a:rPr lang="en-US" altLang="zh-CN" b="0" i="1" dirty="0" smtClean="0">
                            <a:latin typeface="Cambria Math" panose="02040503050406030204" pitchFamily="18" charset="0"/>
                            <a:cs typeface="Times New Roman" panose="02020603050405020304" pitchFamily="18" charset="0"/>
                          </a:rPr>
                          <m:t>𝑇</m:t>
                        </m:r>
                      </m:sub>
                    </m:sSub>
                    <m:r>
                      <a:rPr lang="zh-CN" altLang="en-US" i="1" dirty="0">
                        <a:latin typeface="Cambria Math" panose="02040503050406030204" pitchFamily="18" charset="0"/>
                        <a:cs typeface="Times New Roman" panose="02020603050405020304" pitchFamily="18" charset="0"/>
                      </a:rPr>
                      <m:t>为</m:t>
                    </m:r>
                  </m:oMath>
                </a14:m>
                <a:r>
                  <a:rPr lang="zh-CN" altLang="en-US" sz="1800" b="0" dirty="0">
                    <a:effectLst/>
                    <a:latin typeface="+mn-ea"/>
                    <a:cs typeface="Times New Roman" panose="02020603050405020304" pitchFamily="18" charset="0"/>
                  </a:rPr>
                  <a:t>已知的时间函数，使用数值积分法可以得到相应的特解。</a:t>
                </a:r>
                <a:endParaRPr lang="en-US" altLang="zh-CN" sz="1800" b="0" dirty="0">
                  <a:effectLst/>
                  <a:latin typeface="+mn-ea"/>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51540CB-8001-78C2-83A4-AC328422C18E}"/>
                  </a:ext>
                </a:extLst>
              </p:cNvPr>
              <p:cNvSpPr txBox="1">
                <a:spLocks noRot="1" noChangeAspect="1" noMove="1" noResize="1" noEditPoints="1" noAdjustHandles="1" noChangeArrowheads="1" noChangeShapeType="1" noTextEdit="1"/>
              </p:cNvSpPr>
              <p:nvPr/>
            </p:nvSpPr>
            <p:spPr>
              <a:xfrm>
                <a:off x="7188624" y="1491476"/>
                <a:ext cx="4321867" cy="3779881"/>
              </a:xfrm>
              <a:prstGeom prst="rect">
                <a:avLst/>
              </a:prstGeom>
              <a:blipFill>
                <a:blip r:embed="rId5"/>
                <a:stretch>
                  <a:fillRect l="-1128" r="-141" b="-1935"/>
                </a:stretch>
              </a:blipFill>
            </p:spPr>
            <p:txBody>
              <a:bodyPr/>
              <a:lstStyle/>
              <a:p>
                <a:r>
                  <a:rPr lang="zh-CN" altLang="en-US">
                    <a:noFill/>
                  </a:rPr>
                  <a:t> </a:t>
                </a:r>
              </a:p>
            </p:txBody>
          </p:sp>
        </mc:Fallback>
      </mc:AlternateContent>
      <p:sp>
        <p:nvSpPr>
          <p:cNvPr id="18" name="流程图: 决策 17">
            <a:extLst>
              <a:ext uri="{FF2B5EF4-FFF2-40B4-BE49-F238E27FC236}">
                <a16:creationId xmlns:a16="http://schemas.microsoft.com/office/drawing/2014/main" id="{C9375939-C091-C67F-E500-4F674C0CB33D}"/>
              </a:ext>
            </a:extLst>
          </p:cNvPr>
          <p:cNvSpPr/>
          <p:nvPr/>
        </p:nvSpPr>
        <p:spPr>
          <a:xfrm>
            <a:off x="6344713" y="2843416"/>
            <a:ext cx="1687821" cy="655919"/>
          </a:xfrm>
          <a:prstGeom prst="flowChartDecisi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BDB6A25-DD83-E391-A07A-0A90787AD700}"/>
              </a:ext>
            </a:extLst>
          </p:cNvPr>
          <p:cNvSpPr txBox="1"/>
          <p:nvPr/>
        </p:nvSpPr>
        <p:spPr>
          <a:xfrm>
            <a:off x="6652047" y="2986709"/>
            <a:ext cx="1233519" cy="369332"/>
          </a:xfrm>
          <a:prstGeom prst="rect">
            <a:avLst/>
          </a:prstGeom>
          <a:noFill/>
        </p:spPr>
        <p:txBody>
          <a:bodyPr wrap="square" rtlCol="0">
            <a:spAutoFit/>
          </a:bodyPr>
          <a:lstStyle/>
          <a:p>
            <a:r>
              <a:rPr lang="zh-CN" altLang="en-US" dirty="0">
                <a:solidFill>
                  <a:schemeClr val="bg2"/>
                </a:solidFill>
              </a:rPr>
              <a:t>重要参数</a:t>
            </a:r>
          </a:p>
        </p:txBody>
      </p:sp>
      <p:sp>
        <p:nvSpPr>
          <p:cNvPr id="20" name="左大括号 19">
            <a:extLst>
              <a:ext uri="{FF2B5EF4-FFF2-40B4-BE49-F238E27FC236}">
                <a16:creationId xmlns:a16="http://schemas.microsoft.com/office/drawing/2014/main" id="{54F690B9-BC23-91B7-9FFE-F3086424636C}"/>
              </a:ext>
            </a:extLst>
          </p:cNvPr>
          <p:cNvSpPr/>
          <p:nvPr/>
        </p:nvSpPr>
        <p:spPr>
          <a:xfrm>
            <a:off x="8118327" y="2103619"/>
            <a:ext cx="256663" cy="2171473"/>
          </a:xfrm>
          <a:prstGeom prst="leftBrace">
            <a:avLst>
              <a:gd name="adj1" fmla="val 8333"/>
              <a:gd name="adj2" fmla="val 49742"/>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49F10-88F7-1FAC-3E25-9BB0DC87962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B0B36D-E568-4E87-92C1-C7B253CB6D8C}"/>
              </a:ext>
            </a:extLst>
          </p:cNvPr>
          <p:cNvSpPr>
            <a:spLocks noGrp="1"/>
          </p:cNvSpPr>
          <p:nvPr>
            <p:ph type="title"/>
          </p:nvPr>
        </p:nvSpPr>
        <p:spPr/>
        <p:txBody>
          <a:bodyPr/>
          <a:lstStyle/>
          <a:p>
            <a:r>
              <a:rPr lang="zh-CN" altLang="en-US" dirty="0"/>
              <a:t>数值计算实验</a:t>
            </a:r>
            <a:r>
              <a:rPr lang="en-US" altLang="zh-CN" dirty="0"/>
              <a:t>-</a:t>
            </a:r>
            <a:r>
              <a:rPr lang="zh-CN" altLang="en-US" dirty="0"/>
              <a:t>目标圆周运动</a:t>
            </a:r>
          </a:p>
        </p:txBody>
      </p:sp>
      <p:grpSp>
        <p:nvGrpSpPr>
          <p:cNvPr id="14" name="组合 13">
            <a:extLst>
              <a:ext uri="{FF2B5EF4-FFF2-40B4-BE49-F238E27FC236}">
                <a16:creationId xmlns:a16="http://schemas.microsoft.com/office/drawing/2014/main" id="{35FFB850-84DA-1435-FCEF-1A842BD261AE}"/>
              </a:ext>
            </a:extLst>
          </p:cNvPr>
          <p:cNvGrpSpPr/>
          <p:nvPr/>
        </p:nvGrpSpPr>
        <p:grpSpPr>
          <a:xfrm>
            <a:off x="442912" y="2809203"/>
            <a:ext cx="11306175" cy="3224349"/>
            <a:chOff x="1407886" y="2946399"/>
            <a:chExt cx="3715657" cy="3224349"/>
          </a:xfrm>
        </p:grpSpPr>
        <p:sp>
          <p:nvSpPr>
            <p:cNvPr id="15" name="矩形 14">
              <a:extLst>
                <a:ext uri="{FF2B5EF4-FFF2-40B4-BE49-F238E27FC236}">
                  <a16:creationId xmlns:a16="http://schemas.microsoft.com/office/drawing/2014/main" id="{B51F8C4F-AEB8-65C7-7FE0-CA28AE0438C3}"/>
                </a:ext>
              </a:extLst>
            </p:cNvPr>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EA83ABE3-0F4F-39A3-172B-C7E127FEC273}"/>
                </a:ext>
              </a:extLst>
            </p:cNvPr>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B3AD997-559B-D717-7FDE-F2689B7BE0BE}"/>
                  </a:ext>
                </a:extLst>
              </p:cNvPr>
              <p:cNvSpPr txBox="1"/>
              <p:nvPr/>
            </p:nvSpPr>
            <p:spPr>
              <a:xfrm>
                <a:off x="357352" y="3836155"/>
                <a:ext cx="10883466" cy="1782916"/>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indent="304800" algn="just">
                  <a:lnSpc>
                    <a:spcPct val="150000"/>
                  </a:lnSpc>
                  <a:buNone/>
                </a:pPr>
                <a14:m>
                  <m:oMath xmlns:m="http://schemas.openxmlformats.org/officeDocument/2006/math">
                    <m:sSub>
                      <m:sSubPr>
                        <m:ctrlPr>
                          <a:rPr lang="zh-CN" altLang="zh-CN" sz="2400" i="1" smtClean="0">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zh-CN" altLang="en-US" sz="2400">
                        <a:solidFill>
                          <a:schemeClr val="bg1"/>
                        </a:solidFill>
                        <a:latin typeface="Cambria Math" panose="02040503050406030204" pitchFamily="18" charset="0"/>
                        <a:ea typeface="+mn-ea"/>
                      </a:rPr>
                      <m:t>，</m:t>
                    </m:r>
                    <m:r>
                      <a:rPr lang="zh-CN" altLang="en-US" sz="2400" i="1">
                        <a:solidFill>
                          <a:schemeClr val="bg1"/>
                        </a:solidFill>
                        <a:latin typeface="Cambria Math" panose="02040503050406030204" pitchFamily="18" charset="0"/>
                        <a:ea typeface="+mn-ea"/>
                      </a:rPr>
                      <m:t>初始时需用法向过载约为</m:t>
                    </m:r>
                    <m:r>
                      <a:rPr lang="en-US" altLang="zh-CN" sz="2400" i="1">
                        <a:solidFill>
                          <a:schemeClr val="bg1"/>
                        </a:solidFill>
                        <a:latin typeface="Cambria Math" panose="02040503050406030204" pitchFamily="18" charset="0"/>
                        <a:ea typeface="+mn-ea"/>
                      </a:rPr>
                      <m:t>−0.4</m:t>
                    </m:r>
                  </m:oMath>
                </a14:m>
                <a:r>
                  <a:rPr lang="zh-CN" altLang="zh-CN" sz="2400" dirty="0">
                    <a:solidFill>
                      <a:schemeClr val="bg1"/>
                    </a:solidFill>
                    <a:latin typeface="+mn-ea"/>
                    <a:ea typeface="+mn-ea"/>
                  </a:rPr>
                  <a:t>。</a:t>
                </a:r>
              </a:p>
              <a:p>
                <a:pPr indent="304800" algn="just">
                  <a:lnSpc>
                    <a:spcPct val="150000"/>
                  </a:lnSpc>
                  <a:buNone/>
                </a:pPr>
                <a14:m>
                  <m:oMath xmlns:m="http://schemas.openxmlformats.org/officeDocument/2006/math">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+15</m:t>
                    </m:r>
                    <m:r>
                      <a:rPr lang="zh-CN" altLang="zh-CN" sz="2400">
                        <a:solidFill>
                          <a:schemeClr val="bg1"/>
                        </a:solidFill>
                        <a:latin typeface="Cambria Math" panose="02040503050406030204" pitchFamily="18" charset="0"/>
                        <a:ea typeface="+mn-ea"/>
                      </a:rPr>
                      <m:t>°</m:t>
                    </m:r>
                  </m:oMath>
                </a14:m>
                <a:r>
                  <a:rPr lang="zh-CN" altLang="en-US" sz="2400" dirty="0">
                    <a:solidFill>
                      <a:schemeClr val="bg1"/>
                    </a:solidFill>
                    <a:latin typeface="+mn-ea"/>
                    <a:ea typeface="+mn-ea"/>
                  </a:rPr>
                  <a:t>，初始时需用法向过载约为</a:t>
                </a:r>
                <a:r>
                  <a:rPr lang="en-US" altLang="zh-CN" sz="2400" dirty="0">
                    <a:solidFill>
                      <a:schemeClr val="bg1"/>
                    </a:solidFill>
                    <a:latin typeface="+mn-ea"/>
                    <a:ea typeface="+mn-ea"/>
                  </a:rPr>
                  <a:t>-1.9</a:t>
                </a:r>
                <a:r>
                  <a:rPr lang="zh-CN" altLang="en-US" sz="2400" dirty="0">
                    <a:solidFill>
                      <a:schemeClr val="bg1"/>
                    </a:solidFill>
                    <a:latin typeface="+mn-ea"/>
                    <a:ea typeface="+mn-ea"/>
                  </a:rPr>
                  <a:t>。</a:t>
                </a:r>
                <a:endParaRPr lang="zh-CN" altLang="zh-CN" sz="2400" dirty="0">
                  <a:solidFill>
                    <a:schemeClr val="bg1"/>
                  </a:solidFill>
                  <a:latin typeface="+mn-ea"/>
                  <a:ea typeface="+mn-ea"/>
                </a:endParaRPr>
              </a:p>
              <a:p>
                <a:pPr indent="304800" algn="just">
                  <a:lnSpc>
                    <a:spcPct val="150000"/>
                  </a:lnSpc>
                </a:pPr>
                <a14:m>
                  <m:oMath xmlns:m="http://schemas.openxmlformats.org/officeDocument/2006/math">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𝜎</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m:t>
                    </m:r>
                    <m:sSub>
                      <m:sSubPr>
                        <m:ctrlPr>
                          <a:rPr lang="zh-CN" altLang="zh-CN" sz="2400" i="1">
                            <a:solidFill>
                              <a:schemeClr val="bg1"/>
                            </a:solidFill>
                            <a:latin typeface="Cambria Math" panose="02040503050406030204" pitchFamily="18" charset="0"/>
                            <a:ea typeface="+mn-ea"/>
                          </a:rPr>
                        </m:ctrlPr>
                      </m:sSubPr>
                      <m:e>
                        <m:r>
                          <a:rPr lang="en-US" altLang="zh-CN" sz="2400">
                            <a:solidFill>
                              <a:schemeClr val="bg1"/>
                            </a:solidFill>
                            <a:latin typeface="Cambria Math" panose="02040503050406030204" pitchFamily="18" charset="0"/>
                            <a:ea typeface="+mn-ea"/>
                          </a:rPr>
                          <m:t>𝑞</m:t>
                        </m:r>
                      </m:e>
                      <m:sub>
                        <m:r>
                          <a:rPr lang="en-US" altLang="zh-CN" sz="2400">
                            <a:solidFill>
                              <a:schemeClr val="bg1"/>
                            </a:solidFill>
                            <a:latin typeface="Cambria Math" panose="02040503050406030204" pitchFamily="18" charset="0"/>
                            <a:ea typeface="+mn-ea"/>
                          </a:rPr>
                          <m:t>0</m:t>
                        </m:r>
                      </m:sub>
                    </m:sSub>
                    <m:r>
                      <a:rPr lang="en-US" altLang="zh-CN" sz="2400">
                        <a:solidFill>
                          <a:schemeClr val="bg1"/>
                        </a:solidFill>
                        <a:latin typeface="Cambria Math" panose="02040503050406030204" pitchFamily="18" charset="0"/>
                        <a:ea typeface="+mn-ea"/>
                      </a:rPr>
                      <m:t>+30</m:t>
                    </m:r>
                    <m:r>
                      <a:rPr lang="zh-CN" altLang="zh-CN" sz="2400">
                        <a:solidFill>
                          <a:schemeClr val="bg1"/>
                        </a:solidFill>
                        <a:latin typeface="Cambria Math" panose="02040503050406030204" pitchFamily="18" charset="0"/>
                        <a:ea typeface="+mn-ea"/>
                      </a:rPr>
                      <m:t>°</m:t>
                    </m:r>
                  </m:oMath>
                </a14:m>
                <a:r>
                  <a:rPr lang="zh-CN" altLang="zh-CN" sz="2400" dirty="0">
                    <a:solidFill>
                      <a:schemeClr val="bg1"/>
                    </a:solidFill>
                    <a:latin typeface="+mn-ea"/>
                    <a:ea typeface="+mn-ea"/>
                  </a:rPr>
                  <a:t>，</a:t>
                </a:r>
                <a:r>
                  <a:rPr lang="zh-CN" altLang="en-US" sz="2400" dirty="0">
                    <a:solidFill>
                      <a:schemeClr val="bg1"/>
                    </a:solidFill>
                    <a:latin typeface="+mn-ea"/>
                    <a:ea typeface="+mn-ea"/>
                  </a:rPr>
                  <a:t>初始时需用法向过载不满足可用法向过载。</a:t>
                </a:r>
                <a:endParaRPr lang="zh-CN" altLang="zh-CN" sz="2400" dirty="0">
                  <a:solidFill>
                    <a:schemeClr val="bg1"/>
                  </a:solidFill>
                  <a:latin typeface="+mn-ea"/>
                  <a:ea typeface="+mn-ea"/>
                </a:endParaRPr>
              </a:p>
            </p:txBody>
          </p:sp>
        </mc:Choice>
        <mc:Fallback xmlns="">
          <p:sp>
            <p:nvSpPr>
              <p:cNvPr id="17" name="文本框 16">
                <a:extLst>
                  <a:ext uri="{FF2B5EF4-FFF2-40B4-BE49-F238E27FC236}">
                    <a16:creationId xmlns:a16="http://schemas.microsoft.com/office/drawing/2014/main" id="{CB3AD997-559B-D717-7FDE-F2689B7BE0BE}"/>
                  </a:ext>
                </a:extLst>
              </p:cNvPr>
              <p:cNvSpPr txBox="1">
                <a:spLocks noRot="1" noChangeAspect="1" noMove="1" noResize="1" noEditPoints="1" noAdjustHandles="1" noChangeArrowheads="1" noChangeShapeType="1" noTextEdit="1"/>
              </p:cNvSpPr>
              <p:nvPr/>
            </p:nvSpPr>
            <p:spPr>
              <a:xfrm>
                <a:off x="357352" y="3836155"/>
                <a:ext cx="10883466" cy="1782916"/>
              </a:xfrm>
              <a:prstGeom prst="rect">
                <a:avLst/>
              </a:prstGeom>
              <a:blipFill>
                <a:blip r:embed="rId3"/>
                <a:stretch>
                  <a:fillRect b="-9215"/>
                </a:stretch>
              </a:blipFill>
              <a:ln>
                <a:no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A32F9C2-CE11-3AAD-1C1C-DAE8CE56697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3F817A2-BE27-FCAA-4A99-71EB3E10D630}"/>
                  </a:ext>
                </a:extLst>
              </p:cNvPr>
              <p:cNvSpPr txBox="1"/>
              <p:nvPr/>
            </p:nvSpPr>
            <p:spPr>
              <a:xfrm>
                <a:off x="1423249" y="842339"/>
                <a:ext cx="1675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oMath>
                  </m:oMathPara>
                </a14:m>
                <a:endParaRPr lang="zh-CN" altLang="en-US" b="1" dirty="0"/>
              </a:p>
            </p:txBody>
          </p:sp>
        </mc:Choice>
        <mc:Fallback xmlns="">
          <p:sp>
            <p:nvSpPr>
              <p:cNvPr id="11" name="文本框 10">
                <a:extLst>
                  <a:ext uri="{FF2B5EF4-FFF2-40B4-BE49-F238E27FC236}">
                    <a16:creationId xmlns:a16="http://schemas.microsoft.com/office/drawing/2014/main" id="{D3F817A2-BE27-FCAA-4A99-71EB3E10D630}"/>
                  </a:ext>
                </a:extLst>
              </p:cNvPr>
              <p:cNvSpPr txBox="1">
                <a:spLocks noRot="1" noChangeAspect="1" noMove="1" noResize="1" noEditPoints="1" noAdjustHandles="1" noChangeArrowheads="1" noChangeShapeType="1" noTextEdit="1"/>
              </p:cNvSpPr>
              <p:nvPr/>
            </p:nvSpPr>
            <p:spPr>
              <a:xfrm>
                <a:off x="1423249" y="842339"/>
                <a:ext cx="1675014" cy="461665"/>
              </a:xfrm>
              <a:prstGeom prst="rect">
                <a:avLst/>
              </a:prstGeom>
              <a:blipFill>
                <a:blip r:embed="rId4"/>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3CC0648-A87F-3569-E69F-2EF5AFC909E7}"/>
                  </a:ext>
                </a:extLst>
              </p:cNvPr>
              <p:cNvSpPr txBox="1"/>
              <p:nvPr/>
            </p:nvSpPr>
            <p:spPr>
              <a:xfrm>
                <a:off x="5022842" y="842338"/>
                <a:ext cx="21463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r>
                        <a:rPr lang="en-US" altLang="zh-CN" sz="2400" b="1" i="1">
                          <a:latin typeface="Cambria Math" panose="02040503050406030204" pitchFamily="18" charset="0"/>
                        </a:rPr>
                        <m:t>°</m:t>
                      </m:r>
                    </m:oMath>
                  </m:oMathPara>
                </a14:m>
                <a:endParaRPr lang="zh-CN" altLang="en-US" b="1" dirty="0"/>
              </a:p>
            </p:txBody>
          </p:sp>
        </mc:Choice>
        <mc:Fallback xmlns="">
          <p:sp>
            <p:nvSpPr>
              <p:cNvPr id="12" name="文本框 11">
                <a:extLst>
                  <a:ext uri="{FF2B5EF4-FFF2-40B4-BE49-F238E27FC236}">
                    <a16:creationId xmlns:a16="http://schemas.microsoft.com/office/drawing/2014/main" id="{83CC0648-A87F-3569-E69F-2EF5AFC909E7}"/>
                  </a:ext>
                </a:extLst>
              </p:cNvPr>
              <p:cNvSpPr txBox="1">
                <a:spLocks noRot="1" noChangeAspect="1" noMove="1" noResize="1" noEditPoints="1" noAdjustHandles="1" noChangeArrowheads="1" noChangeShapeType="1" noTextEdit="1"/>
              </p:cNvSpPr>
              <p:nvPr/>
            </p:nvSpPr>
            <p:spPr>
              <a:xfrm>
                <a:off x="5022842" y="842338"/>
                <a:ext cx="2146314"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9D10569-7E81-3AF4-FD3C-0118BF49E02A}"/>
                  </a:ext>
                </a:extLst>
              </p:cNvPr>
              <p:cNvSpPr txBox="1"/>
              <p:nvPr/>
            </p:nvSpPr>
            <p:spPr>
              <a:xfrm>
                <a:off x="8848079" y="824448"/>
                <a:ext cx="224309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sSub>
                        <m:sSubPr>
                          <m:ctrlPr>
                            <a:rPr lang="zh-CN" altLang="en-US" sz="2400" b="1" i="1">
                              <a:solidFill>
                                <a:srgbClr val="836967"/>
                              </a:solidFill>
                              <a:latin typeface="Cambria Math" panose="02040503050406030204" pitchFamily="18" charset="0"/>
                            </a:rPr>
                          </m:ctrlPr>
                        </m:sSubPr>
                        <m:e>
                          <m:r>
                            <a:rPr lang="zh-CN" altLang="en-US" sz="2400" b="1" i="1">
                              <a:latin typeface="Cambria Math" panose="02040503050406030204" pitchFamily="18" charset="0"/>
                            </a:rPr>
                            <m:t>𝒒</m:t>
                          </m:r>
                        </m:e>
                        <m:sub>
                          <m:r>
                            <a:rPr lang="zh-CN" altLang="en-US" sz="2400" b="1" i="0">
                              <a:latin typeface="Cambria Math" panose="02040503050406030204" pitchFamily="18" charset="0"/>
                            </a:rPr>
                            <m:t>𝟎</m:t>
                          </m:r>
                        </m:sub>
                      </m:sSub>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𝟑𝟎</m:t>
                      </m:r>
                      <m:r>
                        <a:rPr lang="en-US" altLang="zh-CN" sz="2400" b="1" i="1">
                          <a:latin typeface="Cambria Math" panose="02040503050406030204" pitchFamily="18" charset="0"/>
                        </a:rPr>
                        <m:t>°</m:t>
                      </m:r>
                    </m:oMath>
                  </m:oMathPara>
                </a14:m>
                <a:endParaRPr lang="zh-CN" altLang="en-US" b="1" dirty="0"/>
              </a:p>
            </p:txBody>
          </p:sp>
        </mc:Choice>
        <mc:Fallback xmlns="">
          <p:sp>
            <p:nvSpPr>
              <p:cNvPr id="13" name="文本框 12">
                <a:extLst>
                  <a:ext uri="{FF2B5EF4-FFF2-40B4-BE49-F238E27FC236}">
                    <a16:creationId xmlns:a16="http://schemas.microsoft.com/office/drawing/2014/main" id="{D9D10569-7E81-3AF4-FD3C-0118BF49E02A}"/>
                  </a:ext>
                </a:extLst>
              </p:cNvPr>
              <p:cNvSpPr txBox="1">
                <a:spLocks noRot="1" noChangeAspect="1" noMove="1" noResize="1" noEditPoints="1" noAdjustHandles="1" noChangeArrowheads="1" noChangeShapeType="1" noTextEdit="1"/>
              </p:cNvSpPr>
              <p:nvPr/>
            </p:nvSpPr>
            <p:spPr>
              <a:xfrm>
                <a:off x="8848079" y="824448"/>
                <a:ext cx="2243092" cy="461665"/>
              </a:xfrm>
              <a:prstGeom prst="rect">
                <a:avLst/>
              </a:prstGeom>
              <a:blipFill>
                <a:blip r:embed="rId6"/>
                <a:stretch>
                  <a:fillRect b="-131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606732F-47FD-0EFE-B1A5-6A98C94AF69B}"/>
              </a:ext>
            </a:extLst>
          </p:cNvPr>
          <p:cNvPicPr>
            <a:picLocks noChangeAspect="1"/>
          </p:cNvPicPr>
          <p:nvPr/>
        </p:nvPicPr>
        <p:blipFill>
          <a:blip r:embed="rId7"/>
          <a:stretch>
            <a:fillRect/>
          </a:stretch>
        </p:blipFill>
        <p:spPr>
          <a:xfrm>
            <a:off x="685102" y="1254053"/>
            <a:ext cx="3194644" cy="2582101"/>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51A26B9C-F349-811D-0EC8-4FB1A67D2DFF}"/>
              </a:ext>
            </a:extLst>
          </p:cNvPr>
          <p:cNvPicPr>
            <a:picLocks noChangeAspect="1"/>
          </p:cNvPicPr>
          <p:nvPr/>
        </p:nvPicPr>
        <p:blipFill>
          <a:blip r:embed="rId8"/>
          <a:stretch>
            <a:fillRect/>
          </a:stretch>
        </p:blipFill>
        <p:spPr>
          <a:xfrm>
            <a:off x="4399818" y="1273588"/>
            <a:ext cx="3261099" cy="2582102"/>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A03C0052-8CF7-2E1D-5206-6E874ADA2534}"/>
              </a:ext>
            </a:extLst>
          </p:cNvPr>
          <p:cNvPicPr>
            <a:picLocks noChangeAspect="1"/>
          </p:cNvPicPr>
          <p:nvPr/>
        </p:nvPicPr>
        <p:blipFill>
          <a:blip r:embed="rId9"/>
          <a:stretch>
            <a:fillRect/>
          </a:stretch>
        </p:blipFill>
        <p:spPr>
          <a:xfrm>
            <a:off x="8180990" y="1254052"/>
            <a:ext cx="3302018" cy="2582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182791"/>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C9365-FBEF-AFF1-536C-ECA783ACA3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92AECD-6EC0-90BB-425B-39FC6E9CF8EA}"/>
              </a:ext>
            </a:extLst>
          </p:cNvPr>
          <p:cNvSpPr>
            <a:spLocks noGrp="1"/>
          </p:cNvSpPr>
          <p:nvPr>
            <p:ph type="title"/>
          </p:nvPr>
        </p:nvSpPr>
        <p:spPr/>
        <p:txBody>
          <a:bodyPr/>
          <a:lstStyle/>
          <a:p>
            <a:r>
              <a:rPr lang="zh-CN" altLang="en-US" dirty="0"/>
              <a:t>比例导引法近似分析</a:t>
            </a:r>
          </a:p>
        </p:txBody>
      </p:sp>
      <p:sp>
        <p:nvSpPr>
          <p:cNvPr id="11" name="文本占位符 23">
            <a:extLst>
              <a:ext uri="{FF2B5EF4-FFF2-40B4-BE49-F238E27FC236}">
                <a16:creationId xmlns:a16="http://schemas.microsoft.com/office/drawing/2014/main" id="{DBF8EB2B-23B6-8A35-4DD0-7EEFD3ECC020}"/>
              </a:ext>
            </a:extLst>
          </p:cNvPr>
          <p:cNvSpPr txBox="1">
            <a:spLocks/>
          </p:cNvSpPr>
          <p:nvPr/>
        </p:nvSpPr>
        <p:spPr>
          <a:xfrm>
            <a:off x="5253482" y="1201779"/>
            <a:ext cx="1562954" cy="4450876"/>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4000" b="0"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D8CBFBA2-8B04-F7B7-DC36-F7622D21EC5C}"/>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5" name="图片 4">
            <a:extLst>
              <a:ext uri="{FF2B5EF4-FFF2-40B4-BE49-F238E27FC236}">
                <a16:creationId xmlns:a16="http://schemas.microsoft.com/office/drawing/2014/main" id="{62683FA1-E854-C2F3-43D5-7FE9F226CB65}"/>
              </a:ext>
            </a:extLst>
          </p:cNvPr>
          <p:cNvPicPr>
            <a:picLocks noChangeAspect="1"/>
          </p:cNvPicPr>
          <p:nvPr/>
        </p:nvPicPr>
        <p:blipFill>
          <a:blip r:embed="rId3"/>
          <a:stretch>
            <a:fillRect/>
          </a:stretch>
        </p:blipFill>
        <p:spPr>
          <a:xfrm>
            <a:off x="357352" y="1201778"/>
            <a:ext cx="4843321" cy="4667005"/>
          </a:xfrm>
          <a:prstGeom prst="rect">
            <a:avLst/>
          </a:prstGeom>
        </p:spPr>
      </p:pic>
      <p:pic>
        <p:nvPicPr>
          <p:cNvPr id="7" name="图片 6">
            <a:extLst>
              <a:ext uri="{FF2B5EF4-FFF2-40B4-BE49-F238E27FC236}">
                <a16:creationId xmlns:a16="http://schemas.microsoft.com/office/drawing/2014/main" id="{56FA9949-7FA1-4519-8CDD-24DAF551B6AF}"/>
              </a:ext>
            </a:extLst>
          </p:cNvPr>
          <p:cNvPicPr>
            <a:picLocks noChangeAspect="1"/>
          </p:cNvPicPr>
          <p:nvPr/>
        </p:nvPicPr>
        <p:blipFill>
          <a:blip r:embed="rId4"/>
          <a:stretch>
            <a:fillRect/>
          </a:stretch>
        </p:blipFill>
        <p:spPr>
          <a:xfrm>
            <a:off x="6932514" y="1201779"/>
            <a:ext cx="4896129" cy="4667004"/>
          </a:xfrm>
          <a:prstGeom prst="rect">
            <a:avLst/>
          </a:prstGeom>
        </p:spPr>
      </p:pic>
      <p:sp>
        <p:nvSpPr>
          <p:cNvPr id="12" name="文本框 11">
            <a:extLst>
              <a:ext uri="{FF2B5EF4-FFF2-40B4-BE49-F238E27FC236}">
                <a16:creationId xmlns:a16="http://schemas.microsoft.com/office/drawing/2014/main" id="{979EFBAC-688C-526D-B866-327E6BA28412}"/>
              </a:ext>
            </a:extLst>
          </p:cNvPr>
          <p:cNvSpPr txBox="1"/>
          <p:nvPr/>
        </p:nvSpPr>
        <p:spPr>
          <a:xfrm>
            <a:off x="5665627" y="2322509"/>
            <a:ext cx="738664" cy="2814756"/>
          </a:xfrm>
          <a:prstGeom prst="rect">
            <a:avLst/>
          </a:prstGeom>
          <a:noFill/>
        </p:spPr>
        <p:txBody>
          <a:bodyPr vert="eaVert" wrap="square" rtlCol="0">
            <a:spAutoFit/>
          </a:bodyPr>
          <a:lstStyle/>
          <a:p>
            <a:r>
              <a:rPr lang="zh-CN" altLang="en-US" sz="3600" b="1" dirty="0">
                <a:solidFill>
                  <a:schemeClr val="bg1"/>
                </a:solidFill>
              </a:rPr>
              <a:t>平行接近法</a:t>
            </a:r>
          </a:p>
        </p:txBody>
      </p:sp>
      <p:sp>
        <p:nvSpPr>
          <p:cNvPr id="27" name="箭头: 上弧形 26">
            <a:extLst>
              <a:ext uri="{FF2B5EF4-FFF2-40B4-BE49-F238E27FC236}">
                <a16:creationId xmlns:a16="http://schemas.microsoft.com/office/drawing/2014/main" id="{7C36BC1F-5EF5-3FF8-9EE4-6178C87C6D96}"/>
              </a:ext>
            </a:extLst>
          </p:cNvPr>
          <p:cNvSpPr/>
          <p:nvPr/>
        </p:nvSpPr>
        <p:spPr>
          <a:xfrm>
            <a:off x="4839792" y="329844"/>
            <a:ext cx="2527070" cy="966668"/>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40DB9D2-91DB-0151-519A-B1E40610B934}"/>
                  </a:ext>
                </a:extLst>
              </p:cNvPr>
              <p:cNvSpPr txBox="1"/>
              <p:nvPr/>
            </p:nvSpPr>
            <p:spPr>
              <a:xfrm>
                <a:off x="3401133" y="876018"/>
                <a:ext cx="173627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chemeClr val="accent4"/>
                          </a:solidFill>
                          <a:latin typeface="Cambria Math" panose="02040503050406030204" pitchFamily="18" charset="0"/>
                        </a:rPr>
                        <m:t>𝑲</m:t>
                      </m:r>
                      <m:r>
                        <a:rPr lang="en-US" altLang="zh-CN" sz="2400" b="1" i="1" dirty="0" smtClean="0">
                          <a:solidFill>
                            <a:schemeClr val="accent4"/>
                          </a:solidFill>
                          <a:latin typeface="Cambria Math" panose="02040503050406030204" pitchFamily="18" charset="0"/>
                        </a:rPr>
                        <m:t>=</m:t>
                      </m:r>
                      <m:r>
                        <a:rPr lang="en-US" altLang="zh-CN" sz="2400" b="1" i="1" dirty="0" smtClean="0">
                          <a:solidFill>
                            <a:schemeClr val="accent4"/>
                          </a:solidFill>
                          <a:latin typeface="Cambria Math" panose="02040503050406030204" pitchFamily="18" charset="0"/>
                        </a:rPr>
                        <m:t>𝟑</m:t>
                      </m:r>
                    </m:oMath>
                  </m:oMathPara>
                </a14:m>
                <a:endParaRPr lang="zh-CN" altLang="en-US" sz="2400" b="1" dirty="0">
                  <a:solidFill>
                    <a:schemeClr val="accent4"/>
                  </a:solidFill>
                  <a:latin typeface="Arial"/>
                </a:endParaRPr>
              </a:p>
            </p:txBody>
          </p:sp>
        </mc:Choice>
        <mc:Fallback xmlns="">
          <p:sp>
            <p:nvSpPr>
              <p:cNvPr id="29" name="文本框 28">
                <a:extLst>
                  <a:ext uri="{FF2B5EF4-FFF2-40B4-BE49-F238E27FC236}">
                    <a16:creationId xmlns:a16="http://schemas.microsoft.com/office/drawing/2014/main" id="{740DB9D2-91DB-0151-519A-B1E40610B934}"/>
                  </a:ext>
                </a:extLst>
              </p:cNvPr>
              <p:cNvSpPr txBox="1">
                <a:spLocks noRot="1" noChangeAspect="1" noMove="1" noResize="1" noEditPoints="1" noAdjustHandles="1" noChangeArrowheads="1" noChangeShapeType="1" noTextEdit="1"/>
              </p:cNvSpPr>
              <p:nvPr/>
            </p:nvSpPr>
            <p:spPr>
              <a:xfrm>
                <a:off x="3401133" y="876018"/>
                <a:ext cx="1736271"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6BA34C4-93E2-7C80-B4AD-7CD95842B000}"/>
                  </a:ext>
                </a:extLst>
              </p:cNvPr>
              <p:cNvSpPr txBox="1"/>
              <p:nvPr/>
            </p:nvSpPr>
            <p:spPr>
              <a:xfrm>
                <a:off x="7384949" y="881223"/>
                <a:ext cx="1736271" cy="461665"/>
              </a:xfrm>
              <a:prstGeom prst="rect">
                <a:avLst/>
              </a:prstGeom>
              <a:noFill/>
            </p:spPr>
            <p:txBody>
              <a:bodyPr wrap="square">
                <a:spAutoFit/>
              </a:bodyPr>
              <a:lstStyle/>
              <a:p>
                <a14:m>
                  <m:oMath xmlns:m="http://schemas.openxmlformats.org/officeDocument/2006/math">
                    <m:r>
                      <a:rPr lang="en-US" altLang="zh-CN" sz="2400" b="1" i="1" dirty="0" smtClean="0">
                        <a:solidFill>
                          <a:schemeClr val="accent4"/>
                        </a:solidFill>
                        <a:latin typeface="Cambria Math" panose="02040503050406030204" pitchFamily="18" charset="0"/>
                      </a:rPr>
                      <m:t>𝑲</m:t>
                    </m:r>
                    <m:r>
                      <a:rPr lang="en-US" altLang="zh-CN" sz="2400" b="1" i="1" dirty="0" smtClean="0">
                        <a:solidFill>
                          <a:schemeClr val="accent4"/>
                        </a:solidFill>
                        <a:latin typeface="Cambria Math" panose="02040503050406030204" pitchFamily="18" charset="0"/>
                      </a:rPr>
                      <m:t>=</m:t>
                    </m:r>
                    <m:r>
                      <a:rPr lang="en-US" altLang="zh-CN" sz="2400" b="1" i="1" dirty="0" smtClean="0">
                        <a:solidFill>
                          <a:schemeClr val="accent4"/>
                        </a:solidFill>
                        <a:latin typeface="Cambria Math" panose="02040503050406030204" pitchFamily="18" charset="0"/>
                      </a:rPr>
                      <m:t>𝟑</m:t>
                    </m:r>
                  </m:oMath>
                </a14:m>
                <a:r>
                  <a:rPr lang="en-US" altLang="zh-CN" sz="2400" b="1" dirty="0">
                    <a:solidFill>
                      <a:schemeClr val="accent4"/>
                    </a:solidFill>
                    <a:latin typeface="Arial"/>
                  </a:rPr>
                  <a:t>000</a:t>
                </a:r>
                <a:endParaRPr lang="zh-CN" altLang="en-US" sz="2400" b="1" dirty="0">
                  <a:solidFill>
                    <a:schemeClr val="accent4"/>
                  </a:solidFill>
                  <a:latin typeface="Arial"/>
                </a:endParaRPr>
              </a:p>
            </p:txBody>
          </p:sp>
        </mc:Choice>
        <mc:Fallback xmlns="">
          <p:sp>
            <p:nvSpPr>
              <p:cNvPr id="30" name="文本框 29">
                <a:extLst>
                  <a:ext uri="{FF2B5EF4-FFF2-40B4-BE49-F238E27FC236}">
                    <a16:creationId xmlns:a16="http://schemas.microsoft.com/office/drawing/2014/main" id="{E6BA34C4-93E2-7C80-B4AD-7CD95842B000}"/>
                  </a:ext>
                </a:extLst>
              </p:cNvPr>
              <p:cNvSpPr txBox="1">
                <a:spLocks noRot="1" noChangeAspect="1" noMove="1" noResize="1" noEditPoints="1" noAdjustHandles="1" noChangeArrowheads="1" noChangeShapeType="1" noTextEdit="1"/>
              </p:cNvSpPr>
              <p:nvPr/>
            </p:nvSpPr>
            <p:spPr>
              <a:xfrm>
                <a:off x="7384949" y="881223"/>
                <a:ext cx="1736271" cy="461665"/>
              </a:xfrm>
              <a:prstGeom prst="rect">
                <a:avLst/>
              </a:prstGeom>
              <a:blipFill>
                <a:blip r:embed="rId6"/>
                <a:stretch>
                  <a:fillRect l="-702" t="-9333"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6249235"/>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9EEC5-369B-65B1-11CB-D177ECB3B6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194189E-955F-167C-4D8B-C08B2278ED45}"/>
              </a:ext>
            </a:extLst>
          </p:cNvPr>
          <p:cNvSpPr>
            <a:spLocks noGrp="1"/>
          </p:cNvSpPr>
          <p:nvPr>
            <p:ph type="title"/>
          </p:nvPr>
        </p:nvSpPr>
        <p:spPr/>
        <p:txBody>
          <a:bodyPr/>
          <a:lstStyle/>
          <a:p>
            <a:r>
              <a:rPr lang="zh-CN" altLang="en-US" dirty="0"/>
              <a:t>比例导引法近似分析</a:t>
            </a:r>
          </a:p>
        </p:txBody>
      </p:sp>
      <p:sp>
        <p:nvSpPr>
          <p:cNvPr id="3" name="文本框 2">
            <a:extLst>
              <a:ext uri="{FF2B5EF4-FFF2-40B4-BE49-F238E27FC236}">
                <a16:creationId xmlns:a16="http://schemas.microsoft.com/office/drawing/2014/main" id="{141308EB-453F-2B31-36D0-E7974C3C01B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5" name="图片 4">
            <a:extLst>
              <a:ext uri="{FF2B5EF4-FFF2-40B4-BE49-F238E27FC236}">
                <a16:creationId xmlns:a16="http://schemas.microsoft.com/office/drawing/2014/main" id="{B3058AD5-3382-59B0-9298-8121E629C3B2}"/>
              </a:ext>
            </a:extLst>
          </p:cNvPr>
          <p:cNvPicPr>
            <a:picLocks noChangeAspect="1"/>
          </p:cNvPicPr>
          <p:nvPr/>
        </p:nvPicPr>
        <p:blipFill>
          <a:blip r:embed="rId3"/>
          <a:stretch>
            <a:fillRect/>
          </a:stretch>
        </p:blipFill>
        <p:spPr>
          <a:xfrm>
            <a:off x="493118" y="1168413"/>
            <a:ext cx="5375667" cy="2408769"/>
          </a:xfrm>
          <a:prstGeom prst="rect">
            <a:avLst/>
          </a:prstGeom>
        </p:spPr>
      </p:pic>
      <p:pic>
        <p:nvPicPr>
          <p:cNvPr id="7" name="图片 6">
            <a:extLst>
              <a:ext uri="{FF2B5EF4-FFF2-40B4-BE49-F238E27FC236}">
                <a16:creationId xmlns:a16="http://schemas.microsoft.com/office/drawing/2014/main" id="{F3AF9211-9E38-952C-823D-BB919B0AE11F}"/>
              </a:ext>
            </a:extLst>
          </p:cNvPr>
          <p:cNvPicPr>
            <a:picLocks noChangeAspect="1"/>
          </p:cNvPicPr>
          <p:nvPr/>
        </p:nvPicPr>
        <p:blipFill>
          <a:blip r:embed="rId4"/>
          <a:stretch>
            <a:fillRect/>
          </a:stretch>
        </p:blipFill>
        <p:spPr>
          <a:xfrm>
            <a:off x="357352" y="3565362"/>
            <a:ext cx="5511433" cy="2485846"/>
          </a:xfrm>
          <a:prstGeom prst="rect">
            <a:avLst/>
          </a:prstGeom>
        </p:spPr>
      </p:pic>
      <p:sp>
        <p:nvSpPr>
          <p:cNvPr id="8" name="矩形 7">
            <a:extLst>
              <a:ext uri="{FF2B5EF4-FFF2-40B4-BE49-F238E27FC236}">
                <a16:creationId xmlns:a16="http://schemas.microsoft.com/office/drawing/2014/main" id="{61936B16-7EA2-6F7A-1780-A31320AFBA24}"/>
              </a:ext>
            </a:extLst>
          </p:cNvPr>
          <p:cNvSpPr/>
          <p:nvPr/>
        </p:nvSpPr>
        <p:spPr>
          <a:xfrm>
            <a:off x="6323216" y="1026788"/>
            <a:ext cx="5195683"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9BE2BE-6BAC-2481-C025-21A5F48661F3}"/>
                  </a:ext>
                </a:extLst>
              </p:cNvPr>
              <p:cNvSpPr txBox="1"/>
              <p:nvPr/>
            </p:nvSpPr>
            <p:spPr>
              <a:xfrm>
                <a:off x="6637828" y="1329269"/>
                <a:ext cx="4566458" cy="4472186"/>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14:m>
                  <m:oMath xmlns:m="http://schemas.openxmlformats.org/officeDocument/2006/math">
                    <m:r>
                      <a:rPr lang="en-US" altLang="zh-CN" sz="2200">
                        <a:latin typeface="Cambria Math" panose="02040503050406030204" pitchFamily="18" charset="0"/>
                        <a:ea typeface="+mn-ea"/>
                      </a:rPr>
                      <m:t>𝐾</m:t>
                    </m:r>
                    <m:r>
                      <a:rPr lang="en-US" altLang="zh-CN" sz="2200">
                        <a:latin typeface="Cambria Math" panose="02040503050406030204" pitchFamily="18" charset="0"/>
                        <a:ea typeface="+mn-ea"/>
                      </a:rPr>
                      <m:t>=3000</m:t>
                    </m:r>
                  </m:oMath>
                </a14:m>
                <a:r>
                  <a:rPr lang="zh-CN" altLang="zh-CN" sz="2200" dirty="0">
                    <a:latin typeface="+mn-ea"/>
                    <a:ea typeface="+mn-ea"/>
                  </a:rPr>
                  <a:t>时，</a:t>
                </a:r>
                <a:r>
                  <a:rPr lang="zh-CN" altLang="zh-CN" sz="2200" b="1" dirty="0">
                    <a:latin typeface="+mn-ea"/>
                    <a:ea typeface="+mn-ea"/>
                  </a:rPr>
                  <a:t>需用法向过载趋于</a:t>
                </a:r>
                <a:r>
                  <a:rPr lang="en-US" altLang="zh-CN" sz="2200" b="1" dirty="0">
                    <a:latin typeface="+mn-ea"/>
                    <a:ea typeface="+mn-ea"/>
                  </a:rPr>
                  <a:t>0</a:t>
                </a:r>
                <a:r>
                  <a:rPr lang="zh-CN" altLang="zh-CN" sz="2200" dirty="0">
                    <a:latin typeface="+mn-ea"/>
                    <a:ea typeface="+mn-ea"/>
                  </a:rPr>
                  <a:t>，视线角速度变化趋于零，弹道接近</a:t>
                </a:r>
                <a:r>
                  <a:rPr lang="zh-CN" altLang="zh-CN" sz="2200" b="1" dirty="0">
                    <a:latin typeface="+mn-ea"/>
                    <a:ea typeface="+mn-ea"/>
                  </a:rPr>
                  <a:t>直线飞行</a:t>
                </a:r>
                <a:r>
                  <a:rPr lang="zh-CN" altLang="zh-CN" sz="2200" dirty="0">
                    <a:latin typeface="+mn-ea"/>
                    <a:ea typeface="+mn-ea"/>
                  </a:rPr>
                  <a:t>。</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14:m>
                  <m:oMath xmlns:m="http://schemas.openxmlformats.org/officeDocument/2006/math">
                    <m:r>
                      <a:rPr lang="zh-CN" altLang="zh-CN" sz="2200">
                        <a:latin typeface="Cambria Math" panose="02040503050406030204" pitchFamily="18" charset="0"/>
                        <a:ea typeface="+mn-ea"/>
                      </a:rPr>
                      <m:t> </m:t>
                    </m:r>
                    <m:r>
                      <a:rPr lang="en-US" altLang="zh-CN" sz="2200">
                        <a:latin typeface="Cambria Math" panose="02040503050406030204" pitchFamily="18" charset="0"/>
                        <a:ea typeface="+mn-ea"/>
                      </a:rPr>
                      <m:t>𝐾</m:t>
                    </m:r>
                    <m:r>
                      <a:rPr lang="en-US" altLang="zh-CN" sz="2200">
                        <a:latin typeface="Cambria Math" panose="02040503050406030204" pitchFamily="18" charset="0"/>
                        <a:ea typeface="+mn-ea"/>
                      </a:rPr>
                      <m:t> </m:t>
                    </m:r>
                  </m:oMath>
                </a14:m>
                <a:r>
                  <a:rPr lang="zh-CN" altLang="zh-CN" sz="2200" dirty="0">
                    <a:latin typeface="+mn-ea"/>
                    <a:ea typeface="+mn-ea"/>
                  </a:rPr>
                  <a:t>很大时，非常迅速地调整导弹的飞行轨迹。</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zh-CN" sz="2200" dirty="0">
                    <a:latin typeface="+mn-ea"/>
                    <a:ea typeface="+mn-ea"/>
                  </a:rPr>
                  <a:t>导弹和目标之间的相对运动变得非常平滑</a:t>
                </a:r>
                <a:r>
                  <a:rPr lang="zh-CN" altLang="en-US" sz="2200" dirty="0">
                    <a:latin typeface="+mn-ea"/>
                    <a:ea typeface="+mn-ea"/>
                  </a:rPr>
                  <a:t>。</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zh-CN" sz="2200" b="1" dirty="0">
                    <a:latin typeface="+mn-ea"/>
                    <a:ea typeface="+mn-ea"/>
                  </a:rPr>
                  <a:t>视线角基本不变</a:t>
                </a:r>
                <a:r>
                  <a:rPr lang="zh-CN" altLang="zh-CN" sz="2200" dirty="0">
                    <a:latin typeface="+mn-ea"/>
                    <a:ea typeface="+mn-ea"/>
                  </a:rPr>
                  <a:t>，导弹基本上保持与目标在</a:t>
                </a:r>
                <a:r>
                  <a:rPr lang="zh-CN" altLang="zh-CN" sz="2200" b="1" dirty="0">
                    <a:latin typeface="+mn-ea"/>
                    <a:ea typeface="+mn-ea"/>
                  </a:rPr>
                  <a:t>相同的航向</a:t>
                </a:r>
                <a:r>
                  <a:rPr lang="zh-CN" altLang="zh-CN" sz="2200" dirty="0">
                    <a:latin typeface="+mn-ea"/>
                    <a:ea typeface="+mn-ea"/>
                  </a:rPr>
                  <a:t>上。</a:t>
                </a:r>
                <a:endParaRPr lang="en-US" altLang="zh-CN" sz="2200" dirty="0">
                  <a:latin typeface="+mn-ea"/>
                  <a:ea typeface="+mn-ea"/>
                </a:endParaRPr>
              </a:p>
            </p:txBody>
          </p:sp>
        </mc:Choice>
        <mc:Fallback xmlns="">
          <p:sp>
            <p:nvSpPr>
              <p:cNvPr id="9" name="文本框 8">
                <a:extLst>
                  <a:ext uri="{FF2B5EF4-FFF2-40B4-BE49-F238E27FC236}">
                    <a16:creationId xmlns:a16="http://schemas.microsoft.com/office/drawing/2014/main" id="{569BE2BE-6BAC-2481-C025-21A5F48661F3}"/>
                  </a:ext>
                </a:extLst>
              </p:cNvPr>
              <p:cNvSpPr txBox="1">
                <a:spLocks noRot="1" noChangeAspect="1" noMove="1" noResize="1" noEditPoints="1" noAdjustHandles="1" noChangeArrowheads="1" noChangeShapeType="1" noTextEdit="1"/>
              </p:cNvSpPr>
              <p:nvPr/>
            </p:nvSpPr>
            <p:spPr>
              <a:xfrm>
                <a:off x="6637828" y="1329269"/>
                <a:ext cx="4566458" cy="4472186"/>
              </a:xfrm>
              <a:prstGeom prst="rect">
                <a:avLst/>
              </a:prstGeom>
              <a:blipFill>
                <a:blip r:embed="rId5"/>
                <a:stretch>
                  <a:fillRect l="-1469" r="-1736" b="-1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7A1E7A6-7463-FE11-86DE-C832D9FE2022}"/>
                  </a:ext>
                </a:extLst>
              </p:cNvPr>
              <p:cNvSpPr txBox="1"/>
              <p:nvPr/>
            </p:nvSpPr>
            <p:spPr>
              <a:xfrm>
                <a:off x="2343444" y="5743298"/>
                <a:ext cx="1675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rgbClr val="836967"/>
                              </a:solidFill>
                              <a:latin typeface="Cambria Math" panose="02040503050406030204" pitchFamily="18" charset="0"/>
                            </a:rPr>
                          </m:ctrlPr>
                        </m:sSubPr>
                        <m:e>
                          <m:r>
                            <a:rPr lang="zh-CN" altLang="en-US" sz="2400" b="1" i="1">
                              <a:latin typeface="Cambria Math" panose="02040503050406030204" pitchFamily="18" charset="0"/>
                            </a:rPr>
                            <m:t>𝝈</m:t>
                          </m:r>
                        </m:e>
                        <m:sub>
                          <m:r>
                            <a:rPr lang="zh-CN" altLang="en-US" sz="2400" b="1" i="0">
                              <a:latin typeface="Cambria Math" panose="02040503050406030204" pitchFamily="18" charset="0"/>
                            </a:rPr>
                            <m:t>𝟎</m:t>
                          </m:r>
                        </m:sub>
                      </m:sSub>
                      <m:r>
                        <a:rPr lang="zh-CN" altLang="en-US" sz="2400" b="1" i="0">
                          <a:latin typeface="Cambria Math" panose="02040503050406030204" pitchFamily="18" charset="0"/>
                        </a:rPr>
                        <m:t>=</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𝟑</m:t>
                      </m:r>
                      <m:r>
                        <a:rPr lang="en-US" altLang="zh-CN" sz="2400" b="1" i="1">
                          <a:latin typeface="Cambria Math" panose="02040503050406030204" pitchFamily="18" charset="0"/>
                        </a:rPr>
                        <m:t>°</m:t>
                      </m:r>
                    </m:oMath>
                  </m:oMathPara>
                </a14:m>
                <a:endParaRPr lang="zh-CN" altLang="en-US" b="1" dirty="0"/>
              </a:p>
            </p:txBody>
          </p:sp>
        </mc:Choice>
        <mc:Fallback xmlns="">
          <p:sp>
            <p:nvSpPr>
              <p:cNvPr id="11" name="文本框 10">
                <a:extLst>
                  <a:ext uri="{FF2B5EF4-FFF2-40B4-BE49-F238E27FC236}">
                    <a16:creationId xmlns:a16="http://schemas.microsoft.com/office/drawing/2014/main" id="{37A1E7A6-7463-FE11-86DE-C832D9FE2022}"/>
                  </a:ext>
                </a:extLst>
              </p:cNvPr>
              <p:cNvSpPr txBox="1">
                <a:spLocks noRot="1" noChangeAspect="1" noMove="1" noResize="1" noEditPoints="1" noAdjustHandles="1" noChangeArrowheads="1" noChangeShapeType="1" noTextEdit="1"/>
              </p:cNvSpPr>
              <p:nvPr/>
            </p:nvSpPr>
            <p:spPr>
              <a:xfrm>
                <a:off x="2343444" y="5743298"/>
                <a:ext cx="1675014" cy="461665"/>
              </a:xfrm>
              <a:prstGeom prst="rect">
                <a:avLst/>
              </a:prstGeom>
              <a:blipFill>
                <a:blip r:embed="rId6"/>
                <a:stretch>
                  <a:fillRect b="-5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558411"/>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C2522-5F78-99E0-5C03-0BF18A283C0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B061844-0CC6-B069-B1F8-16C29F142695}"/>
              </a:ext>
            </a:extLst>
          </p:cNvPr>
          <p:cNvSpPr>
            <a:spLocks noGrp="1"/>
          </p:cNvSpPr>
          <p:nvPr>
            <p:ph type="title"/>
          </p:nvPr>
        </p:nvSpPr>
        <p:spPr/>
        <p:txBody>
          <a:bodyPr/>
          <a:lstStyle/>
          <a:p>
            <a:r>
              <a:rPr lang="zh-CN" altLang="en-US" dirty="0"/>
              <a:t>末制导阶段的临界点分析</a:t>
            </a:r>
          </a:p>
        </p:txBody>
      </p:sp>
      <p:sp>
        <p:nvSpPr>
          <p:cNvPr id="3" name="文本框 2">
            <a:extLst>
              <a:ext uri="{FF2B5EF4-FFF2-40B4-BE49-F238E27FC236}">
                <a16:creationId xmlns:a16="http://schemas.microsoft.com/office/drawing/2014/main" id="{867DE9C0-8575-2CF5-8BB5-23221D997B4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8" name="矩形 7">
            <a:extLst>
              <a:ext uri="{FF2B5EF4-FFF2-40B4-BE49-F238E27FC236}">
                <a16:creationId xmlns:a16="http://schemas.microsoft.com/office/drawing/2014/main" id="{54B606D3-254B-ADED-68CA-9D54D6D4B4DD}"/>
              </a:ext>
            </a:extLst>
          </p:cNvPr>
          <p:cNvSpPr/>
          <p:nvPr/>
        </p:nvSpPr>
        <p:spPr>
          <a:xfrm>
            <a:off x="6323216" y="1026788"/>
            <a:ext cx="5195683" cy="4501943"/>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01835AA4-D36E-5EE0-A272-D80AAA9E111A}"/>
              </a:ext>
            </a:extLst>
          </p:cNvPr>
          <p:cNvSpPr txBox="1"/>
          <p:nvPr/>
        </p:nvSpPr>
        <p:spPr>
          <a:xfrm>
            <a:off x="6834563" y="1361753"/>
            <a:ext cx="4172988" cy="387817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i="0" dirty="0">
                <a:latin typeface="+mj-lt"/>
                <a:ea typeface="+mn-ea"/>
              </a:rPr>
              <a:t>临界点前，视线角速度收敛较为缓慢，在临界点后快速收敛到</a:t>
            </a:r>
            <a:r>
              <a:rPr lang="en-US" altLang="zh-CN" sz="2200" i="0" dirty="0">
                <a:latin typeface="+mj-lt"/>
                <a:ea typeface="+mn-ea"/>
              </a:rPr>
              <a:t>0</a:t>
            </a:r>
            <a:r>
              <a:rPr lang="zh-CN" altLang="en-US" sz="2200" i="0" dirty="0">
                <a:latin typeface="+mj-lt"/>
                <a:ea typeface="+mn-ea"/>
              </a:rPr>
              <a:t>。</a:t>
            </a:r>
            <a:endParaRPr lang="en-US" altLang="zh-CN" sz="2200" i="1"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i="0" dirty="0">
                <a:latin typeface="+mj-lt"/>
                <a:ea typeface="+mn-ea"/>
              </a:rPr>
              <a:t>临界点前弹道的曲率大于临界点后的曲率。</a:t>
            </a:r>
            <a:endParaRPr lang="en-US" altLang="zh-CN" sz="2200" i="0" dirty="0">
              <a:latin typeface="+mj-lt"/>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i="0" dirty="0">
                <a:latin typeface="+mj-lt"/>
                <a:ea typeface="+mn-ea"/>
              </a:rPr>
              <a:t>导弹在临界点前，离视线角速度收敛极限迅速拉远，临界点后变化缓慢。</a:t>
            </a:r>
            <a:endParaRPr lang="en-US" altLang="zh-CN" sz="2200" i="0" dirty="0">
              <a:latin typeface="+mj-lt"/>
              <a:ea typeface="+mn-ea"/>
            </a:endParaRPr>
          </a:p>
        </p:txBody>
      </p:sp>
      <mc:AlternateContent xmlns:mc="http://schemas.openxmlformats.org/markup-compatibility/2006" xmlns:a14="http://schemas.microsoft.com/office/drawing/2010/main">
        <mc:Choice Requires="a14">
          <p:sp>
            <p:nvSpPr>
              <p:cNvPr id="4" name="文本占位符 20">
                <a:extLst>
                  <a:ext uri="{FF2B5EF4-FFF2-40B4-BE49-F238E27FC236}">
                    <a16:creationId xmlns:a16="http://schemas.microsoft.com/office/drawing/2014/main" id="{CE4663EF-32A3-308C-9F0E-2A3E8E887261}"/>
                  </a:ext>
                </a:extLst>
              </p:cNvPr>
              <p:cNvSpPr txBox="1">
                <a:spLocks/>
              </p:cNvSpPr>
              <p:nvPr/>
            </p:nvSpPr>
            <p:spPr>
              <a:xfrm>
                <a:off x="1049136" y="5801455"/>
                <a:ext cx="10858500" cy="401895"/>
              </a:xfrm>
              <a:prstGeom prst="rect">
                <a:avLst/>
              </a:prstGeom>
            </p:spPr>
            <p:txBody>
              <a:bodyPr vert="horz" lIns="0" tIns="0" rIns="0" bIns="0" rtlCol="0">
                <a:norm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000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dirty="0">
                    <a:solidFill>
                      <a:srgbClr val="000000">
                        <a:lumMod val="85000"/>
                        <a:lumOff val="15000"/>
                      </a:srgbClr>
                    </a:solidFill>
                    <a:latin typeface="Arial"/>
                  </a:rPr>
                  <a:t>，</a:t>
                </a:r>
                <a14:m>
                  <m:oMath xmlns:m="http://schemas.openxmlformats.org/officeDocument/2006/math">
                    <m:sSub>
                      <m:sSubPr>
                        <m:ctrlPr>
                          <a:rPr lang="zh-CN" altLang="zh-CN"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𝑇</m:t>
                        </m:r>
                        <m:r>
                          <a:rPr lang="en-US" altLang="zh-CN" i="1" dirty="0">
                            <a:latin typeface="Cambria Math" panose="02040503050406030204" pitchFamily="18" charset="0"/>
                          </a:rPr>
                          <m:t>0</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0</m:t>
                    </m:r>
                  </m:oMath>
                </a14:m>
                <a:r>
                  <a:rPr lang="zh-CN" altLang="en-US" dirty="0"/>
                  <a:t>，</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𝑇</m:t>
                        </m:r>
                      </m:sub>
                    </m:sSub>
                    <m:r>
                      <a:rPr lang="en-US" altLang="zh-CN" i="1" dirty="0">
                        <a:latin typeface="Cambria Math" panose="02040503050406030204" pitchFamily="18" charset="0"/>
                      </a:rPr>
                      <m:t>=50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=0</m:t>
                    </m:r>
                    <m:r>
                      <a:rPr lang="zh-CN" altLang="en-US"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=500</m:t>
                    </m:r>
                    <m:r>
                      <m:rPr>
                        <m:sty m:val="p"/>
                      </m:rPr>
                      <a:rPr lang="en-US" altLang="zh-CN" i="1" dirty="0">
                        <a:latin typeface="Cambria Math" panose="02040503050406030204" pitchFamily="18" charset="0"/>
                      </a:rPr>
                      <m:t>m</m:t>
                    </m:r>
                  </m:oMath>
                </a14:m>
                <a:r>
                  <a:rPr lang="zh-CN" altLang="en-US" dirty="0">
                    <a:solidFill>
                      <a:srgbClr val="000000">
                        <a:lumMod val="85000"/>
                        <a:lumOff val="15000"/>
                      </a:srgbClr>
                    </a:solidFill>
                    <a:latin typeface="Arial"/>
                  </a:rPr>
                  <a:t>，</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=200</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𝑠</m:t>
                    </m:r>
                    <m:r>
                      <a:rPr lang="zh-CN" altLang="en-US" i="1" dirty="0" smtClean="0">
                        <a:latin typeface="Cambria Math" panose="02040503050406030204" pitchFamily="18" charset="0"/>
                      </a:rPr>
                      <m:t>，</m:t>
                    </m:r>
                    <m:r>
                      <a:rPr lang="en-US" altLang="zh-CN" i="1" dirty="0" smtClean="0">
                        <a:solidFill>
                          <a:srgbClr val="000000">
                            <a:lumMod val="85000"/>
                            <a:lumOff val="15000"/>
                          </a:srgbClr>
                        </a:solidFill>
                        <a:latin typeface="Cambria Math" panose="02040503050406030204" pitchFamily="18" charset="0"/>
                      </a:rPr>
                      <m:t>𝐾</m:t>
                    </m:r>
                    <m:r>
                      <a:rPr lang="en-US" altLang="zh-CN" i="1" dirty="0" smtClean="0">
                        <a:solidFill>
                          <a:srgbClr val="000000">
                            <a:lumMod val="85000"/>
                            <a:lumOff val="15000"/>
                          </a:srgbClr>
                        </a:solidFill>
                        <a:latin typeface="Cambria Math" panose="02040503050406030204" pitchFamily="18" charset="0"/>
                      </a:rPr>
                      <m:t>=3</m:t>
                    </m:r>
                  </m:oMath>
                </a14:m>
                <a:endParaRPr lang="en-US" altLang="zh-CN" dirty="0">
                  <a:solidFill>
                    <a:srgbClr val="000000">
                      <a:lumMod val="85000"/>
                      <a:lumOff val="15000"/>
                    </a:srgbClr>
                  </a:solidFill>
                  <a:latin typeface="Arial"/>
                </a:endParaRPr>
              </a:p>
            </p:txBody>
          </p:sp>
        </mc:Choice>
        <mc:Fallback xmlns="">
          <p:sp>
            <p:nvSpPr>
              <p:cNvPr id="4" name="文本占位符 20">
                <a:extLst>
                  <a:ext uri="{FF2B5EF4-FFF2-40B4-BE49-F238E27FC236}">
                    <a16:creationId xmlns:a16="http://schemas.microsoft.com/office/drawing/2014/main" id="{CE4663EF-32A3-308C-9F0E-2A3E8E887261}"/>
                  </a:ext>
                </a:extLst>
              </p:cNvPr>
              <p:cNvSpPr txBox="1">
                <a:spLocks noRot="1" noChangeAspect="1" noMove="1" noResize="1" noEditPoints="1" noAdjustHandles="1" noChangeArrowheads="1" noChangeShapeType="1" noTextEdit="1"/>
              </p:cNvSpPr>
              <p:nvPr/>
            </p:nvSpPr>
            <p:spPr>
              <a:xfrm>
                <a:off x="1049136" y="5801455"/>
                <a:ext cx="10858500" cy="401895"/>
              </a:xfrm>
              <a:prstGeom prst="rect">
                <a:avLst/>
              </a:prstGeom>
              <a:blipFill>
                <a:blip r:embed="rId3"/>
                <a:stretch>
                  <a:fillRect l="-561" t="-12121" b="-1060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7F80DD1-CADA-4C05-0B85-6A33CDBF5E9E}"/>
              </a:ext>
            </a:extLst>
          </p:cNvPr>
          <p:cNvPicPr>
            <a:picLocks noChangeAspect="1"/>
          </p:cNvPicPr>
          <p:nvPr/>
        </p:nvPicPr>
        <p:blipFill>
          <a:blip r:embed="rId4"/>
          <a:stretch>
            <a:fillRect/>
          </a:stretch>
        </p:blipFill>
        <p:spPr>
          <a:xfrm>
            <a:off x="616184" y="1026788"/>
            <a:ext cx="5195684" cy="4563104"/>
          </a:xfrm>
          <a:prstGeom prst="rect">
            <a:avLst/>
          </a:prstGeom>
        </p:spPr>
      </p:pic>
    </p:spTree>
    <p:extLst>
      <p:ext uri="{BB962C8B-B14F-4D97-AF65-F5344CB8AC3E}">
        <p14:creationId xmlns:p14="http://schemas.microsoft.com/office/powerpoint/2010/main" val="4223362068"/>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5C876-4D97-49C3-2CDC-B76BF9B5F166}"/>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2E349A8C-4DE0-80A8-0EE5-5286C89CD4ED}"/>
              </a:ext>
            </a:extLst>
          </p:cNvPr>
          <p:cNvPicPr>
            <a:picLocks noChangeAspect="1"/>
          </p:cNvPicPr>
          <p:nvPr/>
        </p:nvPicPr>
        <p:blipFill>
          <a:blip r:embed="rId3"/>
          <a:stretch>
            <a:fillRect/>
          </a:stretch>
        </p:blipFill>
        <p:spPr>
          <a:xfrm>
            <a:off x="0" y="315958"/>
            <a:ext cx="7380117" cy="3229420"/>
          </a:xfrm>
          <a:prstGeom prst="rect">
            <a:avLst/>
          </a:prstGeom>
        </p:spPr>
      </p:pic>
      <p:pic>
        <p:nvPicPr>
          <p:cNvPr id="4" name="图片 3">
            <a:extLst>
              <a:ext uri="{FF2B5EF4-FFF2-40B4-BE49-F238E27FC236}">
                <a16:creationId xmlns:a16="http://schemas.microsoft.com/office/drawing/2014/main" id="{B707015D-DE8C-1B41-4025-E65B420BA4F4}"/>
              </a:ext>
            </a:extLst>
          </p:cNvPr>
          <p:cNvPicPr>
            <a:picLocks noChangeAspect="1"/>
          </p:cNvPicPr>
          <p:nvPr/>
        </p:nvPicPr>
        <p:blipFill>
          <a:blip r:embed="rId4"/>
          <a:stretch>
            <a:fillRect/>
          </a:stretch>
        </p:blipFill>
        <p:spPr>
          <a:xfrm>
            <a:off x="0" y="3545378"/>
            <a:ext cx="7254070" cy="322942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FAC7407-30ED-687C-FC33-BDCB8B882817}"/>
                  </a:ext>
                </a:extLst>
              </p:cNvPr>
              <p:cNvSpPr txBox="1"/>
              <p:nvPr/>
            </p:nvSpPr>
            <p:spPr>
              <a:xfrm>
                <a:off x="8187227" y="1053366"/>
                <a:ext cx="275232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200" b="1" i="1" smtClean="0">
                              <a:solidFill>
                                <a:srgbClr val="836967"/>
                              </a:solidFill>
                              <a:latin typeface="Cambria Math" panose="02040503050406030204" pitchFamily="18" charset="0"/>
                            </a:rPr>
                          </m:ctrlPr>
                        </m:sSubPr>
                        <m:e>
                          <m:r>
                            <a:rPr lang="zh-CN" altLang="en-US" sz="3200" b="1" i="1">
                              <a:latin typeface="Cambria Math" panose="02040503050406030204" pitchFamily="18" charset="0"/>
                            </a:rPr>
                            <m:t>𝝈</m:t>
                          </m:r>
                        </m:e>
                        <m:sub>
                          <m:r>
                            <a:rPr lang="zh-CN" altLang="en-US" sz="3200" b="1" i="0">
                              <a:latin typeface="Cambria Math" panose="02040503050406030204" pitchFamily="18" charset="0"/>
                            </a:rPr>
                            <m:t>𝟎</m:t>
                          </m:r>
                        </m:sub>
                      </m:sSub>
                      <m:r>
                        <a:rPr lang="zh-CN" altLang="en-US" sz="3200" b="1" i="0">
                          <a:latin typeface="Cambria Math" panose="02040503050406030204" pitchFamily="18" charset="0"/>
                        </a:rPr>
                        <m:t>=</m:t>
                      </m:r>
                      <m:r>
                        <a:rPr lang="en-US" altLang="zh-CN" sz="3200" b="1" i="0" smtClean="0">
                          <a:latin typeface="Cambria Math" panose="02040503050406030204" pitchFamily="18" charset="0"/>
                        </a:rPr>
                        <m:t>−</m:t>
                      </m:r>
                      <m:r>
                        <a:rPr lang="en-US" altLang="zh-CN" sz="3200" b="1" i="1" smtClean="0">
                          <a:latin typeface="Cambria Math" panose="02040503050406030204" pitchFamily="18" charset="0"/>
                        </a:rPr>
                        <m:t>𝟒𝟓</m:t>
                      </m:r>
                      <m:r>
                        <a:rPr lang="en-US" altLang="zh-CN" sz="3200" b="1" i="1" smtClean="0">
                          <a:latin typeface="Cambria Math" panose="02040503050406030204" pitchFamily="18" charset="0"/>
                        </a:rPr>
                        <m:t>°</m:t>
                      </m:r>
                    </m:oMath>
                  </m:oMathPara>
                </a14:m>
                <a:endParaRPr lang="zh-CN" altLang="en-US" b="1" dirty="0"/>
              </a:p>
            </p:txBody>
          </p:sp>
        </mc:Choice>
        <mc:Fallback xmlns="">
          <p:sp>
            <p:nvSpPr>
              <p:cNvPr id="6" name="文本框 5">
                <a:extLst>
                  <a:ext uri="{FF2B5EF4-FFF2-40B4-BE49-F238E27FC236}">
                    <a16:creationId xmlns:a16="http://schemas.microsoft.com/office/drawing/2014/main" id="{4FAC7407-30ED-687C-FC33-BDCB8B882817}"/>
                  </a:ext>
                </a:extLst>
              </p:cNvPr>
              <p:cNvSpPr txBox="1">
                <a:spLocks noRot="1" noChangeAspect="1" noMove="1" noResize="1" noEditPoints="1" noAdjustHandles="1" noChangeArrowheads="1" noChangeShapeType="1" noTextEdit="1"/>
              </p:cNvSpPr>
              <p:nvPr/>
            </p:nvSpPr>
            <p:spPr>
              <a:xfrm>
                <a:off x="8187227" y="1053366"/>
                <a:ext cx="2752321" cy="58477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6519595"/>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3A8E-ED1C-913D-25EA-1623178012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45B2B1-DC23-1D6D-76D8-492A76F9B5F7}"/>
                  </a:ext>
                </a:extLst>
              </p:cNvPr>
              <p:cNvSpPr txBox="1"/>
              <p:nvPr/>
            </p:nvSpPr>
            <p:spPr>
              <a:xfrm>
                <a:off x="776378" y="1673522"/>
                <a:ext cx="10498347" cy="3387979"/>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400" dirty="0">
                    <a:latin typeface="+mn-ea"/>
                    <a:ea typeface="+mn-ea"/>
                  </a:rPr>
                  <a:t>定义：让导弹在</a:t>
                </a:r>
                <a:r>
                  <a:rPr lang="zh-CN" altLang="en-US" sz="2400" b="1" dirty="0">
                    <a:latin typeface="+mn-ea"/>
                    <a:ea typeface="+mn-ea"/>
                  </a:rPr>
                  <a:t>距离目标</a:t>
                </a:r>
                <a:r>
                  <a:rPr lang="en-US" altLang="zh-CN" sz="2400" b="1" dirty="0">
                    <a:latin typeface="+mn-ea"/>
                    <a:ea typeface="+mn-ea"/>
                  </a:rPr>
                  <a:t>50m</a:t>
                </a:r>
                <a:r>
                  <a:rPr lang="zh-CN" altLang="en-US" sz="2400" b="1" dirty="0">
                    <a:latin typeface="+mn-ea"/>
                    <a:ea typeface="+mn-ea"/>
                  </a:rPr>
                  <a:t>以内后保持直线飞行</a:t>
                </a:r>
                <a:r>
                  <a:rPr lang="zh-CN" altLang="en-US" sz="2400" dirty="0">
                    <a:latin typeface="+mn-ea"/>
                    <a:ea typeface="+mn-ea"/>
                  </a:rPr>
                  <a:t>，在此过程中产生的距离目标</a:t>
                </a:r>
                <a:r>
                  <a:rPr lang="zh-CN" altLang="en-US" sz="2400" b="1" dirty="0">
                    <a:latin typeface="+mn-ea"/>
                    <a:ea typeface="+mn-ea"/>
                  </a:rPr>
                  <a:t>最小距离</a:t>
                </a:r>
                <a:r>
                  <a:rPr lang="zh-CN" altLang="en-US" sz="2400" dirty="0">
                    <a:latin typeface="+mn-ea"/>
                    <a:ea typeface="+mn-ea"/>
                  </a:rPr>
                  <a:t>即为所需的脱靶量。</a:t>
                </a:r>
                <a:endParaRPr lang="en-US" altLang="zh-CN" sz="24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14:m>
                  <m:oMath xmlns:m="http://schemas.openxmlformats.org/officeDocument/2006/math">
                    <m:sSub>
                      <m:sSubPr>
                        <m:ctrlPr>
                          <a:rPr lang="zh-CN" altLang="zh-CN" sz="2400" i="1">
                            <a:latin typeface="Cambria Math" panose="02040503050406030204" pitchFamily="18" charset="0"/>
                            <a:ea typeface="+mn-ea"/>
                          </a:rPr>
                        </m:ctrlPr>
                      </m:sSubPr>
                      <m:e>
                        <m:r>
                          <a:rPr lang="en-US" altLang="zh-CN" sz="2400">
                            <a:latin typeface="Cambria Math" panose="02040503050406030204" pitchFamily="18" charset="0"/>
                            <a:ea typeface="+mn-ea"/>
                          </a:rPr>
                          <m:t>𝜎</m:t>
                        </m:r>
                      </m:e>
                      <m:sub>
                        <m:r>
                          <a:rPr lang="en-US" altLang="zh-CN" sz="2400">
                            <a:latin typeface="Cambria Math" panose="02040503050406030204" pitchFamily="18" charset="0"/>
                            <a:ea typeface="+mn-ea"/>
                          </a:rPr>
                          <m:t>0</m:t>
                        </m:r>
                      </m:sub>
                    </m:sSub>
                    <m:r>
                      <a:rPr lang="en-US" altLang="zh-CN" sz="2400">
                        <a:latin typeface="Cambria Math" panose="02040503050406030204" pitchFamily="18" charset="0"/>
                        <a:ea typeface="+mn-ea"/>
                      </a:rPr>
                      <m:t>=−3</m:t>
                    </m:r>
                    <m:r>
                      <a:rPr lang="zh-CN" altLang="zh-CN" sz="2400">
                        <a:latin typeface="Cambria Math" panose="02040503050406030204" pitchFamily="18" charset="0"/>
                        <a:ea typeface="+mn-ea"/>
                      </a:rPr>
                      <m:t>°</m:t>
                    </m:r>
                  </m:oMath>
                </a14:m>
                <a:r>
                  <a:rPr lang="zh-CN" altLang="zh-CN" sz="2400" dirty="0">
                    <a:latin typeface="+mn-ea"/>
                    <a:ea typeface="+mn-ea"/>
                  </a:rPr>
                  <a:t>，在</a:t>
                </a:r>
                <a14:m>
                  <m:oMath xmlns:m="http://schemas.openxmlformats.org/officeDocument/2006/math">
                    <m:r>
                      <a:rPr lang="en-US" altLang="zh-CN" sz="2400">
                        <a:latin typeface="Cambria Math" panose="02040503050406030204" pitchFamily="18" charset="0"/>
                        <a:ea typeface="+mn-ea"/>
                      </a:rPr>
                      <m:t>7.3266</m:t>
                    </m:r>
                    <m:r>
                      <a:rPr lang="en-US" altLang="zh-CN" sz="2400">
                        <a:latin typeface="Cambria Math" panose="02040503050406030204" pitchFamily="18" charset="0"/>
                        <a:ea typeface="+mn-ea"/>
                      </a:rPr>
                      <m:t>𝑠</m:t>
                    </m:r>
                  </m:oMath>
                </a14:m>
                <a:r>
                  <a:rPr lang="zh-CN" altLang="zh-CN" sz="2400" dirty="0">
                    <a:latin typeface="+mn-ea"/>
                    <a:ea typeface="+mn-ea"/>
                  </a:rPr>
                  <a:t>时，导弹距离目标最近，脱靶量为</a:t>
                </a:r>
                <a14:m>
                  <m:oMath xmlns:m="http://schemas.openxmlformats.org/officeDocument/2006/math">
                    <m:r>
                      <a:rPr lang="en-US" altLang="zh-CN" sz="2400">
                        <a:latin typeface="Cambria Math" panose="02040503050406030204" pitchFamily="18" charset="0"/>
                        <a:ea typeface="+mn-ea"/>
                      </a:rPr>
                      <m:t>0.003086</m:t>
                    </m:r>
                    <m:r>
                      <a:rPr lang="en-US" altLang="zh-CN" sz="2400">
                        <a:latin typeface="Cambria Math" panose="02040503050406030204" pitchFamily="18" charset="0"/>
                        <a:ea typeface="+mn-ea"/>
                      </a:rPr>
                      <m:t>𝑚</m:t>
                    </m:r>
                  </m:oMath>
                </a14:m>
                <a:r>
                  <a:rPr lang="zh-CN" altLang="zh-CN" sz="2400" dirty="0">
                    <a:latin typeface="+mn-ea"/>
                    <a:ea typeface="+mn-ea"/>
                  </a:rPr>
                  <a:t>。</a:t>
                </a:r>
                <a:endParaRPr lang="en-US" altLang="zh-CN" sz="24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14:m>
                  <m:oMath xmlns:m="http://schemas.openxmlformats.org/officeDocument/2006/math">
                    <m:sSub>
                      <m:sSubPr>
                        <m:ctrlPr>
                          <a:rPr lang="zh-CN" altLang="zh-CN" sz="2400" i="1">
                            <a:latin typeface="Cambria Math" panose="02040503050406030204" pitchFamily="18" charset="0"/>
                            <a:ea typeface="+mn-ea"/>
                          </a:rPr>
                        </m:ctrlPr>
                      </m:sSubPr>
                      <m:e>
                        <m:r>
                          <a:rPr lang="en-US" altLang="zh-CN" sz="2400">
                            <a:latin typeface="Cambria Math" panose="02040503050406030204" pitchFamily="18" charset="0"/>
                            <a:ea typeface="+mn-ea"/>
                          </a:rPr>
                          <m:t>𝜎</m:t>
                        </m:r>
                      </m:e>
                      <m:sub>
                        <m:r>
                          <a:rPr lang="en-US" altLang="zh-CN" sz="2400">
                            <a:latin typeface="Cambria Math" panose="02040503050406030204" pitchFamily="18" charset="0"/>
                            <a:ea typeface="+mn-ea"/>
                          </a:rPr>
                          <m:t>0</m:t>
                        </m:r>
                      </m:sub>
                    </m:sSub>
                    <m:r>
                      <a:rPr lang="en-US" altLang="zh-CN" sz="2400">
                        <a:latin typeface="Cambria Math" panose="02040503050406030204" pitchFamily="18" charset="0"/>
                        <a:ea typeface="+mn-ea"/>
                      </a:rPr>
                      <m:t>=−45</m:t>
                    </m:r>
                    <m:r>
                      <a:rPr lang="zh-CN" altLang="zh-CN" sz="2400">
                        <a:latin typeface="Cambria Math" panose="02040503050406030204" pitchFamily="18" charset="0"/>
                        <a:ea typeface="+mn-ea"/>
                      </a:rPr>
                      <m:t>°</m:t>
                    </m:r>
                  </m:oMath>
                </a14:m>
                <a:r>
                  <a:rPr lang="zh-CN" altLang="zh-CN" sz="2400" dirty="0">
                    <a:latin typeface="+mn-ea"/>
                    <a:ea typeface="+mn-ea"/>
                  </a:rPr>
                  <a:t>，在</a:t>
                </a:r>
                <a14:m>
                  <m:oMath xmlns:m="http://schemas.openxmlformats.org/officeDocument/2006/math">
                    <m:r>
                      <a:rPr lang="en-US" altLang="zh-CN" sz="2400">
                        <a:latin typeface="Cambria Math" panose="02040503050406030204" pitchFamily="18" charset="0"/>
                        <a:ea typeface="+mn-ea"/>
                      </a:rPr>
                      <m:t>7.4424</m:t>
                    </m:r>
                    <m:r>
                      <a:rPr lang="en-US" altLang="zh-CN" sz="2400">
                        <a:latin typeface="Cambria Math" panose="02040503050406030204" pitchFamily="18" charset="0"/>
                        <a:ea typeface="+mn-ea"/>
                      </a:rPr>
                      <m:t>𝑠</m:t>
                    </m:r>
                  </m:oMath>
                </a14:m>
                <a:r>
                  <a:rPr lang="zh-CN" altLang="zh-CN" sz="2400" dirty="0">
                    <a:latin typeface="+mn-ea"/>
                    <a:ea typeface="+mn-ea"/>
                  </a:rPr>
                  <a:t>时，导弹距离目标最近，脱靶量为</a:t>
                </a:r>
                <a14:m>
                  <m:oMath xmlns:m="http://schemas.openxmlformats.org/officeDocument/2006/math">
                    <m:r>
                      <a:rPr lang="en-US" altLang="zh-CN" sz="2400">
                        <a:latin typeface="Cambria Math" panose="02040503050406030204" pitchFamily="18" charset="0"/>
                        <a:ea typeface="+mn-ea"/>
                      </a:rPr>
                      <m:t>0.004936</m:t>
                    </m:r>
                    <m:r>
                      <a:rPr lang="en-US" altLang="zh-CN" sz="2400">
                        <a:latin typeface="Cambria Math" panose="02040503050406030204" pitchFamily="18" charset="0"/>
                        <a:ea typeface="+mn-ea"/>
                      </a:rPr>
                      <m:t>𝑚</m:t>
                    </m:r>
                  </m:oMath>
                </a14:m>
                <a:r>
                  <a:rPr lang="zh-CN" altLang="zh-CN" sz="2400" dirty="0">
                    <a:latin typeface="+mn-ea"/>
                    <a:ea typeface="+mn-ea"/>
                  </a:rPr>
                  <a:t>。</a:t>
                </a:r>
                <a:endParaRPr lang="en-US" altLang="zh-CN" sz="24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zh-CN" sz="2400" b="1" dirty="0">
                    <a:latin typeface="+mn-ea"/>
                    <a:ea typeface="+mn-ea"/>
                  </a:rPr>
                  <a:t>速度矢量角</a:t>
                </a:r>
                <a:r>
                  <a:rPr lang="zh-CN" altLang="zh-CN" sz="2400" dirty="0">
                    <a:latin typeface="+mn-ea"/>
                    <a:ea typeface="+mn-ea"/>
                  </a:rPr>
                  <a:t>的不同初值会影响导弹的</a:t>
                </a:r>
                <a:r>
                  <a:rPr lang="zh-CN" altLang="zh-CN" sz="2400" b="1" dirty="0">
                    <a:latin typeface="+mn-ea"/>
                    <a:ea typeface="+mn-ea"/>
                  </a:rPr>
                  <a:t>飞行轨迹和脱靶量</a:t>
                </a:r>
                <a:r>
                  <a:rPr lang="zh-CN" altLang="zh-CN" sz="2400" dirty="0">
                    <a:latin typeface="+mn-ea"/>
                    <a:ea typeface="+mn-ea"/>
                  </a:rPr>
                  <a:t>，初始速度矢量角偏移</a:t>
                </a:r>
                <a:r>
                  <a:rPr lang="zh-CN" altLang="zh-CN" sz="2400" b="1" dirty="0">
                    <a:latin typeface="+mn-ea"/>
                    <a:ea typeface="+mn-ea"/>
                  </a:rPr>
                  <a:t>不利于</a:t>
                </a:r>
                <a:r>
                  <a:rPr lang="zh-CN" altLang="zh-CN" sz="2400" dirty="0">
                    <a:latin typeface="+mn-ea"/>
                    <a:ea typeface="+mn-ea"/>
                  </a:rPr>
                  <a:t>优化最终的命中精度。</a:t>
                </a:r>
                <a:endParaRPr lang="en-US" altLang="zh-CN" sz="2400" dirty="0">
                  <a:latin typeface="+mn-ea"/>
                  <a:ea typeface="+mn-ea"/>
                </a:endParaRPr>
              </a:p>
            </p:txBody>
          </p:sp>
        </mc:Choice>
        <mc:Fallback xmlns="">
          <p:sp>
            <p:nvSpPr>
              <p:cNvPr id="4" name="文本框 3">
                <a:extLst>
                  <a:ext uri="{FF2B5EF4-FFF2-40B4-BE49-F238E27FC236}">
                    <a16:creationId xmlns:a16="http://schemas.microsoft.com/office/drawing/2014/main" id="{DF45B2B1-DC23-1D6D-76D8-492A76F9B5F7}"/>
                  </a:ext>
                </a:extLst>
              </p:cNvPr>
              <p:cNvSpPr txBox="1">
                <a:spLocks noRot="1" noChangeAspect="1" noMove="1" noResize="1" noEditPoints="1" noAdjustHandles="1" noChangeArrowheads="1" noChangeShapeType="1" noTextEdit="1"/>
              </p:cNvSpPr>
              <p:nvPr/>
            </p:nvSpPr>
            <p:spPr>
              <a:xfrm>
                <a:off x="776378" y="1673522"/>
                <a:ext cx="10498347" cy="3387979"/>
              </a:xfrm>
              <a:prstGeom prst="rect">
                <a:avLst/>
              </a:prstGeom>
              <a:blipFill>
                <a:blip r:embed="rId3"/>
                <a:stretch>
                  <a:fillRect l="-754" r="-871" b="-3423"/>
                </a:stretch>
              </a:blipFill>
            </p:spPr>
            <p:txBody>
              <a:bodyPr/>
              <a:lstStyle/>
              <a:p>
                <a:r>
                  <a:rPr lang="zh-CN" altLang="en-US">
                    <a:noFill/>
                  </a:rPr>
                  <a:t> </a:t>
                </a:r>
              </a:p>
            </p:txBody>
          </p:sp>
        </mc:Fallback>
      </mc:AlternateContent>
      <p:sp>
        <p:nvSpPr>
          <p:cNvPr id="9" name="标题 8">
            <a:extLst>
              <a:ext uri="{FF2B5EF4-FFF2-40B4-BE49-F238E27FC236}">
                <a16:creationId xmlns:a16="http://schemas.microsoft.com/office/drawing/2014/main" id="{F175A730-6096-EA4E-572F-F7E4B1F83C2A}"/>
              </a:ext>
            </a:extLst>
          </p:cNvPr>
          <p:cNvSpPr>
            <a:spLocks noGrp="1"/>
          </p:cNvSpPr>
          <p:nvPr>
            <p:ph type="title"/>
          </p:nvPr>
        </p:nvSpPr>
        <p:spPr/>
        <p:txBody>
          <a:bodyPr/>
          <a:lstStyle/>
          <a:p>
            <a:r>
              <a:rPr lang="zh-CN" altLang="en-US" dirty="0"/>
              <a:t>脱靶量</a:t>
            </a:r>
          </a:p>
        </p:txBody>
      </p:sp>
      <p:sp>
        <p:nvSpPr>
          <p:cNvPr id="5" name="文本框 4">
            <a:extLst>
              <a:ext uri="{FF2B5EF4-FFF2-40B4-BE49-F238E27FC236}">
                <a16:creationId xmlns:a16="http://schemas.microsoft.com/office/drawing/2014/main" id="{85B051D7-C266-7EC6-D29D-80AE82EE60C7}"/>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417437435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a:extLst>
              <a:ext uri="{FF2B5EF4-FFF2-40B4-BE49-F238E27FC236}">
                <a16:creationId xmlns:a16="http://schemas.microsoft.com/office/drawing/2014/main" id="{75405C06-4731-4EF6-893C-41C608DBBCF9}"/>
              </a:ext>
            </a:extLst>
          </p:cNvPr>
          <p:cNvSpPr txBox="1">
            <a:spLocks/>
          </p:cNvSpPr>
          <p:nvPr/>
        </p:nvSpPr>
        <p:spPr>
          <a:xfrm>
            <a:off x="4578252"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Arial" panose="020F0302020204030204"/>
                <a:ea typeface="微软雅黑" panose="020B0503020204020204" pitchFamily="34" charset="-122"/>
                <a:cs typeface="+mj-cs"/>
              </a:rPr>
              <a:t>遥 控 制 导 律</a:t>
            </a:r>
          </a:p>
        </p:txBody>
      </p:sp>
      <p:graphicFrame>
        <p:nvGraphicFramePr>
          <p:cNvPr id="16" name="图表 15">
            <a:extLst>
              <a:ext uri="{FF2B5EF4-FFF2-40B4-BE49-F238E27FC236}">
                <a16:creationId xmlns:a16="http://schemas.microsoft.com/office/drawing/2014/main" id="{082A7125-A116-404F-82F0-1F524BEA1396}"/>
              </a:ext>
            </a:extLst>
          </p:cNvPr>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a:extLst>
              <a:ext uri="{FF2B5EF4-FFF2-40B4-BE49-F238E27FC236}">
                <a16:creationId xmlns:a16="http://schemas.microsoft.com/office/drawing/2014/main" id="{8F8AD9DD-F434-408A-8216-DC6F68B834E1}"/>
              </a:ext>
            </a:extLst>
          </p:cNvPr>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4</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extLst>
      <p:ext uri="{BB962C8B-B14F-4D97-AF65-F5344CB8AC3E}">
        <p14:creationId xmlns:p14="http://schemas.microsoft.com/office/powerpoint/2010/main" val="4130248119"/>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遥控制导方法的应用与挑战</a:t>
            </a:r>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a:t>
            </a:r>
          </a:p>
        </p:txBody>
      </p:sp>
      <p:sp>
        <p:nvSpPr>
          <p:cNvPr id="32" name="矩形 31"/>
          <p:cNvSpPr/>
          <p:nvPr/>
        </p:nvSpPr>
        <p:spPr>
          <a:xfrm>
            <a:off x="847414" y="1464724"/>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47675" y="880216"/>
            <a:ext cx="1767840" cy="583565"/>
          </a:xfrm>
          <a:prstGeom prst="rect">
            <a:avLst/>
          </a:prstGeom>
          <a:noFill/>
        </p:spPr>
        <p:txBody>
          <a:bodyPr wrap="none" lIns="0" rtlCol="0">
            <a:spAutoFit/>
          </a:bodyPr>
          <a:lstStyle/>
          <a:p>
            <a:r>
              <a:rPr lang="zh-CN" altLang="en-US" sz="3200" b="1" spc="100" dirty="0">
                <a:solidFill>
                  <a:schemeClr val="accent1"/>
                </a:solidFill>
              </a:rPr>
              <a:t>军事需求</a:t>
            </a:r>
          </a:p>
        </p:txBody>
      </p:sp>
      <p:sp>
        <p:nvSpPr>
          <p:cNvPr id="34" name="文本框 33"/>
          <p:cNvSpPr txBox="1"/>
          <p:nvPr/>
        </p:nvSpPr>
        <p:spPr>
          <a:xfrm>
            <a:off x="847725" y="1537970"/>
            <a:ext cx="5046980" cy="1237615"/>
          </a:xfrm>
          <a:prstGeom prst="rect">
            <a:avLst/>
          </a:prstGeom>
          <a:noFill/>
        </p:spPr>
        <p:txBody>
          <a:bodyPr wrap="square" lIns="0" rtlCol="0">
            <a:normAutofit/>
          </a:bodyPr>
          <a:lstStyle/>
          <a:p>
            <a:pPr marL="285750" indent="-285750" algn="just" eaLnBrk="1">
              <a:lnSpc>
                <a:spcPct val="150000"/>
              </a:lnSpc>
              <a:buFont typeface="Arial" panose="020B0604020202020204" pitchFamily="34" charset="0"/>
              <a:buChar char="•"/>
            </a:pPr>
            <a:r>
              <a:rPr lang="zh-CN" altLang="en-US" sz="1600" b="1" spc="100" dirty="0">
                <a:latin typeface="+mn-ea"/>
                <a:ea typeface="+mn-ea"/>
              </a:rPr>
              <a:t>防空</a:t>
            </a:r>
            <a:r>
              <a:rPr lang="en-US" altLang="zh-CN" sz="1600" b="1" spc="100" dirty="0">
                <a:latin typeface="+mn-ea"/>
                <a:ea typeface="+mn-ea"/>
              </a:rPr>
              <a:t>/</a:t>
            </a:r>
            <a:r>
              <a:rPr lang="zh-CN" altLang="en-US" sz="1600" b="1" spc="100" dirty="0">
                <a:latin typeface="+mn-ea"/>
                <a:ea typeface="+mn-ea"/>
              </a:rPr>
              <a:t>反坦克导弹</a:t>
            </a:r>
            <a:r>
              <a:rPr lang="zh-CN" altLang="en-US" sz="1600" spc="100" dirty="0">
                <a:latin typeface="+mn-ea"/>
                <a:ea typeface="+mn-ea"/>
              </a:rPr>
              <a:t>依赖遥控制导实现精确打击。</a:t>
            </a:r>
            <a:endParaRPr lang="en-US" altLang="zh-CN" sz="1600" spc="100" dirty="0">
              <a:latin typeface="+mn-ea"/>
              <a:ea typeface="+mn-ea"/>
            </a:endParaRPr>
          </a:p>
          <a:p>
            <a:pPr marL="285750" indent="-285750" algn="just" eaLnBrk="1">
              <a:lnSpc>
                <a:spcPct val="150000"/>
              </a:lnSpc>
              <a:buFont typeface="Arial" panose="020B0604020202020204" pitchFamily="34" charset="0"/>
              <a:buChar char="•"/>
            </a:pPr>
            <a:r>
              <a:rPr lang="zh-CN" altLang="en-US" sz="1600" b="1" spc="100" dirty="0">
                <a:latin typeface="+mn-ea"/>
                <a:ea typeface="+mn-ea"/>
              </a:rPr>
              <a:t>目标机动性提升、战场复杂化</a:t>
            </a:r>
            <a:r>
              <a:rPr lang="zh-CN" altLang="en-US" sz="1600" spc="100" dirty="0">
                <a:latin typeface="+mn-ea"/>
                <a:ea typeface="+mn-ea"/>
              </a:rPr>
              <a:t>对导引律提出更高要求。</a:t>
            </a:r>
          </a:p>
        </p:txBody>
      </p:sp>
      <p:cxnSp>
        <p:nvCxnSpPr>
          <p:cNvPr id="38" name="直接连接符 37"/>
          <p:cNvCxnSpPr/>
          <p:nvPr/>
        </p:nvCxnSpPr>
        <p:spPr>
          <a:xfrm>
            <a:off x="6091989" y="1997816"/>
            <a:ext cx="0" cy="319829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47414" y="3360199"/>
            <a:ext cx="720000" cy="72000"/>
          </a:xfrm>
          <a:prstGeom prst="rect">
            <a:avLst/>
          </a:prstGeom>
        </p:spPr>
        <p:style>
          <a:lnRef idx="0">
            <a:srgbClr val="FFFFFF"/>
          </a:lnRef>
          <a:fillRef idx="1">
            <a:schemeClr val="accent4"/>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847675" y="2775691"/>
            <a:ext cx="2606040" cy="583565"/>
          </a:xfrm>
          <a:prstGeom prst="rect">
            <a:avLst/>
          </a:prstGeom>
          <a:noFill/>
        </p:spPr>
        <p:txBody>
          <a:bodyPr wrap="none" lIns="0" rtlCol="0">
            <a:spAutoFit/>
          </a:bodyPr>
          <a:lstStyle/>
          <a:p>
            <a:r>
              <a:rPr lang="zh-CN" altLang="en-US" sz="3200" b="1" spc="100" dirty="0">
                <a:solidFill>
                  <a:schemeClr val="accent4"/>
                </a:solidFill>
              </a:rPr>
              <a:t>典型方法对比</a:t>
            </a:r>
          </a:p>
        </p:txBody>
      </p:sp>
      <p:sp>
        <p:nvSpPr>
          <p:cNvPr id="6" name="文本框 5"/>
          <p:cNvSpPr txBox="1"/>
          <p:nvPr/>
        </p:nvSpPr>
        <p:spPr>
          <a:xfrm>
            <a:off x="847725" y="3433445"/>
            <a:ext cx="5046980" cy="1237615"/>
          </a:xfrm>
          <a:prstGeom prst="rect">
            <a:avLst/>
          </a:prstGeom>
          <a:noFill/>
        </p:spPr>
        <p:txBody>
          <a:bodyPr wrap="square" lIns="0" rtlCol="0">
            <a:normAutofit/>
          </a:bodyPr>
          <a:lstStyle/>
          <a:p>
            <a:pPr marL="285750" lvl="0" indent="-285750" algn="just">
              <a:lnSpc>
                <a:spcPct val="150000"/>
              </a:lnSpc>
              <a:buClrTx/>
              <a:buSzTx/>
              <a:buFont typeface="Arial" panose="020B0604020202020204" pitchFamily="34" charset="0"/>
              <a:buChar char="•"/>
            </a:pPr>
            <a:r>
              <a:rPr lang="zh-CN" altLang="en-US" sz="1600" spc="100" dirty="0">
                <a:latin typeface="+mn-ea"/>
                <a:sym typeface="+mn-ea"/>
              </a:rPr>
              <a:t>三点法：简单易实现，但需用</a:t>
            </a:r>
            <a:r>
              <a:rPr lang="zh-CN" altLang="en-US" sz="1600" b="1" spc="100" dirty="0">
                <a:latin typeface="+mn-ea"/>
                <a:sym typeface="+mn-ea"/>
              </a:rPr>
              <a:t>过载大</a:t>
            </a:r>
            <a:r>
              <a:rPr lang="zh-CN" altLang="en-US" sz="1600" spc="100" dirty="0">
                <a:latin typeface="+mn-ea"/>
                <a:sym typeface="+mn-ea"/>
              </a:rPr>
              <a:t>；</a:t>
            </a:r>
          </a:p>
          <a:p>
            <a:pPr marL="285750" lvl="0" indent="-285750" algn="just">
              <a:lnSpc>
                <a:spcPct val="150000"/>
              </a:lnSpc>
              <a:buClrTx/>
              <a:buSzTx/>
              <a:buFont typeface="Arial" panose="020B0604020202020204" pitchFamily="34" charset="0"/>
              <a:buChar char="•"/>
            </a:pPr>
            <a:r>
              <a:rPr lang="zh-CN" altLang="en-US" sz="1600" spc="100" dirty="0">
                <a:latin typeface="+mn-ea"/>
                <a:sym typeface="+mn-ea"/>
              </a:rPr>
              <a:t>前置量法：过载低，依赖目标预测；</a:t>
            </a:r>
          </a:p>
          <a:p>
            <a:pPr marL="285750" lvl="0" indent="-285750" algn="just">
              <a:lnSpc>
                <a:spcPct val="150000"/>
              </a:lnSpc>
              <a:buClrTx/>
              <a:buSzTx/>
              <a:buFont typeface="Arial" panose="020B0604020202020204" pitchFamily="34" charset="0"/>
              <a:buChar char="•"/>
            </a:pPr>
            <a:r>
              <a:rPr lang="zh-CN" altLang="en-US" sz="1600" spc="100" dirty="0">
                <a:latin typeface="+mn-ea"/>
                <a:sym typeface="+mn-ea"/>
              </a:rPr>
              <a:t>半前置量法：动态平衡性能与复杂度。</a:t>
            </a:r>
          </a:p>
        </p:txBody>
      </p:sp>
      <p:sp>
        <p:nvSpPr>
          <p:cNvPr id="8" name="矩形 7"/>
          <p:cNvSpPr/>
          <p:nvPr/>
        </p:nvSpPr>
        <p:spPr>
          <a:xfrm>
            <a:off x="847414" y="5256944"/>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47675" y="4672436"/>
            <a:ext cx="1767840" cy="583565"/>
          </a:xfrm>
          <a:prstGeom prst="rect">
            <a:avLst/>
          </a:prstGeom>
          <a:noFill/>
        </p:spPr>
        <p:txBody>
          <a:bodyPr wrap="none" lIns="0" rtlCol="0">
            <a:spAutoFit/>
          </a:bodyPr>
          <a:lstStyle/>
          <a:p>
            <a:r>
              <a:rPr lang="zh-CN" altLang="en-US" sz="3200" b="1" spc="100" dirty="0">
                <a:solidFill>
                  <a:schemeClr val="accent1"/>
                </a:solidFill>
              </a:rPr>
              <a:t>研究动机</a:t>
            </a:r>
          </a:p>
        </p:txBody>
      </p:sp>
      <p:sp>
        <p:nvSpPr>
          <p:cNvPr id="11" name="文本框 10"/>
          <p:cNvSpPr txBox="1"/>
          <p:nvPr/>
        </p:nvSpPr>
        <p:spPr>
          <a:xfrm>
            <a:off x="847725" y="5330190"/>
            <a:ext cx="5046980" cy="834390"/>
          </a:xfrm>
          <a:prstGeom prst="rect">
            <a:avLst/>
          </a:prstGeom>
          <a:noFill/>
        </p:spPr>
        <p:txBody>
          <a:bodyPr wrap="square" lIns="0" rtlCol="0">
            <a:normAutofit/>
          </a:bodyPr>
          <a:lstStyle/>
          <a:p>
            <a:pPr marL="285750" lvl="0" indent="-285750" algn="just">
              <a:lnSpc>
                <a:spcPct val="150000"/>
              </a:lnSpc>
              <a:buClrTx/>
              <a:buSzTx/>
              <a:buFont typeface="Arial" panose="020B0604020202020204" pitchFamily="34" charset="0"/>
              <a:buChar char="•"/>
            </a:pPr>
            <a:r>
              <a:rPr lang="zh-CN" altLang="en-US" sz="1600" spc="100" dirty="0">
                <a:latin typeface="+mn-ea"/>
                <a:sym typeface="+mn-ea"/>
              </a:rPr>
              <a:t>高速比、制导站运动等场景下性能差异不明确；</a:t>
            </a:r>
            <a:endParaRPr lang="en-US" altLang="zh-CN" sz="1600" spc="100" dirty="0">
              <a:latin typeface="+mn-ea"/>
              <a:sym typeface="+mn-ea"/>
            </a:endParaRPr>
          </a:p>
          <a:p>
            <a:pPr marL="285750" lvl="0" indent="-285750" algn="just">
              <a:lnSpc>
                <a:spcPct val="150000"/>
              </a:lnSpc>
              <a:buClrTx/>
              <a:buSzTx/>
              <a:buFont typeface="Arial" panose="020B0604020202020204" pitchFamily="34" charset="0"/>
              <a:buChar char="•"/>
            </a:pPr>
            <a:r>
              <a:rPr lang="zh-CN" altLang="en-US" sz="1600" spc="100" dirty="0">
                <a:latin typeface="+mn-ea"/>
                <a:sym typeface="+mn-ea"/>
              </a:rPr>
              <a:t>攻击禁区边界、动态补偿机制</a:t>
            </a:r>
            <a:r>
              <a:rPr lang="zh-CN" altLang="en-US" sz="1600" b="1" spc="100" dirty="0">
                <a:latin typeface="+mn-ea"/>
                <a:sym typeface="+mn-ea"/>
              </a:rPr>
              <a:t>缺乏量化分析</a:t>
            </a:r>
            <a:r>
              <a:rPr lang="zh-CN" altLang="en-US" sz="1600" spc="100" dirty="0">
                <a:latin typeface="+mn-ea"/>
                <a:sym typeface="+mn-ea"/>
              </a:rPr>
              <a:t>。</a:t>
            </a:r>
          </a:p>
        </p:txBody>
      </p:sp>
      <p:pic>
        <p:nvPicPr>
          <p:cNvPr id="12" name="图片 11"/>
          <p:cNvPicPr/>
          <p:nvPr/>
        </p:nvPicPr>
        <p:blipFill>
          <a:blip r:embed="rId3"/>
          <a:stretch>
            <a:fillRect/>
          </a:stretch>
        </p:blipFill>
        <p:spPr>
          <a:xfrm>
            <a:off x="6518910" y="1760220"/>
            <a:ext cx="5099050" cy="3018790"/>
          </a:xfrm>
          <a:prstGeom prst="rect">
            <a:avLst/>
          </a:prstGeom>
        </p:spPr>
      </p:pic>
      <p:sp>
        <p:nvSpPr>
          <p:cNvPr id="13" name="文本框 12"/>
          <p:cNvSpPr txBox="1"/>
          <p:nvPr/>
        </p:nvSpPr>
        <p:spPr>
          <a:xfrm>
            <a:off x="7457440" y="4994275"/>
            <a:ext cx="3221355" cy="368300"/>
          </a:xfrm>
          <a:prstGeom prst="rect">
            <a:avLst/>
          </a:prstGeom>
          <a:noFill/>
          <a:ln>
            <a:solidFill>
              <a:schemeClr val="tx2"/>
            </a:solidFill>
          </a:ln>
        </p:spPr>
        <p:txBody>
          <a:bodyPr wrap="square" rtlCol="0">
            <a:spAutoFit/>
          </a:bodyPr>
          <a:lstStyle/>
          <a:p>
            <a:pPr algn="ctr"/>
            <a:r>
              <a:rPr lang="zh-CN" altLang="en-US"/>
              <a:t>基于遥控制导的反坦克导弹</a:t>
            </a:r>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zh-CN" altLang="en-US" dirty="0"/>
              <a:t>研究目标</a:t>
            </a:r>
          </a:p>
        </p:txBody>
      </p:sp>
      <p:sp>
        <p:nvSpPr>
          <p:cNvPr id="3" name="矩形 2"/>
          <p:cNvSpPr/>
          <p:nvPr/>
        </p:nvSpPr>
        <p:spPr>
          <a:xfrm>
            <a:off x="660400" y="1106805"/>
            <a:ext cx="10858500" cy="4647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0" y="1284605"/>
            <a:ext cx="5231765" cy="4415790"/>
          </a:xfrm>
          <a:prstGeom prst="rect">
            <a:avLst/>
          </a:prstGeom>
          <a:noFill/>
          <a:ln>
            <a:solidFill>
              <a:schemeClr val="tx2"/>
            </a:solidFill>
          </a:ln>
        </p:spPr>
        <p:txBody>
          <a:bodyPr wrap="square" lIns="0" tIns="0" rIns="0" bIns="0" rtlCol="0">
            <a:noAutofit/>
          </a:bodyPr>
          <a:lstStyle/>
          <a:p>
            <a:pPr algn="just" eaLnBrk="1" hangingPunct="1">
              <a:lnSpc>
                <a:spcPct val="130000"/>
              </a:lnSpc>
            </a:pPr>
            <a:r>
              <a:rPr lang="en-US" altLang="zh-CN" sz="2000" b="1" spc="300" dirty="0">
                <a:solidFill>
                  <a:schemeClr val="bg1"/>
                </a:solidFill>
              </a:rPr>
              <a:t>1.模型与特性分析：</a:t>
            </a:r>
          </a:p>
          <a:p>
            <a:pPr indent="457200" algn="just" eaLnBrk="1" hangingPunct="1">
              <a:lnSpc>
                <a:spcPct val="130000"/>
              </a:lnSpc>
            </a:pPr>
            <a:r>
              <a:rPr lang="zh-CN" altLang="en-US" spc="300" dirty="0">
                <a:solidFill>
                  <a:schemeClr val="bg1"/>
                </a:solidFill>
              </a:rPr>
              <a:t>建立运动学模型，对比转弯速率、需用过载、弹道曲率。</a:t>
            </a:r>
            <a:endParaRPr lang="en-US" altLang="zh-CN" spc="300" dirty="0">
              <a:solidFill>
                <a:schemeClr val="bg1"/>
              </a:solidFill>
            </a:endParaRPr>
          </a:p>
          <a:p>
            <a:pPr algn="just" eaLnBrk="1" hangingPunct="1">
              <a:lnSpc>
                <a:spcPct val="130000"/>
              </a:lnSpc>
            </a:pPr>
            <a:r>
              <a:rPr lang="en-US" altLang="zh-CN" sz="2000" b="1" spc="300" dirty="0">
                <a:solidFill>
                  <a:schemeClr val="bg1"/>
                </a:solidFill>
              </a:rPr>
              <a:t>2.</a:t>
            </a:r>
            <a:r>
              <a:rPr lang="zh-CN" altLang="en-US" sz="2000" b="1" spc="300" dirty="0">
                <a:solidFill>
                  <a:schemeClr val="bg1"/>
                </a:solidFill>
              </a:rPr>
              <a:t>攻击禁区量化：</a:t>
            </a:r>
            <a:endParaRPr lang="en-US" altLang="zh-CN" spc="300" dirty="0">
              <a:solidFill>
                <a:schemeClr val="bg1"/>
              </a:solidFill>
            </a:endParaRPr>
          </a:p>
          <a:p>
            <a:pPr indent="457200" algn="just" eaLnBrk="1" hangingPunct="1">
              <a:lnSpc>
                <a:spcPct val="130000"/>
              </a:lnSpc>
            </a:pPr>
            <a:r>
              <a:rPr lang="zh-CN" altLang="en-US" spc="300" dirty="0">
                <a:solidFill>
                  <a:schemeClr val="bg1"/>
                </a:solidFill>
              </a:rPr>
              <a:t>揭示迎击</a:t>
            </a:r>
            <a:r>
              <a:rPr lang="en-US" altLang="zh-CN" spc="300" dirty="0">
                <a:solidFill>
                  <a:schemeClr val="bg1"/>
                </a:solidFill>
              </a:rPr>
              <a:t>/</a:t>
            </a:r>
            <a:r>
              <a:rPr lang="zh-CN" altLang="en-US" spc="300" dirty="0">
                <a:solidFill>
                  <a:schemeClr val="bg1"/>
                </a:solidFill>
              </a:rPr>
              <a:t>尾追模式下的禁区边界与弹目速度比影响。</a:t>
            </a:r>
          </a:p>
          <a:p>
            <a:pPr algn="just" eaLnBrk="1" hangingPunct="1">
              <a:lnSpc>
                <a:spcPct val="130000"/>
              </a:lnSpc>
            </a:pPr>
            <a:r>
              <a:rPr lang="en-US" altLang="zh-CN" sz="2000" b="1" spc="300" dirty="0">
                <a:solidFill>
                  <a:schemeClr val="bg1"/>
                </a:solidFill>
              </a:rPr>
              <a:t>3.复杂场景适应性：</a:t>
            </a:r>
          </a:p>
          <a:p>
            <a:pPr indent="457200" algn="just" eaLnBrk="1" hangingPunct="1">
              <a:lnSpc>
                <a:spcPct val="130000"/>
              </a:lnSpc>
            </a:pPr>
            <a:r>
              <a:rPr lang="zh-CN" altLang="en-US" spc="300" dirty="0">
                <a:solidFill>
                  <a:schemeClr val="bg1"/>
                </a:solidFill>
              </a:rPr>
              <a:t>制导站运动补偿策略；弹目速度比临界阈值分析</a:t>
            </a:r>
            <a:endParaRPr lang="en-US" altLang="zh-CN" spc="300" dirty="0">
              <a:solidFill>
                <a:schemeClr val="bg1"/>
              </a:solidFill>
            </a:endParaRPr>
          </a:p>
          <a:p>
            <a:pPr algn="just" eaLnBrk="1" hangingPunct="1">
              <a:lnSpc>
                <a:spcPct val="130000"/>
              </a:lnSpc>
            </a:pPr>
            <a:r>
              <a:rPr lang="en-US" altLang="zh-CN" sz="2000" b="1" spc="300" dirty="0">
                <a:solidFill>
                  <a:schemeClr val="bg1"/>
                </a:solidFill>
              </a:rPr>
              <a:t>4.创新性探索：</a:t>
            </a:r>
          </a:p>
          <a:p>
            <a:pPr indent="457200" algn="just" eaLnBrk="1" hangingPunct="1">
              <a:lnSpc>
                <a:spcPct val="130000"/>
              </a:lnSpc>
            </a:pPr>
            <a:r>
              <a:rPr lang="zh-CN" altLang="en-US" spc="300" dirty="0">
                <a:solidFill>
                  <a:schemeClr val="bg1"/>
                </a:solidFill>
              </a:rPr>
              <a:t>半前置量法参数优化；复合导引策略设计。</a:t>
            </a:r>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p>
        </p:txBody>
      </p:sp>
      <p:pic>
        <p:nvPicPr>
          <p:cNvPr id="8" name="图片 7"/>
          <p:cNvPicPr/>
          <p:nvPr/>
        </p:nvPicPr>
        <p:blipFill>
          <a:blip r:embed="rId3"/>
          <a:stretch>
            <a:fillRect/>
          </a:stretch>
        </p:blipFill>
        <p:spPr>
          <a:xfrm>
            <a:off x="796290" y="1449070"/>
            <a:ext cx="5001895" cy="3960000"/>
          </a:xfrm>
          <a:prstGeom prst="rect">
            <a:avLst/>
          </a:prstGeom>
        </p:spPr>
      </p:pic>
      <p:sp>
        <p:nvSpPr>
          <p:cNvPr id="7" name="等腰三角形 6"/>
          <p:cNvSpPr/>
          <p:nvPr/>
        </p:nvSpPr>
        <p:spPr>
          <a:xfrm rot="16200000" flipV="1">
            <a:off x="5674497" y="1371178"/>
            <a:ext cx="392979" cy="320783"/>
          </a:xfrm>
          <a:prstGeom prst="triangle">
            <a:avLst/>
          </a:prstGeom>
        </p:spPr>
        <p:style>
          <a:lnRef idx="0">
            <a:srgbClr val="FFFFFF"/>
          </a:lnRef>
          <a:fillRef idx="3">
            <a:schemeClr val="accent4"/>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a:xfrm>
            <a:off x="1606550" y="345305"/>
            <a:ext cx="8643848" cy="478155"/>
          </a:xfrm>
        </p:spPr>
        <p:txBody>
          <a:bodyPr/>
          <a:lstStyle/>
          <a:p>
            <a:r>
              <a:rPr lang="zh-CN" altLang="en-US" dirty="0"/>
              <a:t>参数定义</a:t>
            </a:r>
          </a:p>
        </p:txBody>
      </p:sp>
      <p:sp>
        <p:nvSpPr>
          <p:cNvPr id="12" name="矩形 11"/>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1"/>
            </p:custDataLst>
          </p:nvPr>
        </p:nvSpPr>
        <p:spPr>
          <a:xfrm rot="5400000">
            <a:off x="6070039" y="3434040"/>
            <a:ext cx="293819" cy="195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74790" y="2133277"/>
            <a:ext cx="2656114" cy="559435"/>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目标参数</a:t>
            </a:r>
          </a:p>
        </p:txBody>
      </p:sp>
      <p:cxnSp>
        <p:nvCxnSpPr>
          <p:cNvPr id="22" name="直接连接符 21"/>
          <p:cNvCxnSpPr/>
          <p:nvPr/>
        </p:nvCxnSpPr>
        <p:spPr>
          <a:xfrm>
            <a:off x="6718439" y="291153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137295" y="2133277"/>
            <a:ext cx="2656114" cy="559435"/>
          </a:xfrm>
          <a:prstGeom prst="rect">
            <a:avLst/>
          </a:prstGeom>
          <a:noFill/>
        </p:spPr>
        <p:txBody>
          <a:bodyPr wrap="square" lIns="0" tIns="0" rIns="0" bIns="0" rtlCol="0">
            <a:spAutoFit/>
          </a:bodyPr>
          <a:lstStyle/>
          <a:p>
            <a:pPr>
              <a:lnSpc>
                <a:spcPct val="130000"/>
              </a:lnSpc>
            </a:pPr>
            <a:r>
              <a:rPr lang="zh-CN" altLang="en-US" sz="2800" b="1" spc="300" dirty="0">
                <a:solidFill>
                  <a:schemeClr val="bg1"/>
                </a:solidFill>
                <a:latin typeface="+mj-ea"/>
                <a:ea typeface="+mj-ea"/>
              </a:rPr>
              <a:t>导弹参数</a:t>
            </a:r>
          </a:p>
        </p:txBody>
      </p:sp>
      <p:cxnSp>
        <p:nvCxnSpPr>
          <p:cNvPr id="26" name="直接连接符 25"/>
          <p:cNvCxnSpPr/>
          <p:nvPr/>
        </p:nvCxnSpPr>
        <p:spPr>
          <a:xfrm>
            <a:off x="1193644" y="291153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custDataLst>
                  <p:tags r:id="rId2"/>
                </p:custDataLst>
              </p:nvPr>
            </p:nvSpPr>
            <p:spPr>
              <a:xfrm>
                <a:off x="1193800" y="3130550"/>
                <a:ext cx="4589145" cy="2254250"/>
              </a:xfrm>
              <a:prstGeom prst="rect">
                <a:avLst/>
              </a:prstGeom>
              <a:noFill/>
            </p:spPr>
            <p:txBody>
              <a:bodyPr wrap="square" lIns="0" tIns="0" rIns="0" bIns="0" rtlCol="0">
                <a:noAutofit/>
              </a:bodyPr>
              <a:lstStyle/>
              <a:p>
                <a:pPr algn="just" eaLnBrk="1">
                  <a:lnSpc>
                    <a:spcPct val="130000"/>
                  </a:lnSpc>
                </a:pPr>
                <a14:m>
                  <m:oMath xmlns:m="http://schemas.openxmlformats.org/officeDocument/2006/math">
                    <m:sSub>
                      <m:sSubPr>
                        <m:ctrlPr>
                          <a:rPr lang="en-US" altLang="zh-CN" i="1" spc="300" dirty="0">
                            <a:solidFill>
                              <a:schemeClr val="bg1"/>
                            </a:solidFill>
                            <a:latin typeface="Cambria Math" panose="02040503050406030204" pitchFamily="18" charset="0"/>
                            <a:cs typeface="Cambria Math" panose="02040503050406030204" charset="0"/>
                          </a:rPr>
                        </m:ctrlPr>
                      </m:sSubPr>
                      <m:e>
                        <m:r>
                          <a:rPr lang="en-US" altLang="zh-CN" i="1" spc="300" dirty="0">
                            <a:solidFill>
                              <a:schemeClr val="bg1"/>
                            </a:solidFill>
                            <a:latin typeface="Cambria Math" panose="02040503050406030204" charset="0"/>
                            <a:cs typeface="Cambria Math" panose="02040503050406030204" charset="0"/>
                          </a:rPr>
                          <m:t>𝑅</m:t>
                        </m:r>
                      </m:e>
                      <m:sub>
                        <m:r>
                          <a:rPr lang="en-US" altLang="zh-CN" i="1" spc="300" dirty="0">
                            <a:solidFill>
                              <a:schemeClr val="bg1"/>
                            </a:solidFill>
                            <a:latin typeface="Cambria Math" panose="02040503050406030204" charset="0"/>
                            <a:cs typeface="Cambria Math" panose="02040503050406030204" charset="0"/>
                          </a:rPr>
                          <m:t>𝑀</m:t>
                        </m:r>
                      </m:sub>
                    </m:sSub>
                  </m:oMath>
                </a14:m>
                <a:r>
                  <a:rPr lang="en-US" altLang="zh-CN" spc="300" dirty="0">
                    <a:solidFill>
                      <a:schemeClr val="bg1"/>
                    </a:solidFill>
                  </a:rPr>
                  <a:t>:  </a:t>
                </a:r>
                <a:r>
                  <a:rPr lang="zh-CN" altLang="en-US" spc="300" dirty="0">
                    <a:solidFill>
                      <a:schemeClr val="bg1"/>
                    </a:solidFill>
                  </a:rPr>
                  <a:t>导弹与制导站间距</a:t>
                </a:r>
              </a:p>
              <a:p>
                <a:pPr algn="just" eaLnBrk="1">
                  <a:lnSpc>
                    <a:spcPct val="130000"/>
                  </a:lnSpc>
                </a:pPr>
                <a14:m>
                  <m:oMath xmlns:m="http://schemas.openxmlformats.org/officeDocument/2006/math">
                    <m:r>
                      <a:rPr lang="en-US" altLang="zh-CN" i="1" spc="300" dirty="0">
                        <a:solidFill>
                          <a:schemeClr val="bg1"/>
                        </a:solidFill>
                        <a:latin typeface="Cambria Math" panose="02040503050406030204" charset="0"/>
                        <a:cs typeface="Cambria Math" panose="02040503050406030204" charset="0"/>
                      </a:rPr>
                      <m:t> </m:t>
                    </m:r>
                    <m:r>
                      <a:rPr lang="en-US" altLang="zh-CN" i="1" spc="300" dirty="0">
                        <a:solidFill>
                          <a:schemeClr val="bg1"/>
                        </a:solidFill>
                        <a:latin typeface="Cambria Math" panose="02040503050406030204" charset="0"/>
                        <a:cs typeface="Cambria Math" panose="02040503050406030204" charset="0"/>
                      </a:rPr>
                      <m:t>𝑉</m:t>
                    </m:r>
                  </m:oMath>
                </a14:m>
                <a:r>
                  <a:rPr lang="en-US" altLang="zh-CN" spc="300" dirty="0">
                    <a:solidFill>
                      <a:schemeClr val="bg1"/>
                    </a:solidFill>
                    <a:latin typeface="Cambria Math" panose="02040503050406030204" charset="0"/>
                    <a:cs typeface="Cambria Math" panose="02040503050406030204" charset="0"/>
                  </a:rPr>
                  <a:t> </a:t>
                </a:r>
                <a:r>
                  <a:rPr lang="zh-CN" altLang="en-US" spc="300" dirty="0">
                    <a:solidFill>
                      <a:schemeClr val="bg1"/>
                    </a:solidFill>
                    <a:latin typeface="Cambria Math" panose="02040503050406030204" charset="0"/>
                    <a:cs typeface="Cambria Math" panose="02040503050406030204" charset="0"/>
                  </a:rPr>
                  <a:t>：导弹速度</a:t>
                </a:r>
              </a:p>
              <a:p>
                <a:pPr algn="just" eaLnBrk="1">
                  <a:lnSpc>
                    <a:spcPct val="130000"/>
                  </a:lnSpc>
                </a:pPr>
                <a14:m>
                  <m:oMath xmlns:m="http://schemas.openxmlformats.org/officeDocument/2006/math">
                    <m:sSub>
                      <m:sSubPr>
                        <m:ctrlPr>
                          <a:rPr lang="en-US" altLang="zh-CN" i="1" spc="300" dirty="0">
                            <a:solidFill>
                              <a:schemeClr val="bg1"/>
                            </a:solidFill>
                            <a:latin typeface="Cambria Math" panose="02040503050406030204" pitchFamily="18" charset="0"/>
                            <a:cs typeface="Cambria Math" panose="02040503050406030204" charset="0"/>
                          </a:rPr>
                        </m:ctrlPr>
                      </m:sSubPr>
                      <m:e>
                        <m:r>
                          <a:rPr lang="en-US" altLang="zh-CN" i="1" spc="300" dirty="0">
                            <a:solidFill>
                              <a:schemeClr val="bg1"/>
                            </a:solidFill>
                            <a:latin typeface="Cambria Math" panose="02040503050406030204" charset="0"/>
                            <a:cs typeface="Cambria Math" panose="02040503050406030204" charset="0"/>
                          </a:rPr>
                          <m:t>𝜀</m:t>
                        </m:r>
                      </m:e>
                      <m:sub>
                        <m:r>
                          <a:rPr lang="en-US" altLang="zh-CN" i="1" spc="300" dirty="0">
                            <a:solidFill>
                              <a:schemeClr val="bg1"/>
                            </a:solidFill>
                            <a:latin typeface="Cambria Math" panose="02040503050406030204" charset="0"/>
                            <a:cs typeface="Cambria Math" panose="02040503050406030204" charset="0"/>
                          </a:rPr>
                          <m:t>𝑀</m:t>
                        </m:r>
                      </m:sub>
                    </m:sSub>
                  </m:oMath>
                </a14:m>
                <a:r>
                  <a:rPr lang="zh-CN" altLang="en-US" spc="300" dirty="0">
                    <a:solidFill>
                      <a:schemeClr val="bg1"/>
                    </a:solidFill>
                    <a:latin typeface="Cambria Math" panose="02040503050406030204" charset="0"/>
                    <a:cs typeface="Cambria Math" panose="02040503050406030204" charset="0"/>
                  </a:rPr>
                  <a:t>：导弹视线角</a:t>
                </a:r>
              </a:p>
              <a:p>
                <a:pPr algn="just" eaLnBrk="1">
                  <a:lnSpc>
                    <a:spcPct val="130000"/>
                  </a:lnSpc>
                </a:pPr>
                <a14:m>
                  <m:oMath xmlns:m="http://schemas.openxmlformats.org/officeDocument/2006/math">
                    <m:r>
                      <a:rPr lang="en-US" altLang="zh-CN" i="1" spc="300" dirty="0">
                        <a:solidFill>
                          <a:schemeClr val="bg1"/>
                        </a:solidFill>
                        <a:latin typeface="Cambria Math" panose="02040503050406030204" charset="0"/>
                        <a:cs typeface="Cambria Math" panose="02040503050406030204" charset="0"/>
                      </a:rPr>
                      <m:t>𝜃</m:t>
                    </m:r>
                  </m:oMath>
                </a14:m>
                <a:r>
                  <a:rPr lang="en-US" altLang="zh-CN" spc="300" dirty="0">
                    <a:solidFill>
                      <a:schemeClr val="bg1"/>
                    </a:solidFill>
                    <a:latin typeface="Cambria Math" panose="02040503050406030204" charset="0"/>
                    <a:cs typeface="Cambria Math" panose="02040503050406030204" charset="0"/>
                  </a:rPr>
                  <a:t>  </a:t>
                </a:r>
                <a:r>
                  <a:rPr lang="zh-CN" altLang="en-US" spc="300" dirty="0">
                    <a:solidFill>
                      <a:schemeClr val="bg1"/>
                    </a:solidFill>
                    <a:latin typeface="Cambria Math" panose="02040503050406030204" charset="0"/>
                    <a:cs typeface="Cambria Math" panose="02040503050406030204" charset="0"/>
                  </a:rPr>
                  <a:t>：导弹弹道角</a:t>
                </a:r>
              </a:p>
              <a:p>
                <a:pPr algn="just" eaLnBrk="1">
                  <a:lnSpc>
                    <a:spcPct val="130000"/>
                  </a:lnSpc>
                </a:pPr>
                <a14:m>
                  <m:oMath xmlns:m="http://schemas.openxmlformats.org/officeDocument/2006/math">
                    <m:r>
                      <a:rPr lang="en-US" altLang="zh-CN" i="1" spc="300" dirty="0">
                        <a:solidFill>
                          <a:schemeClr val="bg1"/>
                        </a:solidFill>
                        <a:latin typeface="Cambria Math" panose="02040503050406030204" charset="0"/>
                        <a:cs typeface="Cambria Math" panose="02040503050406030204" charset="0"/>
                      </a:rPr>
                      <m:t>𝜂</m:t>
                    </m:r>
                  </m:oMath>
                </a14:m>
                <a:r>
                  <a:rPr lang="en-US" altLang="zh-CN" spc="300" dirty="0">
                    <a:solidFill>
                      <a:schemeClr val="bg1"/>
                    </a:solidFill>
                    <a:latin typeface="Cambria Math" panose="02040503050406030204" charset="0"/>
                    <a:cs typeface="Cambria Math" panose="02040503050406030204" charset="0"/>
                  </a:rPr>
                  <a:t>  </a:t>
                </a:r>
                <a:r>
                  <a:rPr lang="zh-CN" altLang="en-US" spc="300" dirty="0">
                    <a:solidFill>
                      <a:schemeClr val="bg1"/>
                    </a:solidFill>
                    <a:latin typeface="Cambria Math" panose="02040503050406030204" charset="0"/>
                    <a:cs typeface="Cambria Math" panose="02040503050406030204" charset="0"/>
                  </a:rPr>
                  <a:t>：导弹速度矢量前置角</a:t>
                </a:r>
              </a:p>
              <a:p>
                <a:pPr algn="just" eaLnBrk="1">
                  <a:lnSpc>
                    <a:spcPct val="130000"/>
                  </a:lnSpc>
                </a:pPr>
                <a14:m>
                  <m:oMathPara xmlns:m="http://schemas.openxmlformats.org/officeDocument/2006/math">
                    <m:oMathParaPr>
                      <m:jc m:val="centerGroup"/>
                    </m:oMathParaPr>
                    <m:oMath xmlns:m="http://schemas.openxmlformats.org/officeDocument/2006/math">
                      <m:sSub>
                        <m:sSubPr>
                          <m:ctrlPr>
                            <a:rPr lang="en-US" altLang="zh-CN" sz="2400" i="1" spc="300" dirty="0">
                              <a:solidFill>
                                <a:schemeClr val="bg1"/>
                              </a:solidFill>
                              <a:latin typeface="Cambria Math" panose="02040503050406030204" pitchFamily="18" charset="0"/>
                              <a:cs typeface="Cambria Math" panose="02040503050406030204" charset="0"/>
                            </a:rPr>
                          </m:ctrlPr>
                        </m:sSubPr>
                        <m:e>
                          <m:r>
                            <a:rPr lang="en-US" altLang="zh-CN" sz="2400" i="1" spc="300" dirty="0">
                              <a:solidFill>
                                <a:schemeClr val="bg1"/>
                              </a:solidFill>
                              <a:latin typeface="Cambria Math" panose="02040503050406030204" charset="0"/>
                              <a:cs typeface="Cambria Math" panose="02040503050406030204" charset="0"/>
                            </a:rPr>
                            <m:t>𝜀</m:t>
                          </m:r>
                        </m:e>
                        <m:sub>
                          <m:r>
                            <a:rPr lang="en-US" altLang="zh-CN" sz="2400" i="1" spc="300" dirty="0">
                              <a:solidFill>
                                <a:schemeClr val="bg1"/>
                              </a:solidFill>
                              <a:latin typeface="Cambria Math" panose="02040503050406030204" charset="0"/>
                              <a:cs typeface="Cambria Math" panose="02040503050406030204" charset="0"/>
                            </a:rPr>
                            <m:t>𝑀</m:t>
                          </m:r>
                        </m:sub>
                      </m:sSub>
                      <m:r>
                        <a:rPr lang="en-US" altLang="zh-CN" sz="2400" i="1" spc="300" dirty="0">
                          <a:solidFill>
                            <a:schemeClr val="bg1"/>
                          </a:solidFill>
                          <a:latin typeface="Cambria Math" panose="02040503050406030204" charset="0"/>
                          <a:cs typeface="Cambria Math" panose="02040503050406030204" charset="0"/>
                        </a:rPr>
                        <m:t>=</m:t>
                      </m:r>
                      <m:r>
                        <a:rPr lang="en-US" altLang="zh-CN" sz="2400" i="1" spc="300" dirty="0">
                          <a:solidFill>
                            <a:schemeClr val="bg1"/>
                          </a:solidFill>
                          <a:latin typeface="Cambria Math" panose="02040503050406030204" charset="0"/>
                          <a:cs typeface="Cambria Math" panose="02040503050406030204" charset="0"/>
                        </a:rPr>
                        <m:t>𝜃</m:t>
                      </m:r>
                      <m:r>
                        <a:rPr lang="en-US" altLang="zh-CN" sz="2400" i="1" spc="300" dirty="0">
                          <a:solidFill>
                            <a:schemeClr val="bg1"/>
                          </a:solidFill>
                          <a:latin typeface="Cambria Math" panose="02040503050406030204" charset="0"/>
                          <a:cs typeface="Cambria Math" panose="02040503050406030204" charset="0"/>
                        </a:rPr>
                        <m:t>+</m:t>
                      </m:r>
                      <m:r>
                        <a:rPr lang="en-US" altLang="zh-CN" sz="2400" i="1" spc="300" dirty="0">
                          <a:solidFill>
                            <a:schemeClr val="bg1"/>
                          </a:solidFill>
                          <a:latin typeface="Cambria Math" panose="02040503050406030204" charset="0"/>
                          <a:cs typeface="Cambria Math" panose="02040503050406030204" charset="0"/>
                        </a:rPr>
                        <m:t>𝜂</m:t>
                      </m:r>
                    </m:oMath>
                  </m:oMathPara>
                </a14:m>
                <a:endParaRPr lang="zh-CN" altLang="en-US" sz="2400" spc="300" dirty="0">
                  <a:solidFill>
                    <a:schemeClr val="bg1"/>
                  </a:solidFill>
                  <a:latin typeface="Cambria Math" panose="02040503050406030204" charset="0"/>
                  <a:cs typeface="Cambria Math" panose="02040503050406030204" charset="0"/>
                </a:endParaRPr>
              </a:p>
            </p:txBody>
          </p:sp>
        </mc:Choice>
        <mc:Fallback xmlns="">
          <p:sp>
            <p:nvSpPr>
              <p:cNvPr id="27" name="文本框 26"/>
              <p:cNvSpPr txBox="1">
                <a:spLocks noRot="1" noChangeAspect="1" noMove="1" noResize="1" noEditPoints="1" noAdjustHandles="1" noChangeArrowheads="1" noChangeShapeType="1" noTextEdit="1"/>
              </p:cNvSpPr>
              <p:nvPr>
                <p:custDataLst>
                  <p:tags r:id="rId6"/>
                </p:custDataLst>
              </p:nvPr>
            </p:nvSpPr>
            <p:spPr>
              <a:xfrm>
                <a:off x="1193800" y="3130550"/>
                <a:ext cx="4589145" cy="2254250"/>
              </a:xfrm>
              <a:prstGeom prst="rect">
                <a:avLst/>
              </a:prstGeom>
              <a:blipFill rotWithShape="1">
                <a:blip r:embed="rId7"/>
                <a:stretch>
                  <a:fillRect b="-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custDataLst>
                  <p:tags r:id="rId3"/>
                </p:custDataLst>
              </p:nvPr>
            </p:nvSpPr>
            <p:spPr>
              <a:xfrm>
                <a:off x="6695440" y="3130550"/>
                <a:ext cx="4589145" cy="2322195"/>
              </a:xfrm>
              <a:prstGeom prst="rect">
                <a:avLst/>
              </a:prstGeom>
              <a:noFill/>
            </p:spPr>
            <p:txBody>
              <a:bodyPr wrap="square" lIns="0" tIns="0" rIns="0" bIns="0" rtlCol="0">
                <a:noAutofit/>
              </a:bodyPr>
              <a:lstStyle/>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𝑅</m:t>
                        </m:r>
                      </m:e>
                      <m:sub>
                        <m:r>
                          <a:rPr lang="en-US" altLang="zh-CN" i="1" spc="300" dirty="0">
                            <a:solidFill>
                              <a:schemeClr val="tx1"/>
                            </a:solidFill>
                            <a:latin typeface="Cambria Math" panose="02040503050406030204" charset="0"/>
                            <a:cs typeface="Cambria Math" panose="02040503050406030204" charset="0"/>
                          </a:rPr>
                          <m:t>𝑇</m:t>
                        </m:r>
                      </m:sub>
                    </m:sSub>
                  </m:oMath>
                </a14:m>
                <a:r>
                  <a:rPr lang="zh-CN" altLang="en-US" spc="300" dirty="0">
                    <a:solidFill>
                      <a:schemeClr val="tx1"/>
                    </a:solidFill>
                    <a:sym typeface="+mn-ea"/>
                  </a:rPr>
                  <a:t>：目标与制导站间距</a:t>
                </a:r>
                <a:endParaRPr lang="zh-CN" altLang="en-US" spc="300" dirty="0">
                  <a:solidFill>
                    <a:schemeClr val="tx1"/>
                  </a:solidFill>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𝑉</m:t>
                        </m:r>
                      </m:e>
                      <m:sub>
                        <m:r>
                          <a:rPr lang="en-US" altLang="zh-CN" i="1" spc="300" dirty="0">
                            <a:solidFill>
                              <a:schemeClr val="tx1"/>
                            </a:solidFill>
                            <a:latin typeface="Cambria Math" panose="02040503050406030204" charset="0"/>
                            <a:cs typeface="Cambria Math" panose="02040503050406030204" charset="0"/>
                            <a:sym typeface="+mn-ea"/>
                          </a:rPr>
                          <m:t>𝑇</m:t>
                        </m:r>
                      </m:sub>
                    </m:sSub>
                    <m:r>
                      <a:rPr lang="en-US" altLang="zh-CN" i="1" spc="300" dirty="0">
                        <a:solidFill>
                          <a:schemeClr val="tx1"/>
                        </a:solidFill>
                        <a:latin typeface="Cambria Math" panose="02040503050406030204" charset="0"/>
                        <a:cs typeface="Cambria Math" panose="02040503050406030204" charset="0"/>
                        <a:sym typeface="+mn-ea"/>
                      </a:rPr>
                      <m:t>：</m:t>
                    </m:r>
                  </m:oMath>
                </a14:m>
                <a:r>
                  <a:rPr lang="zh-CN" altLang="en-US" spc="300" dirty="0">
                    <a:sym typeface="+mn-ea"/>
                  </a:rPr>
                  <a:t>目标</a:t>
                </a:r>
                <a:r>
                  <a:rPr lang="zh-CN" altLang="en-US" spc="300" dirty="0">
                    <a:solidFill>
                      <a:schemeClr val="tx1"/>
                    </a:solidFill>
                    <a:latin typeface="Cambria Math" panose="02040503050406030204" charset="0"/>
                    <a:cs typeface="Cambria Math" panose="02040503050406030204" charset="0"/>
                    <a:sym typeface="+mn-ea"/>
                  </a:rPr>
                  <a:t>速度</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𝜀</m:t>
                        </m:r>
                      </m:e>
                      <m:sub>
                        <m:r>
                          <a:rPr lang="en-US" altLang="zh-CN" i="1" spc="300" dirty="0">
                            <a:solidFill>
                              <a:schemeClr val="tx1"/>
                            </a:solidFill>
                            <a:latin typeface="Cambria Math" panose="02040503050406030204" charset="0"/>
                            <a:cs typeface="Cambria Math" panose="02040503050406030204" charset="0"/>
                          </a:rPr>
                          <m:t>𝑇</m:t>
                        </m:r>
                      </m:sub>
                    </m:sSub>
                  </m:oMath>
                </a14:m>
                <a:r>
                  <a:rPr lang="zh-CN" altLang="en-US" spc="300" dirty="0">
                    <a:solidFill>
                      <a:schemeClr val="tx1"/>
                    </a:solidFill>
                    <a:latin typeface="Cambria Math" panose="02040503050406030204" charset="0"/>
                    <a:cs typeface="Cambria Math" panose="02040503050406030204" charset="0"/>
                    <a:sym typeface="+mn-ea"/>
                  </a:rPr>
                  <a:t>：</a:t>
                </a:r>
                <a:r>
                  <a:rPr lang="zh-CN" altLang="en-US" spc="300" dirty="0">
                    <a:sym typeface="+mn-ea"/>
                  </a:rPr>
                  <a:t>目标</a:t>
                </a:r>
                <a:r>
                  <a:rPr lang="zh-CN" altLang="en-US" spc="300" dirty="0">
                    <a:solidFill>
                      <a:schemeClr val="tx1"/>
                    </a:solidFill>
                    <a:latin typeface="Cambria Math" panose="02040503050406030204" charset="0"/>
                    <a:cs typeface="Cambria Math" panose="02040503050406030204" charset="0"/>
                    <a:sym typeface="+mn-ea"/>
                  </a:rPr>
                  <a:t>视线角</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𝜃</m:t>
                        </m:r>
                      </m:e>
                      <m:sub>
                        <m:r>
                          <a:rPr lang="en-US" altLang="zh-CN" i="1" spc="300" dirty="0">
                            <a:solidFill>
                              <a:schemeClr val="tx1"/>
                            </a:solidFill>
                            <a:latin typeface="Cambria Math" panose="02040503050406030204" charset="0"/>
                            <a:cs typeface="Cambria Math" panose="02040503050406030204" charset="0"/>
                            <a:sym typeface="+mn-ea"/>
                          </a:rPr>
                          <m:t>𝑇</m:t>
                        </m:r>
                      </m:sub>
                    </m:sSub>
                    <m:r>
                      <a:rPr lang="en-US" altLang="zh-CN" i="1" spc="300" dirty="0">
                        <a:solidFill>
                          <a:schemeClr val="tx1"/>
                        </a:solidFill>
                        <a:latin typeface="Cambria Math" panose="02040503050406030204" charset="0"/>
                        <a:cs typeface="Cambria Math" panose="02040503050406030204" charset="0"/>
                        <a:sym typeface="+mn-ea"/>
                      </a:rPr>
                      <m:t>：</m:t>
                    </m:r>
                  </m:oMath>
                </a14:m>
                <a:r>
                  <a:rPr lang="zh-CN" altLang="en-US" spc="300" dirty="0">
                    <a:sym typeface="+mn-ea"/>
                  </a:rPr>
                  <a:t>目标</a:t>
                </a:r>
                <a:r>
                  <a:rPr lang="zh-CN" altLang="en-US" spc="300" dirty="0">
                    <a:solidFill>
                      <a:schemeClr val="tx1"/>
                    </a:solidFill>
                    <a:latin typeface="Cambria Math" panose="02040503050406030204" charset="0"/>
                    <a:cs typeface="Cambria Math" panose="02040503050406030204" charset="0"/>
                    <a:sym typeface="+mn-ea"/>
                  </a:rPr>
                  <a:t>弹道角</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𝜂</m:t>
                        </m:r>
                      </m:e>
                      <m:sub>
                        <m:r>
                          <a:rPr lang="en-US" altLang="zh-CN" i="1" spc="300" dirty="0">
                            <a:solidFill>
                              <a:schemeClr val="tx1"/>
                            </a:solidFill>
                            <a:latin typeface="Cambria Math" panose="02040503050406030204" charset="0"/>
                            <a:cs typeface="Cambria Math" panose="02040503050406030204" charset="0"/>
                            <a:sym typeface="+mn-ea"/>
                          </a:rPr>
                          <m:t>𝑇</m:t>
                        </m:r>
                      </m:sub>
                    </m:sSub>
                  </m:oMath>
                </a14:m>
                <a:r>
                  <a:rPr lang="zh-CN" altLang="en-US" spc="300" dirty="0">
                    <a:solidFill>
                      <a:schemeClr val="tx1"/>
                    </a:solidFill>
                    <a:latin typeface="Cambria Math" panose="02040503050406030204" charset="0"/>
                    <a:cs typeface="Cambria Math" panose="02040503050406030204" charset="0"/>
                    <a:sym typeface="+mn-ea"/>
                  </a:rPr>
                  <a:t>：</a:t>
                </a:r>
                <a:r>
                  <a:rPr lang="zh-CN" altLang="en-US" spc="300" dirty="0">
                    <a:sym typeface="+mn-ea"/>
                  </a:rPr>
                  <a:t>目标</a:t>
                </a:r>
                <a:r>
                  <a:rPr lang="zh-CN" altLang="en-US" spc="300" dirty="0">
                    <a:solidFill>
                      <a:schemeClr val="tx1"/>
                    </a:solidFill>
                    <a:latin typeface="Cambria Math" panose="02040503050406030204" charset="0"/>
                    <a:cs typeface="Cambria Math" panose="02040503050406030204" charset="0"/>
                    <a:sym typeface="+mn-ea"/>
                  </a:rPr>
                  <a:t>速度矢量前置角</a:t>
                </a:r>
                <a:endParaRPr lang="en-US" altLang="zh-CN" i="1" spc="300" dirty="0">
                  <a:solidFill>
                    <a:schemeClr val="tx1"/>
                  </a:solidFill>
                  <a:latin typeface="Cambria Math" panose="02040503050406030204" charset="0"/>
                  <a:cs typeface="Cambria Math" panose="02040503050406030204" charset="0"/>
                  <a:sym typeface="+mn-ea"/>
                </a:endParaRPr>
              </a:p>
              <a:p>
                <a:pPr algn="just" eaLnBrk="1">
                  <a:lnSpc>
                    <a:spcPct val="130000"/>
                  </a:lnSpc>
                  <a:buClrTx/>
                  <a:buSzTx/>
                  <a:buFontTx/>
                </a:pPr>
                <a14:m>
                  <m:oMathPara xmlns:m="http://schemas.openxmlformats.org/officeDocument/2006/math">
                    <m:oMathParaPr>
                      <m:jc m:val="centerGroup"/>
                    </m:oMathParaPr>
                    <m:oMath xmlns:m="http://schemas.openxmlformats.org/officeDocument/2006/math">
                      <m:sSub>
                        <m:sSubPr>
                          <m:ctrlPr>
                            <a:rPr lang="en-US" altLang="zh-CN" sz="2400" i="1" spc="300" dirty="0">
                              <a:solidFill>
                                <a:schemeClr val="tx1"/>
                              </a:solidFill>
                              <a:latin typeface="Cambria Math" panose="02040503050406030204" pitchFamily="18" charset="0"/>
                              <a:cs typeface="Cambria Math" panose="02040503050406030204" charset="0"/>
                              <a:sym typeface="+mn-ea"/>
                            </a:rPr>
                          </m:ctrlPr>
                        </m:sSubPr>
                        <m:e>
                          <m:r>
                            <a:rPr lang="en-US" altLang="zh-CN" sz="2400" i="1" spc="300" dirty="0">
                              <a:solidFill>
                                <a:schemeClr val="tx1"/>
                              </a:solidFill>
                              <a:latin typeface="Cambria Math" panose="02040503050406030204" charset="0"/>
                              <a:cs typeface="Cambria Math" panose="02040503050406030204" charset="0"/>
                              <a:sym typeface="+mn-ea"/>
                            </a:rPr>
                            <m:t>𝜀</m:t>
                          </m:r>
                        </m:e>
                        <m:sub>
                          <m:r>
                            <a:rPr lang="en-US" altLang="zh-CN" sz="2400" i="1" spc="300" dirty="0">
                              <a:solidFill>
                                <a:schemeClr val="tx1"/>
                              </a:solidFill>
                              <a:latin typeface="Cambria Math" panose="02040503050406030204" charset="0"/>
                              <a:cs typeface="Cambria Math" panose="02040503050406030204" charset="0"/>
                              <a:sym typeface="+mn-ea"/>
                            </a:rPr>
                            <m:t>𝑇</m:t>
                          </m:r>
                        </m:sub>
                      </m:sSub>
                      <m:r>
                        <a:rPr lang="en-US" altLang="zh-CN" sz="2400" i="1" spc="300" dirty="0">
                          <a:solidFill>
                            <a:schemeClr val="tx1"/>
                          </a:solidFill>
                          <a:latin typeface="Cambria Math" panose="02040503050406030204" charset="0"/>
                          <a:cs typeface="Cambria Math" panose="02040503050406030204" charset="0"/>
                          <a:sym typeface="+mn-ea"/>
                        </a:rPr>
                        <m:t>=</m:t>
                      </m:r>
                      <m:sSub>
                        <m:sSubPr>
                          <m:ctrlPr>
                            <a:rPr lang="en-US" altLang="zh-CN" sz="2400" i="1" spc="300" dirty="0">
                              <a:solidFill>
                                <a:schemeClr val="tx1"/>
                              </a:solidFill>
                              <a:latin typeface="Cambria Math" panose="02040503050406030204" pitchFamily="18" charset="0"/>
                              <a:cs typeface="Cambria Math" panose="02040503050406030204" charset="0"/>
                              <a:sym typeface="+mn-ea"/>
                            </a:rPr>
                          </m:ctrlPr>
                        </m:sSubPr>
                        <m:e>
                          <m:r>
                            <a:rPr lang="en-US" altLang="zh-CN" sz="2400" i="1" spc="300" dirty="0">
                              <a:solidFill>
                                <a:schemeClr val="tx1"/>
                              </a:solidFill>
                              <a:latin typeface="Cambria Math" panose="02040503050406030204" charset="0"/>
                              <a:cs typeface="Cambria Math" panose="02040503050406030204" charset="0"/>
                              <a:sym typeface="+mn-ea"/>
                            </a:rPr>
                            <m:t>𝜃</m:t>
                          </m:r>
                        </m:e>
                        <m:sub>
                          <m:r>
                            <a:rPr lang="en-US" altLang="zh-CN" sz="2400" i="1" spc="300" dirty="0">
                              <a:solidFill>
                                <a:schemeClr val="tx1"/>
                              </a:solidFill>
                              <a:latin typeface="Cambria Math" panose="02040503050406030204" charset="0"/>
                              <a:cs typeface="Cambria Math" panose="02040503050406030204" charset="0"/>
                              <a:sym typeface="+mn-ea"/>
                            </a:rPr>
                            <m:t>𝑇</m:t>
                          </m:r>
                        </m:sub>
                      </m:sSub>
                      <m:r>
                        <a:rPr lang="en-US" altLang="zh-CN" sz="2400" i="1" spc="300" dirty="0">
                          <a:solidFill>
                            <a:schemeClr val="tx1"/>
                          </a:solidFill>
                          <a:latin typeface="Cambria Math" panose="02040503050406030204" charset="0"/>
                          <a:cs typeface="Cambria Math" panose="02040503050406030204" charset="0"/>
                          <a:sym typeface="+mn-ea"/>
                        </a:rPr>
                        <m:t>+</m:t>
                      </m:r>
                      <m:sSub>
                        <m:sSubPr>
                          <m:ctrlPr>
                            <a:rPr lang="en-US" altLang="zh-CN" sz="2400" i="1" spc="300" dirty="0">
                              <a:solidFill>
                                <a:schemeClr val="tx1"/>
                              </a:solidFill>
                              <a:latin typeface="Cambria Math" panose="02040503050406030204" pitchFamily="18" charset="0"/>
                              <a:cs typeface="Cambria Math" panose="02040503050406030204" charset="0"/>
                              <a:sym typeface="+mn-ea"/>
                            </a:rPr>
                          </m:ctrlPr>
                        </m:sSubPr>
                        <m:e>
                          <m:r>
                            <a:rPr lang="en-US" altLang="zh-CN" sz="2400" i="1" spc="300" dirty="0">
                              <a:solidFill>
                                <a:schemeClr val="tx1"/>
                              </a:solidFill>
                              <a:latin typeface="Cambria Math" panose="02040503050406030204" charset="0"/>
                              <a:cs typeface="Cambria Math" panose="02040503050406030204" charset="0"/>
                              <a:sym typeface="+mn-ea"/>
                            </a:rPr>
                            <m:t>𝜂</m:t>
                          </m:r>
                        </m:e>
                        <m:sub>
                          <m:r>
                            <a:rPr lang="en-US" altLang="zh-CN" sz="2400" i="1" spc="300" dirty="0">
                              <a:solidFill>
                                <a:schemeClr val="tx1"/>
                              </a:solidFill>
                              <a:latin typeface="Cambria Math" panose="02040503050406030204" charset="0"/>
                              <a:cs typeface="Cambria Math" panose="02040503050406030204" charset="0"/>
                              <a:sym typeface="+mn-ea"/>
                            </a:rPr>
                            <m:t>𝑇</m:t>
                          </m:r>
                        </m:sub>
                      </m:sSub>
                    </m:oMath>
                  </m:oMathPara>
                </a14:m>
                <a:endParaRPr lang="en-US" altLang="zh-CN" sz="2400" i="1" spc="300" dirty="0">
                  <a:solidFill>
                    <a:schemeClr val="tx1"/>
                  </a:solidFill>
                  <a:latin typeface="Cambria Math" panose="02040503050406030204" charset="0"/>
                  <a:cs typeface="Cambria Math" panose="02040503050406030204" charset="0"/>
                  <a:sym typeface="+mn-ea"/>
                </a:endParaRPr>
              </a:p>
            </p:txBody>
          </p:sp>
        </mc:Choice>
        <mc:Fallback xmlns="">
          <p:sp>
            <p:nvSpPr>
              <p:cNvPr id="29" name="文本框 28"/>
              <p:cNvSpPr txBox="1">
                <a:spLocks noRot="1" noChangeAspect="1" noMove="1" noResize="1" noEditPoints="1" noAdjustHandles="1" noChangeArrowheads="1" noChangeShapeType="1" noTextEdit="1"/>
              </p:cNvSpPr>
              <p:nvPr>
                <p:custDataLst>
                  <p:tags r:id="rId8"/>
                </p:custDataLst>
              </p:nvPr>
            </p:nvSpPr>
            <p:spPr>
              <a:xfrm>
                <a:off x="6695440" y="3130550"/>
                <a:ext cx="4589145" cy="2322195"/>
              </a:xfrm>
              <a:prstGeom prst="rect">
                <a:avLst/>
              </a:prstGeom>
              <a:blipFill rotWithShape="1">
                <a:blip r:embed="rId9"/>
                <a:stretch>
                  <a:fillRect/>
                </a:stretch>
              </a:blipFill>
            </p:spPr>
            <p:txBody>
              <a:bodyPr/>
              <a:lstStyle/>
              <a:p>
                <a:r>
                  <a:rPr lang="zh-CN" altLang="en-US">
                    <a:noFill/>
                  </a:rPr>
                  <a:t> </a:t>
                </a:r>
              </a:p>
            </p:txBody>
          </p:sp>
        </mc:Fallback>
      </mc:AlternateContent>
      <p:sp>
        <p:nvSpPr>
          <p:cNvPr id="32" name="文本框 31"/>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3</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DF76-4928-7CD6-4164-A37CC27F9114}"/>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83CB316C-74A1-CD2D-35B3-8E1BF7324FE9}"/>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a:extLst>
              <a:ext uri="{FF2B5EF4-FFF2-40B4-BE49-F238E27FC236}">
                <a16:creationId xmlns:a16="http://schemas.microsoft.com/office/drawing/2014/main" id="{24193071-F15E-7D6E-2372-BBA345BA5A6F}"/>
              </a:ext>
            </a:extLst>
          </p:cNvPr>
          <p:cNvSpPr>
            <a:spLocks noGrp="1"/>
          </p:cNvSpPr>
          <p:nvPr>
            <p:ph type="title"/>
          </p:nvPr>
        </p:nvSpPr>
        <p:spPr/>
        <p:txBody>
          <a:bodyPr/>
          <a:lstStyle/>
          <a:p>
            <a:r>
              <a:rPr lang="zh-CN" altLang="en-US" dirty="0"/>
              <a:t>动力学建模</a:t>
            </a:r>
          </a:p>
        </p:txBody>
      </p:sp>
      <p:sp>
        <p:nvSpPr>
          <p:cNvPr id="12" name="矩形 11">
            <a:extLst>
              <a:ext uri="{FF2B5EF4-FFF2-40B4-BE49-F238E27FC236}">
                <a16:creationId xmlns:a16="http://schemas.microsoft.com/office/drawing/2014/main" id="{74D85F23-4588-D2C8-E0CB-0479C0D5E7AB}"/>
              </a:ext>
            </a:extLst>
          </p:cNvPr>
          <p:cNvSpPr/>
          <p:nvPr/>
        </p:nvSpPr>
        <p:spPr>
          <a:xfrm>
            <a:off x="647700" y="135112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10D1D0DD-C7D9-7135-1968-41BE9235228D}"/>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AB83BE90-4971-C8B0-CACD-90BF93864A01}"/>
              </a:ext>
            </a:extLst>
          </p:cNvPr>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DC68201-A04D-4394-D041-5F83B63EF474}"/>
              </a:ext>
            </a:extLst>
          </p:cNvPr>
          <p:cNvSpPr txBox="1"/>
          <p:nvPr/>
        </p:nvSpPr>
        <p:spPr>
          <a:xfrm>
            <a:off x="1137294" y="1745927"/>
            <a:ext cx="3568269"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800" b="1" i="0" u="none" strike="noStrike" kern="1200" cap="none" spc="300" normalizeH="0" baseline="0" noProof="0" dirty="0">
                <a:ln>
                  <a:noFill/>
                </a:ln>
                <a:solidFill>
                  <a:prstClr val="white"/>
                </a:solidFill>
                <a:effectLst/>
                <a:uLnTx/>
                <a:uFillTx/>
                <a:latin typeface="微软雅黑"/>
                <a:ea typeface="微软雅黑"/>
                <a:cs typeface="+mn-cs"/>
              </a:rPr>
              <a:t>1.1</a:t>
            </a:r>
            <a:r>
              <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rPr>
              <a:t>动力学方程组</a:t>
            </a:r>
          </a:p>
        </p:txBody>
      </p:sp>
      <p:cxnSp>
        <p:nvCxnSpPr>
          <p:cNvPr id="26" name="直接连接符 25">
            <a:extLst>
              <a:ext uri="{FF2B5EF4-FFF2-40B4-BE49-F238E27FC236}">
                <a16:creationId xmlns:a16="http://schemas.microsoft.com/office/drawing/2014/main" id="{0C76B59B-0841-D636-C68E-03EB57D1B642}"/>
              </a:ext>
            </a:extLst>
          </p:cNvPr>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F3CF1EB-57F0-69D3-E065-85FC5CEB799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A2AD098C-9C94-9F66-C382-ADCD03AE86BA}"/>
              </a:ext>
            </a:extLst>
          </p:cNvPr>
          <p:cNvSpPr txBox="1"/>
          <p:nvPr/>
        </p:nvSpPr>
        <p:spPr>
          <a:xfrm>
            <a:off x="7278077" y="2848212"/>
            <a:ext cx="4321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改变基准线后的方程组如下：</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428105F-13CB-C107-7F9B-18CBA51EA910}"/>
                  </a:ext>
                </a:extLst>
              </p:cNvPr>
              <p:cNvSpPr txBox="1"/>
              <p:nvPr/>
            </p:nvSpPr>
            <p:spPr>
              <a:xfrm>
                <a:off x="1292309" y="2778188"/>
                <a:ext cx="3710542" cy="2121799"/>
              </a:xfrm>
              <a:prstGeom prst="rect">
                <a:avLst/>
              </a:prstGeom>
              <a:noFill/>
            </p:spPr>
            <p:txBody>
              <a:bodyPr wrap="square" rtlCol="0">
                <a:spAutoFit/>
              </a:bodyPr>
              <a:lstStyle/>
              <a:p>
                <a:pPr>
                  <a:lnSpc>
                    <a:spcPct val="150000"/>
                  </a:lnSpc>
                </a:pPr>
                <a:r>
                  <a:rPr lang="en-US" altLang="zh-CN" dirty="0">
                    <a:solidFill>
                      <a:schemeClr val="bg1"/>
                    </a:solidFill>
                    <a:ea typeface="宋体" panose="02010600030101010101" pitchFamily="2" charset="-122"/>
                    <a:cs typeface="Times New Roman" panose="02020603050405020304" pitchFamily="18" charset="0"/>
                  </a:rPr>
                  <a:t>       </a:t>
                </a:r>
                <a:r>
                  <a:rPr lang="zh-CN" altLang="zh-CN" sz="1800" dirty="0">
                    <a:solidFill>
                      <a:schemeClr val="bg1"/>
                    </a:solidFill>
                    <a:effectLst/>
                    <a:latin typeface="+mn-ea"/>
                    <a:cs typeface="Times New Roman" panose="02020603050405020304" pitchFamily="18" charset="0"/>
                  </a:rPr>
                  <a:t>为了得到解析解，以便了解追踪法导引的一般特性，必须作以下假定</a:t>
                </a:r>
                <a:r>
                  <a:rPr lang="en-US" altLang="zh-CN" sz="1800" dirty="0">
                    <a:solidFill>
                      <a:schemeClr val="bg1"/>
                    </a:solidFill>
                    <a:effectLst/>
                    <a:latin typeface="+mn-ea"/>
                    <a:cs typeface="Times New Roman" panose="02020603050405020304" pitchFamily="18" charset="0"/>
                  </a:rPr>
                  <a:t>:</a:t>
                </a:r>
                <a:r>
                  <a:rPr lang="zh-CN" altLang="zh-CN" sz="1800" dirty="0">
                    <a:solidFill>
                      <a:schemeClr val="bg1"/>
                    </a:solidFill>
                    <a:effectLst/>
                    <a:latin typeface="+mn-ea"/>
                    <a:cs typeface="Times New Roman" panose="02020603050405020304" pitchFamily="18" charset="0"/>
                  </a:rPr>
                  <a:t>目标作等速直线运动，导弹作等速运动</a:t>
                </a:r>
                <a:r>
                  <a:rPr lang="zh-CN" altLang="en-US" sz="1800" dirty="0">
                    <a:solidFill>
                      <a:schemeClr val="bg1"/>
                    </a:solidFill>
                    <a:effectLst/>
                    <a:latin typeface="+mn-ea"/>
                    <a:cs typeface="Times New Roman" panose="02020603050405020304" pitchFamily="18" charset="0"/>
                  </a:rPr>
                  <a:t>。取基准线</a:t>
                </a:r>
                <a14:m>
                  <m:oMath xmlns:m="http://schemas.openxmlformats.org/officeDocument/2006/math">
                    <m:acc>
                      <m:accPr>
                        <m:chr m:val="̅"/>
                        <m:ctrlPr>
                          <a:rPr lang="zh-CN" altLang="en-US" i="1" dirty="0" smtClean="0">
                            <a:solidFill>
                              <a:schemeClr val="bg1"/>
                            </a:solidFill>
                            <a:latin typeface="Cambria Math" panose="02040503050406030204" pitchFamily="18" charset="0"/>
                          </a:rPr>
                        </m:ctrlPr>
                      </m:accPr>
                      <m:e>
                        <m:r>
                          <a:rPr lang="zh-CN" altLang="en-US" i="1" dirty="0">
                            <a:solidFill>
                              <a:schemeClr val="bg1"/>
                            </a:solidFill>
                            <a:latin typeface="Cambria Math" panose="02040503050406030204" pitchFamily="18" charset="0"/>
                          </a:rPr>
                          <m:t>𝐴𝑥</m:t>
                        </m:r>
                      </m:e>
                    </m:acc>
                  </m:oMath>
                </a14:m>
                <a:r>
                  <a:rPr lang="zh-CN" altLang="en-US" dirty="0">
                    <a:solidFill>
                      <a:schemeClr val="bg1"/>
                    </a:solidFill>
                    <a:latin typeface="+mn-ea"/>
                  </a:rPr>
                  <a:t> 平行于目标的运动轨迹，此时</a:t>
                </a:r>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𝜎</m:t>
                        </m:r>
                      </m:e>
                      <m:sub>
                        <m:r>
                          <a:rPr lang="zh-CN" altLang="en-US" i="1" dirty="0">
                            <a:solidFill>
                              <a:schemeClr val="bg1"/>
                            </a:solidFill>
                            <a:latin typeface="Cambria Math" panose="02040503050406030204" pitchFamily="18" charset="0"/>
                          </a:rPr>
                          <m:t>𝑇</m:t>
                        </m:r>
                      </m:sub>
                    </m:sSub>
                  </m:oMath>
                </a14:m>
                <a:r>
                  <a:rPr lang="en-US" altLang="zh-CN" dirty="0">
                    <a:solidFill>
                      <a:schemeClr val="bg1"/>
                    </a:solidFill>
                    <a:latin typeface="+mn-ea"/>
                  </a:rPr>
                  <a:t>=0</a:t>
                </a:r>
                <a:r>
                  <a:rPr lang="zh-CN" altLang="en-US" dirty="0">
                    <a:solidFill>
                      <a:schemeClr val="bg1"/>
                    </a:solidFill>
                    <a:latin typeface="+mn-ea"/>
                  </a:rPr>
                  <a:t>，</a:t>
                </a:r>
                <a14:m>
                  <m:oMath xmlns:m="http://schemas.openxmlformats.org/officeDocument/2006/math">
                    <m:r>
                      <a:rPr lang="zh-CN" altLang="en-US" i="1" dirty="0" smtClean="0">
                        <a:solidFill>
                          <a:schemeClr val="bg1"/>
                        </a:solidFill>
                        <a:latin typeface="Cambria Math" panose="02040503050406030204" pitchFamily="18" charset="0"/>
                      </a:rPr>
                      <m:t>𝑞</m:t>
                    </m:r>
                    <m:r>
                      <a:rPr lang="zh-CN" altLang="en-US" i="0"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𝜂</m:t>
                        </m:r>
                      </m:e>
                      <m:sub>
                        <m:r>
                          <a:rPr lang="zh-CN" altLang="en-US" i="1" dirty="0">
                            <a:solidFill>
                              <a:schemeClr val="bg1"/>
                            </a:solidFill>
                            <a:latin typeface="Cambria Math" panose="02040503050406030204" pitchFamily="18" charset="0"/>
                          </a:rPr>
                          <m:t>𝑇</m:t>
                        </m:r>
                      </m:sub>
                    </m:sSub>
                  </m:oMath>
                </a14:m>
                <a:r>
                  <a:rPr lang="zh-CN" altLang="en-US" dirty="0">
                    <a:solidFill>
                      <a:schemeClr val="bg1"/>
                    </a:solidFill>
                    <a:latin typeface="+mn-ea"/>
                  </a:rPr>
                  <a:t>。</a:t>
                </a:r>
              </a:p>
            </p:txBody>
          </p:sp>
        </mc:Choice>
        <mc:Fallback xmlns="">
          <p:sp>
            <p:nvSpPr>
              <p:cNvPr id="2" name="文本框 1">
                <a:extLst>
                  <a:ext uri="{FF2B5EF4-FFF2-40B4-BE49-F238E27FC236}">
                    <a16:creationId xmlns:a16="http://schemas.microsoft.com/office/drawing/2014/main" id="{D428105F-13CB-C107-7F9B-18CBA51EA910}"/>
                  </a:ext>
                </a:extLst>
              </p:cNvPr>
              <p:cNvSpPr txBox="1">
                <a:spLocks noRot="1" noChangeAspect="1" noMove="1" noResize="1" noEditPoints="1" noAdjustHandles="1" noChangeArrowheads="1" noChangeShapeType="1" noTextEdit="1"/>
              </p:cNvSpPr>
              <p:nvPr/>
            </p:nvSpPr>
            <p:spPr>
              <a:xfrm>
                <a:off x="1292309" y="2778188"/>
                <a:ext cx="3710542" cy="2121799"/>
              </a:xfrm>
              <a:prstGeom prst="rect">
                <a:avLst/>
              </a:prstGeom>
              <a:blipFill>
                <a:blip r:embed="rId3"/>
                <a:stretch>
                  <a:fillRect l="-1478" r="-7553" b="-3736"/>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655EA2BF-D90E-FB91-B3F9-E1FF0D7FEE99}"/>
              </a:ext>
            </a:extLst>
          </p:cNvPr>
          <p:cNvGraphicFramePr>
            <a:graphicFrameLocks noChangeAspect="1"/>
          </p:cNvGraphicFramePr>
          <p:nvPr/>
        </p:nvGraphicFramePr>
        <p:xfrm>
          <a:off x="8696753" y="3414785"/>
          <a:ext cx="1847903" cy="1070728"/>
        </p:xfrm>
        <a:graphic>
          <a:graphicData uri="http://schemas.openxmlformats.org/presentationml/2006/ole">
            <mc:AlternateContent xmlns:mc="http://schemas.openxmlformats.org/markup-compatibility/2006">
              <mc:Choice xmlns:v="urn:schemas-microsoft-com:vml" Requires="v">
                <p:oleObj name="AxMath" r:id="rId4" imgW="1389240" imgH="804600" progId="Equation.AxMath">
                  <p:embed/>
                </p:oleObj>
              </mc:Choice>
              <mc:Fallback>
                <p:oleObj name="AxMath" r:id="rId4" imgW="1389240" imgH="804600" progId="Equation.AxMath">
                  <p:embed/>
                  <p:pic>
                    <p:nvPicPr>
                      <p:cNvPr id="4" name="对象 3">
                        <a:extLst>
                          <a:ext uri="{FF2B5EF4-FFF2-40B4-BE49-F238E27FC236}">
                            <a16:creationId xmlns:a16="http://schemas.microsoft.com/office/drawing/2014/main" id="{655EA2BF-D90E-FB91-B3F9-E1FF0D7FEE99}"/>
                          </a:ext>
                        </a:extLst>
                      </p:cNvPr>
                      <p:cNvPicPr/>
                      <p:nvPr/>
                    </p:nvPicPr>
                    <p:blipFill>
                      <a:blip r:embed="rId5"/>
                      <a:stretch>
                        <a:fillRect/>
                      </a:stretch>
                    </p:blipFill>
                    <p:spPr>
                      <a:xfrm>
                        <a:off x="8696753" y="3414785"/>
                        <a:ext cx="1847903" cy="10707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31595B2-5195-2B77-454D-1F13B0CBFC55}"/>
                  </a:ext>
                </a:extLst>
              </p:cNvPr>
              <p:cNvSpPr txBox="1"/>
              <p:nvPr/>
            </p:nvSpPr>
            <p:spPr>
              <a:xfrm>
                <a:off x="6995632" y="3596524"/>
                <a:ext cx="1063220" cy="646331"/>
              </a:xfrm>
              <a:prstGeom prst="rect">
                <a:avLst/>
              </a:prstGeom>
              <a:noFill/>
            </p:spPr>
            <p:txBody>
              <a:bodyPr wrap="square">
                <a:spAutoFit/>
              </a:bodyPr>
              <a:lstStyle/>
              <a:p>
                <a14:m>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  </m:t>
                        </m:r>
                        <m:r>
                          <a:rPr lang="zh-CN" altLang="en-US" i="1" dirty="0">
                            <a:solidFill>
                              <a:schemeClr val="tx1"/>
                            </a:solidFill>
                            <a:latin typeface="Cambria Math" panose="02040503050406030204" pitchFamily="18" charset="0"/>
                          </a:rPr>
                          <m:t>𝜎</m:t>
                        </m:r>
                      </m:e>
                      <m:sub>
                        <m:r>
                          <a:rPr lang="zh-CN" altLang="en-US" i="1" dirty="0">
                            <a:solidFill>
                              <a:schemeClr val="tx1"/>
                            </a:solidFill>
                            <a:latin typeface="Cambria Math" panose="02040503050406030204" pitchFamily="18" charset="0"/>
                          </a:rPr>
                          <m:t>𝑇</m:t>
                        </m:r>
                      </m:sub>
                    </m:sSub>
                  </m:oMath>
                </a14:m>
                <a:r>
                  <a:rPr lang="en-US" altLang="zh-CN" dirty="0">
                    <a:solidFill>
                      <a:schemeClr val="tx1"/>
                    </a:solidFill>
                    <a:latin typeface="宋体" panose="02010600030101010101" pitchFamily="2" charset="-122"/>
                    <a:ea typeface="宋体" panose="02010600030101010101" pitchFamily="2" charset="-122"/>
                  </a:rPr>
                  <a:t>=0</a:t>
                </a:r>
                <a:endParaRPr lang="en-US" altLang="zh-CN"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zh-CN" altLang="en-US" i="1" dirty="0" smtClean="0">
                          <a:solidFill>
                            <a:schemeClr val="tx1"/>
                          </a:solidFill>
                          <a:latin typeface="Cambria Math" panose="02040503050406030204" pitchFamily="18" charset="0"/>
                        </a:rPr>
                        <m:t>𝑞</m:t>
                      </m:r>
                      <m:r>
                        <a:rPr lang="zh-CN" altLang="en-US" i="0" dirty="0">
                          <a:solidFill>
                            <a:schemeClr val="tx1"/>
                          </a:solidFill>
                          <a:latin typeface="Cambria Math" panose="02040503050406030204" pitchFamily="18" charset="0"/>
                        </a:rPr>
                        <m:t>=</m:t>
                      </m:r>
                      <m:sSub>
                        <m:sSubPr>
                          <m:ctrlPr>
                            <a:rPr lang="zh-CN" altLang="en-US" i="1" dirty="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𝜂</m:t>
                          </m:r>
                        </m:e>
                        <m:sub>
                          <m:r>
                            <a:rPr lang="zh-CN" altLang="en-US" i="1" dirty="0">
                              <a:solidFill>
                                <a:schemeClr val="tx1"/>
                              </a:solidFill>
                              <a:latin typeface="Cambria Math" panose="02040503050406030204" pitchFamily="18" charset="0"/>
                            </a:rPr>
                            <m:t>𝑇</m:t>
                          </m:r>
                        </m:sub>
                      </m:sSub>
                    </m:oMath>
                  </m:oMathPara>
                </a14:m>
                <a:endParaRPr lang="zh-CN" altLang="en-US" dirty="0">
                  <a:solidFill>
                    <a:schemeClr val="tx1"/>
                  </a:solidFill>
                </a:endParaRPr>
              </a:p>
            </p:txBody>
          </p:sp>
        </mc:Choice>
        <mc:Fallback xmlns="">
          <p:sp>
            <p:nvSpPr>
              <p:cNvPr id="9" name="文本框 8">
                <a:extLst>
                  <a:ext uri="{FF2B5EF4-FFF2-40B4-BE49-F238E27FC236}">
                    <a16:creationId xmlns:a16="http://schemas.microsoft.com/office/drawing/2014/main" id="{A31595B2-5195-2B77-454D-1F13B0CBFC55}"/>
                  </a:ext>
                </a:extLst>
              </p:cNvPr>
              <p:cNvSpPr txBox="1">
                <a:spLocks noRot="1" noChangeAspect="1" noMove="1" noResize="1" noEditPoints="1" noAdjustHandles="1" noChangeArrowheads="1" noChangeShapeType="1" noTextEdit="1"/>
              </p:cNvSpPr>
              <p:nvPr/>
            </p:nvSpPr>
            <p:spPr>
              <a:xfrm>
                <a:off x="6995632" y="3596524"/>
                <a:ext cx="1063220" cy="646331"/>
              </a:xfrm>
              <a:prstGeom prst="rect">
                <a:avLst/>
              </a:prstGeom>
              <a:blipFill>
                <a:blip r:embed="rId6"/>
                <a:stretch>
                  <a:fillRect t="-7547" b="-3774"/>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71AD4357-C255-434E-3CF7-C11D388FFAF8}"/>
              </a:ext>
            </a:extLst>
          </p:cNvPr>
          <p:cNvCxnSpPr>
            <a:stCxn id="9" idx="3"/>
          </p:cNvCxnSpPr>
          <p:nvPr/>
        </p:nvCxnSpPr>
        <p:spPr>
          <a:xfrm flipV="1">
            <a:off x="8058852" y="3919689"/>
            <a:ext cx="5371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A99632F0-717F-742A-B6B0-6CD96A5A075D}"/>
              </a:ext>
            </a:extLst>
          </p:cNvPr>
          <p:cNvSpPr/>
          <p:nvPr/>
        </p:nvSpPr>
        <p:spPr>
          <a:xfrm>
            <a:off x="6718439" y="1685667"/>
            <a:ext cx="1978314" cy="6261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8268197-27D5-57D7-222F-02942555648E}"/>
              </a:ext>
            </a:extLst>
          </p:cNvPr>
          <p:cNvSpPr txBox="1"/>
          <p:nvPr/>
        </p:nvSpPr>
        <p:spPr>
          <a:xfrm>
            <a:off x="6849385" y="1779601"/>
            <a:ext cx="2308469" cy="461665"/>
          </a:xfrm>
          <a:prstGeom prst="rect">
            <a:avLst/>
          </a:prstGeom>
          <a:noFill/>
        </p:spPr>
        <p:txBody>
          <a:bodyPr wrap="square" rtlCol="0">
            <a:spAutoFit/>
          </a:bodyPr>
          <a:lstStyle/>
          <a:p>
            <a:r>
              <a:rPr lang="zh-CN" altLang="en-US" sz="2400" dirty="0">
                <a:solidFill>
                  <a:schemeClr val="bg2"/>
                </a:solidFill>
              </a:rPr>
              <a:t>简化方程组</a:t>
            </a:r>
          </a:p>
        </p:txBody>
      </p:sp>
    </p:spTree>
    <p:extLst>
      <p:ext uri="{BB962C8B-B14F-4D97-AF65-F5344CB8AC3E}">
        <p14:creationId xmlns:p14="http://schemas.microsoft.com/office/powerpoint/2010/main" val="4193045318"/>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模型与公式（导引率不同）</a:t>
            </a:r>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p>
        </p:txBody>
      </p:sp>
      <p:grpSp>
        <p:nvGrpSpPr>
          <p:cNvPr id="11" name="组合 10"/>
          <p:cNvGrpSpPr/>
          <p:nvPr>
            <p:custDataLst>
              <p:tags r:id="rId1"/>
            </p:custDataLst>
          </p:nvPr>
        </p:nvGrpSpPr>
        <p:grpSpPr>
          <a:xfrm>
            <a:off x="640757" y="1607291"/>
            <a:ext cx="2820670" cy="3916680"/>
            <a:chOff x="678857" y="2188316"/>
            <a:chExt cx="2820670" cy="3916680"/>
          </a:xfrm>
        </p:grpSpPr>
        <p:sp>
          <p:nvSpPr>
            <p:cNvPr id="12" name="矩形 11"/>
            <p:cNvSpPr/>
            <p:nvPr>
              <p:custDataLst>
                <p:tags r:id="rId9"/>
              </p:custDataLst>
            </p:nvPr>
          </p:nvSpPr>
          <p:spPr>
            <a:xfrm>
              <a:off x="678857"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2"/>
            <p:cNvSpPr txBox="1"/>
            <p:nvPr>
              <p:custDataLst>
                <p:tags r:id="rId10"/>
              </p:custDataLst>
            </p:nvPr>
          </p:nvSpPr>
          <p:spPr>
            <a:xfrm>
              <a:off x="678857" y="2188316"/>
              <a:ext cx="1678940" cy="460375"/>
            </a:xfrm>
            <a:prstGeom prst="rect">
              <a:avLst/>
            </a:prstGeom>
            <a:noFill/>
          </p:spPr>
          <p:txBody>
            <a:bodyPr wrap="none" lIns="0" rtlCol="0">
              <a:spAutoFit/>
            </a:bodyPr>
            <a:lstStyle/>
            <a:p>
              <a:r>
                <a:rPr lang="zh-CN" altLang="en-US" sz="2400" b="1" spc="100" dirty="0">
                  <a:solidFill>
                    <a:schemeClr val="accent1"/>
                  </a:solidFill>
                </a:rPr>
                <a:t>三点法导引</a:t>
              </a:r>
            </a:p>
          </p:txBody>
        </p:sp>
        <mc:AlternateContent xmlns:mc="http://schemas.openxmlformats.org/markup-compatibility/2006" xmlns:a14="http://schemas.microsoft.com/office/drawing/2010/main">
          <mc:Choice Requires="a14">
            <p:sp>
              <p:nvSpPr>
                <p:cNvPr id="14" name="文本框 13"/>
                <p:cNvSpPr txBox="1"/>
                <p:nvPr>
                  <p:custDataLst>
                    <p:tags r:id="rId11"/>
                  </p:custDataLst>
                </p:nvPr>
              </p:nvSpPr>
              <p:spPr>
                <a:xfrm>
                  <a:off x="684572" y="2891896"/>
                  <a:ext cx="2814955" cy="3213100"/>
                </a:xfrm>
                <a:prstGeom prst="rect">
                  <a:avLst/>
                </a:prstGeom>
                <a:noFill/>
              </p:spPr>
              <p:txBody>
                <a:bodyPr wrap="square" lIns="0" rtlCol="0">
                  <a:noAutofit/>
                </a:bodyPr>
                <a:lstStyle/>
                <a:p>
                  <a:pPr algn="just" eaLnBrk="1">
                    <a:lnSpc>
                      <a:spcPct val="150000"/>
                    </a:lnSpc>
                  </a:pPr>
                  <a14:m>
                    <m:oMathPara xmlns:m="http://schemas.openxmlformats.org/officeDocument/2006/math">
                      <m:oMathParaPr>
                        <m:jc m:val="centerGroup"/>
                      </m:oMathParaPr>
                      <m:oMath xmlns:m="http://schemas.openxmlformats.org/officeDocument/2006/math">
                        <m:f>
                          <m:fPr>
                            <m:ctrlPr>
                              <a:rPr lang="en-US" altLang="zh-CN" i="1" spc="100" dirty="0">
                                <a:latin typeface="Cambria Math" panose="02040503050406030204" pitchFamily="18" charset="0"/>
                                <a:cs typeface="Cambria Math" panose="02040503050406030204" charset="0"/>
                              </a:rPr>
                            </m:ctrlPr>
                          </m:fPr>
                          <m:num>
                            <m:r>
                              <a:rPr lang="en-US" altLang="zh-CN" i="1" spc="100" dirty="0">
                                <a:latin typeface="Cambria Math" panose="02040503050406030204" charset="0"/>
                                <a:cs typeface="Cambria Math" panose="02040503050406030204" charset="0"/>
                              </a:rPr>
                              <m:t>𝑑</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𝑅</m:t>
                                </m:r>
                              </m:e>
                              <m:sub>
                                <m:r>
                                  <a:rPr lang="en-US" altLang="zh-CN" i="1" spc="100" dirty="0">
                                    <a:latin typeface="Cambria Math" panose="02040503050406030204" charset="0"/>
                                    <a:cs typeface="Cambria Math" panose="02040503050406030204" charset="0"/>
                                  </a:rPr>
                                  <m:t>𝑀</m:t>
                                </m:r>
                              </m:sub>
                            </m:sSub>
                          </m:num>
                          <m:den>
                            <m:r>
                              <a:rPr lang="en-US" altLang="zh-CN" i="1" spc="100" dirty="0">
                                <a:latin typeface="Cambria Math" panose="02040503050406030204" charset="0"/>
                                <a:cs typeface="Cambria Math" panose="02040503050406030204" charset="0"/>
                              </a:rPr>
                              <m:t>𝑑𝑡</m:t>
                            </m:r>
                          </m:den>
                        </m:f>
                        <m:r>
                          <a:rPr lang="en-US" altLang="zh-CN" i="1" spc="100" dirty="0">
                            <a:latin typeface="Cambria Math" panose="02040503050406030204" charset="0"/>
                            <a:cs typeface="Cambria Math" panose="02040503050406030204" charset="0"/>
                          </a:rPr>
                          <m:t>=</m:t>
                        </m:r>
                        <m:r>
                          <a:rPr lang="en-US" altLang="zh-CN" i="1" spc="100" dirty="0">
                            <a:latin typeface="Cambria Math" panose="02040503050406030204" charset="0"/>
                            <a:cs typeface="Cambria Math" panose="02040503050406030204" charset="0"/>
                          </a:rPr>
                          <m:t>𝑉𝑐𝑜𝑠</m:t>
                        </m:r>
                        <m:r>
                          <a:rPr lang="en-US" altLang="zh-CN" i="1" spc="100" dirty="0">
                            <a:latin typeface="Cambria Math" panose="02040503050406030204" charset="0"/>
                            <a:cs typeface="Cambria Math" panose="02040503050406030204" charset="0"/>
                          </a:rPr>
                          <m:t>𝜂</m:t>
                        </m:r>
                      </m:oMath>
                    </m:oMathPara>
                  </a14:m>
                  <a:endParaRPr lang="en-US" altLang="zh-CN" i="1" spc="100" dirty="0">
                    <a:latin typeface="Cambria Math" panose="02040503050406030204" charset="0"/>
                    <a:cs typeface="Cambria Math" panose="02040503050406030204" charset="0"/>
                  </a:endParaRPr>
                </a:p>
                <a:p>
                  <a:pPr algn="just" eaLnBrk="1">
                    <a:lnSpc>
                      <a:spcPct val="150000"/>
                    </a:lnSpc>
                  </a:pPr>
                  <a14:m>
                    <m:oMathPara xmlns:m="http://schemas.openxmlformats.org/officeDocument/2006/math">
                      <m:oMathParaPr>
                        <m:jc m:val="centerGroup"/>
                      </m:oMathParaPr>
                      <m:oMath xmlns:m="http://schemas.openxmlformats.org/officeDocument/2006/math">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𝑅</m:t>
                            </m:r>
                          </m:e>
                          <m:sub>
                            <m:r>
                              <a:rPr lang="en-US" altLang="zh-CN" i="1" spc="100" dirty="0">
                                <a:latin typeface="Cambria Math" panose="02040503050406030204" charset="0"/>
                                <a:cs typeface="Cambria Math" panose="02040503050406030204" charset="0"/>
                              </a:rPr>
                              <m:t>𝑀</m:t>
                            </m:r>
                          </m:sub>
                        </m:sSub>
                        <m:f>
                          <m:fPr>
                            <m:ctrlPr>
                              <a:rPr lang="en-US" altLang="zh-CN" i="1" spc="100" dirty="0">
                                <a:latin typeface="Cambria Math" panose="02040503050406030204" pitchFamily="18" charset="0"/>
                                <a:cs typeface="Cambria Math" panose="02040503050406030204" charset="0"/>
                              </a:rPr>
                            </m:ctrlPr>
                          </m:fPr>
                          <m:num>
                            <m:r>
                              <a:rPr lang="en-US" altLang="zh-CN" i="1" spc="100" dirty="0">
                                <a:latin typeface="Cambria Math" panose="02040503050406030204" charset="0"/>
                                <a:cs typeface="Cambria Math" panose="02040503050406030204" charset="0"/>
                              </a:rPr>
                              <m:t>𝑑</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𝜀</m:t>
                                </m:r>
                              </m:e>
                              <m:sub>
                                <m:r>
                                  <a:rPr lang="en-US" altLang="zh-CN" i="1" spc="100" dirty="0">
                                    <a:latin typeface="Cambria Math" panose="02040503050406030204" charset="0"/>
                                    <a:cs typeface="Cambria Math" panose="02040503050406030204" charset="0"/>
                                  </a:rPr>
                                  <m:t>𝑀</m:t>
                                </m:r>
                              </m:sub>
                            </m:sSub>
                          </m:num>
                          <m:den>
                            <m:r>
                              <a:rPr lang="en-US" altLang="zh-CN" i="1" spc="100" dirty="0">
                                <a:latin typeface="Cambria Math" panose="02040503050406030204" charset="0"/>
                                <a:cs typeface="Cambria Math" panose="02040503050406030204" charset="0"/>
                              </a:rPr>
                              <m:t>𝑑𝑡</m:t>
                            </m:r>
                          </m:den>
                        </m:f>
                        <m:r>
                          <a:rPr lang="en-US" altLang="zh-CN" i="1" spc="100" dirty="0">
                            <a:latin typeface="Cambria Math" panose="02040503050406030204" charset="0"/>
                            <a:cs typeface="Cambria Math" panose="02040503050406030204" charset="0"/>
                          </a:rPr>
                          <m:t>=− </m:t>
                        </m:r>
                        <m:r>
                          <a:rPr lang="en-US" altLang="zh-CN" i="1" spc="100" dirty="0">
                            <a:latin typeface="Cambria Math" panose="02040503050406030204" charset="0"/>
                            <a:cs typeface="Cambria Math" panose="02040503050406030204" charset="0"/>
                          </a:rPr>
                          <m:t>𝑉𝑠𝑖𝑛</m:t>
                        </m:r>
                        <m:r>
                          <a:rPr lang="en-US" altLang="zh-CN" i="1" spc="100" dirty="0">
                            <a:latin typeface="Cambria Math" panose="02040503050406030204" charset="0"/>
                            <a:cs typeface="Cambria Math" panose="02040503050406030204" charset="0"/>
                          </a:rPr>
                          <m:t>𝜂</m:t>
                        </m:r>
                      </m:oMath>
                    </m:oMathPara>
                  </a14:m>
                  <a:endParaRPr lang="en-US" altLang="zh-CN" i="1" spc="100" dirty="0">
                    <a:latin typeface="Cambria Math" panose="02040503050406030204" charset="0"/>
                    <a:cs typeface="Cambria Math" panose="02040503050406030204" charset="0"/>
                  </a:endParaRPr>
                </a:p>
                <a:p>
                  <a:pPr algn="just" eaLnBrk="1">
                    <a:lnSpc>
                      <a:spcPct val="150000"/>
                    </a:lnSpc>
                  </a:pPr>
                  <a14:m>
                    <m:oMathPara xmlns:m="http://schemas.openxmlformats.org/officeDocument/2006/math">
                      <m:oMathParaPr>
                        <m:jc m:val="centerGroup"/>
                      </m:oMathParaPr>
                      <m:oMath xmlns:m="http://schemas.openxmlformats.org/officeDocument/2006/math">
                        <m:f>
                          <m:fPr>
                            <m:ctrlPr>
                              <a:rPr lang="en-US" altLang="zh-CN" i="1" spc="100" dirty="0">
                                <a:latin typeface="Cambria Math" panose="02040503050406030204" pitchFamily="18" charset="0"/>
                                <a:cs typeface="Cambria Math" panose="02040503050406030204" charset="0"/>
                              </a:rPr>
                            </m:ctrlPr>
                          </m:fPr>
                          <m:num>
                            <m:r>
                              <a:rPr lang="en-US" altLang="zh-CN" i="1" spc="100" dirty="0">
                                <a:latin typeface="Cambria Math" panose="02040503050406030204" charset="0"/>
                                <a:cs typeface="Cambria Math" panose="02040503050406030204" charset="0"/>
                              </a:rPr>
                              <m:t>𝑑</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𝑅</m:t>
                                </m:r>
                              </m:e>
                              <m:sub>
                                <m:r>
                                  <a:rPr lang="en-US" altLang="zh-CN" i="1" spc="100" dirty="0">
                                    <a:latin typeface="Cambria Math" panose="02040503050406030204" charset="0"/>
                                    <a:cs typeface="Cambria Math" panose="02040503050406030204" charset="0"/>
                                  </a:rPr>
                                  <m:t>𝑇</m:t>
                                </m:r>
                              </m:sub>
                            </m:sSub>
                          </m:num>
                          <m:den>
                            <m:r>
                              <a:rPr lang="en-US" altLang="zh-CN" i="1" spc="100" dirty="0">
                                <a:latin typeface="Cambria Math" panose="02040503050406030204" charset="0"/>
                                <a:cs typeface="Cambria Math" panose="02040503050406030204" charset="0"/>
                              </a:rPr>
                              <m:t>𝑑𝑡</m:t>
                            </m:r>
                          </m:den>
                        </m:f>
                        <m:r>
                          <a:rPr lang="en-US" altLang="zh-CN" i="1" spc="100" dirty="0">
                            <a:latin typeface="Cambria Math" panose="02040503050406030204" charset="0"/>
                            <a:cs typeface="Cambria Math" panose="02040503050406030204" charset="0"/>
                          </a:rPr>
                          <m:t>=</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𝑉</m:t>
                            </m:r>
                          </m:e>
                          <m:sub>
                            <m:r>
                              <a:rPr lang="en-US" altLang="zh-CN" i="1" spc="100" dirty="0">
                                <a:latin typeface="Cambria Math" panose="02040503050406030204" charset="0"/>
                                <a:cs typeface="Cambria Math" panose="02040503050406030204" charset="0"/>
                              </a:rPr>
                              <m:t>𝑇</m:t>
                            </m:r>
                          </m:sub>
                        </m:sSub>
                        <m:r>
                          <a:rPr lang="en-US" altLang="zh-CN" i="1" spc="100" dirty="0">
                            <a:latin typeface="Cambria Math" panose="02040503050406030204" charset="0"/>
                            <a:cs typeface="Cambria Math" panose="02040503050406030204" charset="0"/>
                          </a:rPr>
                          <m:t>𝑐𝑜𝑠</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𝜂</m:t>
                            </m:r>
                          </m:e>
                          <m:sub>
                            <m:r>
                              <a:rPr lang="en-US" altLang="zh-CN" i="1" spc="100" dirty="0">
                                <a:latin typeface="Cambria Math" panose="02040503050406030204" charset="0"/>
                                <a:cs typeface="Cambria Math" panose="02040503050406030204" charset="0"/>
                              </a:rPr>
                              <m:t>𝑇</m:t>
                            </m:r>
                          </m:sub>
                        </m:sSub>
                      </m:oMath>
                    </m:oMathPara>
                  </a14:m>
                  <a:endParaRPr lang="en-US" altLang="zh-CN" i="1" spc="100" dirty="0">
                    <a:latin typeface="Cambria Math" panose="02040503050406030204" charset="0"/>
                    <a:cs typeface="Cambria Math" panose="02040503050406030204" charset="0"/>
                  </a:endParaRPr>
                </a:p>
                <a:p>
                  <a:pPr algn="just" eaLnBrk="1">
                    <a:lnSpc>
                      <a:spcPct val="150000"/>
                    </a:lnSpc>
                  </a:pPr>
                  <a14:m>
                    <m:oMathPara xmlns:m="http://schemas.openxmlformats.org/officeDocument/2006/math">
                      <m:oMathParaPr>
                        <m:jc m:val="centerGroup"/>
                      </m:oMathParaPr>
                      <m:oMath xmlns:m="http://schemas.openxmlformats.org/officeDocument/2006/math">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𝑅</m:t>
                            </m:r>
                          </m:e>
                          <m:sub>
                            <m:r>
                              <a:rPr lang="en-US" altLang="zh-CN" i="1" spc="100" dirty="0">
                                <a:latin typeface="Cambria Math" panose="02040503050406030204" charset="0"/>
                                <a:cs typeface="Cambria Math" panose="02040503050406030204" charset="0"/>
                              </a:rPr>
                              <m:t>𝑇</m:t>
                            </m:r>
                          </m:sub>
                        </m:sSub>
                        <m:f>
                          <m:fPr>
                            <m:ctrlPr>
                              <a:rPr lang="en-US" altLang="zh-CN" i="1" spc="100" dirty="0">
                                <a:latin typeface="Cambria Math" panose="02040503050406030204" pitchFamily="18" charset="0"/>
                                <a:cs typeface="Cambria Math" panose="02040503050406030204" charset="0"/>
                              </a:rPr>
                            </m:ctrlPr>
                          </m:fPr>
                          <m:num>
                            <m:r>
                              <a:rPr lang="en-US" altLang="zh-CN" i="1" spc="100" dirty="0">
                                <a:latin typeface="Cambria Math" panose="02040503050406030204" charset="0"/>
                                <a:cs typeface="Cambria Math" panose="02040503050406030204" charset="0"/>
                              </a:rPr>
                              <m:t>𝑑</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𝜀</m:t>
                                </m:r>
                              </m:e>
                              <m:sub>
                                <m:r>
                                  <a:rPr lang="en-US" altLang="zh-CN" i="1" spc="100" dirty="0">
                                    <a:latin typeface="Cambria Math" panose="02040503050406030204" charset="0"/>
                                    <a:cs typeface="Cambria Math" panose="02040503050406030204" charset="0"/>
                                  </a:rPr>
                                  <m:t>𝑇</m:t>
                                </m:r>
                              </m:sub>
                            </m:sSub>
                          </m:num>
                          <m:den>
                            <m:r>
                              <a:rPr lang="en-US" altLang="zh-CN" i="1" spc="100" dirty="0">
                                <a:latin typeface="Cambria Math" panose="02040503050406030204" charset="0"/>
                                <a:cs typeface="Cambria Math" panose="02040503050406030204" charset="0"/>
                              </a:rPr>
                              <m:t>𝑑𝑡</m:t>
                            </m:r>
                          </m:den>
                        </m:f>
                        <m:r>
                          <a:rPr lang="en-US" altLang="zh-CN" i="1" spc="100" dirty="0">
                            <a:latin typeface="Cambria Math" panose="02040503050406030204" charset="0"/>
                            <a:cs typeface="Cambria Math" panose="02040503050406030204" charset="0"/>
                          </a:rPr>
                          <m:t>=−</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𝑉</m:t>
                            </m:r>
                          </m:e>
                          <m:sub>
                            <m:r>
                              <a:rPr lang="en-US" altLang="zh-CN" i="1" spc="100" dirty="0">
                                <a:latin typeface="Cambria Math" panose="02040503050406030204" charset="0"/>
                                <a:cs typeface="Cambria Math" panose="02040503050406030204" charset="0"/>
                              </a:rPr>
                              <m:t>𝑇</m:t>
                            </m:r>
                          </m:sub>
                        </m:sSub>
                        <m:r>
                          <a:rPr lang="en-US" altLang="zh-CN" i="1" spc="100" dirty="0">
                            <a:latin typeface="Cambria Math" panose="02040503050406030204" charset="0"/>
                            <a:cs typeface="Cambria Math" panose="02040503050406030204" charset="0"/>
                          </a:rPr>
                          <m:t>𝑠𝑖𝑛</m:t>
                        </m:r>
                        <m:sSub>
                          <m:sSubPr>
                            <m:ctrlPr>
                              <a:rPr lang="en-US" altLang="zh-CN" i="1" spc="100" dirty="0">
                                <a:latin typeface="Cambria Math" panose="02040503050406030204" pitchFamily="18" charset="0"/>
                                <a:cs typeface="Cambria Math" panose="02040503050406030204" charset="0"/>
                              </a:rPr>
                            </m:ctrlPr>
                          </m:sSubPr>
                          <m:e>
                            <m:r>
                              <a:rPr lang="en-US" altLang="zh-CN" i="1" spc="100" dirty="0">
                                <a:latin typeface="Cambria Math" panose="02040503050406030204" charset="0"/>
                                <a:cs typeface="Cambria Math" panose="02040503050406030204" charset="0"/>
                              </a:rPr>
                              <m:t>𝜂</m:t>
                            </m:r>
                          </m:e>
                          <m:sub>
                            <m:r>
                              <a:rPr lang="en-US" altLang="zh-CN" i="1" spc="100" dirty="0">
                                <a:latin typeface="Cambria Math" panose="02040503050406030204" charset="0"/>
                                <a:cs typeface="Cambria Math" panose="02040503050406030204" charset="0"/>
                              </a:rPr>
                              <m:t>𝑇</m:t>
                            </m:r>
                          </m:sub>
                        </m:sSub>
                      </m:oMath>
                    </m:oMathPara>
                  </a14:m>
                  <a:endParaRPr lang="en-US" altLang="zh-CN" i="1" spc="100" dirty="0">
                    <a:latin typeface="Cambria Math" panose="02040503050406030204" charset="0"/>
                    <a:cs typeface="Cambria Math" panose="02040503050406030204" charset="0"/>
                  </a:endParaRPr>
                </a:p>
                <a:p>
                  <a:pPr algn="just" eaLnBrk="1">
                    <a:lnSpc>
                      <a:spcPct val="150000"/>
                    </a:lnSpc>
                  </a:pPr>
                  <a:endParaRPr lang="zh-CN" altLang="en-US" spc="100" dirty="0">
                    <a:latin typeface="+mn-ea"/>
                  </a:endParaRPr>
                </a:p>
              </p:txBody>
            </p:sp>
          </mc:Choice>
          <mc:Fallback xmlns="">
            <p:sp>
              <p:nvSpPr>
                <p:cNvPr id="14" name="文本框 13"/>
                <p:cNvSpPr txBox="1">
                  <a:spLocks noRot="1" noChangeAspect="1" noMove="1" noResize="1" noEditPoints="1" noAdjustHandles="1" noChangeArrowheads="1" noChangeShapeType="1" noTextEdit="1"/>
                </p:cNvSpPr>
                <p:nvPr>
                  <p:custDataLst>
                    <p:tags r:id="rId14"/>
                  </p:custDataLst>
                </p:nvPr>
              </p:nvSpPr>
              <p:spPr>
                <a:xfrm>
                  <a:off x="684572" y="2891896"/>
                  <a:ext cx="2814955" cy="3213100"/>
                </a:xfrm>
                <a:prstGeom prst="rect">
                  <a:avLst/>
                </a:prstGeom>
                <a:blipFill rotWithShape="1">
                  <a:blip r:embed="rId15"/>
                </a:blipFill>
              </p:spPr>
              <p:txBody>
                <a:bodyPr/>
                <a:lstStyle/>
                <a:p>
                  <a:r>
                    <a:rPr lang="zh-CN" altLang="en-US">
                      <a:noFill/>
                    </a:rPr>
                    <a:t> </a:t>
                  </a:r>
                </a:p>
              </p:txBody>
            </p:sp>
          </mc:Fallback>
        </mc:AlternateContent>
      </p:grpSp>
      <p:grpSp>
        <p:nvGrpSpPr>
          <p:cNvPr id="15" name="组合 14"/>
          <p:cNvGrpSpPr/>
          <p:nvPr>
            <p:custDataLst>
              <p:tags r:id="rId2"/>
            </p:custDataLst>
          </p:nvPr>
        </p:nvGrpSpPr>
        <p:grpSpPr>
          <a:xfrm>
            <a:off x="4977130" y="1607185"/>
            <a:ext cx="2208530" cy="3917315"/>
            <a:chOff x="5063619" y="2188316"/>
            <a:chExt cx="2160001" cy="3917208"/>
          </a:xfrm>
        </p:grpSpPr>
        <p:sp>
          <p:nvSpPr>
            <p:cNvPr id="16" name="矩形 15"/>
            <p:cNvSpPr/>
            <p:nvPr>
              <p:custDataLst>
                <p:tags r:id="rId6"/>
              </p:custDataLst>
            </p:nvPr>
          </p:nvSpPr>
          <p:spPr>
            <a:xfrm>
              <a:off x="5063619"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文本框 16"/>
            <p:cNvSpPr txBox="1"/>
            <p:nvPr>
              <p:custDataLst>
                <p:tags r:id="rId7"/>
              </p:custDataLst>
            </p:nvPr>
          </p:nvSpPr>
          <p:spPr>
            <a:xfrm>
              <a:off x="5063619" y="2188316"/>
              <a:ext cx="1361440" cy="460362"/>
            </a:xfrm>
            <a:prstGeom prst="rect">
              <a:avLst/>
            </a:prstGeom>
            <a:noFill/>
          </p:spPr>
          <p:txBody>
            <a:bodyPr wrap="square" lIns="0" rtlCol="0">
              <a:spAutoFit/>
            </a:bodyPr>
            <a:lstStyle/>
            <a:p>
              <a:r>
                <a:rPr lang="zh-CN" altLang="en-US" sz="2400" b="1" spc="100" dirty="0">
                  <a:solidFill>
                    <a:schemeClr val="accent1"/>
                  </a:solidFill>
                </a:rPr>
                <a:t>前置量法</a:t>
              </a:r>
            </a:p>
          </p:txBody>
        </p:sp>
        <p:sp>
          <p:nvSpPr>
            <p:cNvPr id="18" name="文本框 17"/>
            <p:cNvSpPr txBox="1"/>
            <p:nvPr>
              <p:custDataLst>
                <p:tags r:id="rId8"/>
              </p:custDataLst>
            </p:nvPr>
          </p:nvSpPr>
          <p:spPr>
            <a:xfrm>
              <a:off x="5063620" y="3123178"/>
              <a:ext cx="2160000" cy="2982346"/>
            </a:xfrm>
            <a:prstGeom prst="rect">
              <a:avLst/>
            </a:prstGeom>
            <a:noFill/>
          </p:spPr>
          <p:txBody>
            <a:bodyPr wrap="square" lIns="0" rtlCol="0">
              <a:noAutofit/>
            </a:bodyPr>
            <a:lstStyle/>
            <a:p>
              <a:pPr algn="just" eaLnBrk="1">
                <a:lnSpc>
                  <a:spcPct val="150000"/>
                </a:lnSpc>
              </a:pPr>
              <a:endParaRPr lang="zh-CN" altLang="en-US" spc="100" dirty="0">
                <a:latin typeface="+mn-ea"/>
              </a:endParaRPr>
            </a:p>
          </p:txBody>
        </p:sp>
      </p:grpSp>
      <p:grpSp>
        <p:nvGrpSpPr>
          <p:cNvPr id="19" name="组合 18"/>
          <p:cNvGrpSpPr/>
          <p:nvPr>
            <p:custDataLst>
              <p:tags r:id="rId3"/>
            </p:custDataLst>
          </p:nvPr>
        </p:nvGrpSpPr>
        <p:grpSpPr>
          <a:xfrm>
            <a:off x="4977345" y="3955521"/>
            <a:ext cx="1678940" cy="703486"/>
            <a:chOff x="9448380" y="2188316"/>
            <a:chExt cx="1678940" cy="703486"/>
          </a:xfrm>
        </p:grpSpPr>
        <p:sp>
          <p:nvSpPr>
            <p:cNvPr id="20" name="矩形 19"/>
            <p:cNvSpPr/>
            <p:nvPr>
              <p:custDataLst>
                <p:tags r:id="rId4"/>
              </p:custDataLst>
            </p:nvPr>
          </p:nvSpPr>
          <p:spPr>
            <a:xfrm>
              <a:off x="9448380"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文本框 20"/>
            <p:cNvSpPr txBox="1"/>
            <p:nvPr>
              <p:custDataLst>
                <p:tags r:id="rId5"/>
              </p:custDataLst>
            </p:nvPr>
          </p:nvSpPr>
          <p:spPr>
            <a:xfrm>
              <a:off x="9448380" y="2188316"/>
              <a:ext cx="1678940" cy="460375"/>
            </a:xfrm>
            <a:prstGeom prst="rect">
              <a:avLst/>
            </a:prstGeom>
            <a:noFill/>
          </p:spPr>
          <p:txBody>
            <a:bodyPr wrap="none" lIns="0" rtlCol="0">
              <a:spAutoFit/>
            </a:bodyPr>
            <a:lstStyle/>
            <a:p>
              <a:r>
                <a:rPr lang="zh-CN" altLang="en-US" sz="2400" b="1" spc="100" dirty="0">
                  <a:solidFill>
                    <a:schemeClr val="accent1"/>
                  </a:solidFill>
                </a:rPr>
                <a:t>半前置量法</a:t>
              </a:r>
            </a:p>
          </p:txBody>
        </p:sp>
      </p:grpSp>
      <mc:AlternateContent xmlns:mc="http://schemas.openxmlformats.org/markup-compatibility/2006" xmlns:a14="http://schemas.microsoft.com/office/drawing/2010/main">
        <mc:Choice Requires="a14">
          <p:sp>
            <p:nvSpPr>
              <p:cNvPr id="2" name="文本框 1"/>
              <p:cNvSpPr txBox="1"/>
              <p:nvPr/>
            </p:nvSpPr>
            <p:spPr>
              <a:xfrm>
                <a:off x="815340" y="5486400"/>
                <a:ext cx="2477770" cy="521970"/>
              </a:xfrm>
              <a:prstGeom prst="rect">
                <a:avLst/>
              </a:prstGeom>
            </p:spPr>
            <p:style>
              <a:lnRef idx="0">
                <a:srgbClr val="FFFFFF"/>
              </a:lnRef>
              <a:fillRef idx="1">
                <a:schemeClr val="accent4"/>
              </a:fillRef>
              <a:effectRef idx="2">
                <a:schemeClr val="accent4"/>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𝑀</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𝑇</m:t>
                          </m:r>
                        </m:sub>
                      </m:sSub>
                    </m:oMath>
                  </m:oMathPara>
                </a14:m>
                <a:endParaRPr lang="zh-CN" altLang="en-US" sz="2800"/>
              </a:p>
            </p:txBody>
          </p:sp>
        </mc:Choice>
        <mc:Fallback xmlns="">
          <p:sp>
            <p:nvSpPr>
              <p:cNvPr id="2" name="文本框 1"/>
              <p:cNvSpPr txBox="1">
                <a:spLocks noRot="1" noChangeAspect="1" noMove="1" noResize="1" noEditPoints="1" noAdjustHandles="1" noChangeArrowheads="1" noChangeShapeType="1" noTextEdit="1"/>
              </p:cNvSpPr>
              <p:nvPr/>
            </p:nvSpPr>
            <p:spPr>
              <a:xfrm>
                <a:off x="815340" y="5486400"/>
                <a:ext cx="2477770" cy="521970"/>
              </a:xfrm>
              <a:prstGeom prst="rect">
                <a:avLst/>
              </a:prstGeom>
              <a:blipFill rotWithShape="1">
                <a:blip r:embed="rId16"/>
                <a:stretch>
                  <a:fillRect/>
                </a:stretch>
              </a:blipFill>
            </p:spPr>
            <p:style>
              <a:lnRef idx="0">
                <a:srgbClr val="FFFFFF"/>
              </a:lnRef>
              <a:fillRef idx="1">
                <a:schemeClr val="accent4"/>
              </a:fillRef>
              <a:effectRef idx="2">
                <a:schemeClr val="accent4"/>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237990" y="2481580"/>
                <a:ext cx="3371850" cy="948690"/>
              </a:xfrm>
              <a:prstGeom prst="rect">
                <a:avLst/>
              </a:prstGeom>
            </p:spPr>
            <p:style>
              <a:lnRef idx="0">
                <a:srgbClr val="FFFFFF"/>
              </a:lnRef>
              <a:fillRef idx="1">
                <a:schemeClr val="accent1"/>
              </a:fillRef>
              <a:effectRef idx="2">
                <a:schemeClr val="accent1"/>
              </a:effectRef>
              <a:fontRef idx="minor">
                <a:schemeClr val="lt1"/>
              </a:fontRef>
            </p:style>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𝑀</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𝑇</m:t>
                          </m:r>
                        </m:sub>
                      </m:sSub>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acc>
                            <m:accPr>
                              <m:chr m:val="̇"/>
                              <m:ctrlPr>
                                <a:rPr lang="en-US" altLang="zh-CN" sz="2800" i="1">
                                  <a:latin typeface="Cambria Math" panose="02040503050406030204" pitchFamily="18" charset="0"/>
                                  <a:cs typeface="Cambria Math" panose="02040503050406030204" charset="0"/>
                                </a:rPr>
                              </m:ctrlPr>
                            </m:accPr>
                            <m:e>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𝑇</m:t>
                                  </m:r>
                                </m:sub>
                              </m:sSub>
                            </m:e>
                          </m:acc>
                        </m:num>
                        <m:den>
                          <m:acc>
                            <m:accPr>
                              <m:chr m:val="̇"/>
                              <m:ctrlPr>
                                <a:rPr lang="en-US" altLang="zh-CN" sz="2800" i="1">
                                  <a:latin typeface="Cambria Math" panose="02040503050406030204" pitchFamily="18" charset="0"/>
                                  <a:cs typeface="Cambria Math" panose="02040503050406030204" charset="0"/>
                                </a:rPr>
                              </m:ctrlPr>
                            </m:accPr>
                            <m:e>
                              <m:r>
                                <a:rPr lang="en-US" altLang="zh-CN" sz="2800" i="1">
                                  <a:latin typeface="Cambria Math" panose="02040503050406030204" charset="0"/>
                                  <a:cs typeface="Cambria Math" panose="02040503050406030204" charset="0"/>
                                </a:rPr>
                                <m:t>𝛥</m:t>
                              </m:r>
                              <m:r>
                                <a:rPr lang="en-US" altLang="zh-CN" sz="2800" i="1">
                                  <a:latin typeface="Cambria Math" panose="02040503050406030204" charset="0"/>
                                  <a:cs typeface="Cambria Math" panose="02040503050406030204" charset="0"/>
                                </a:rPr>
                                <m:t>𝑅</m:t>
                              </m:r>
                            </m:e>
                          </m:acc>
                        </m:den>
                      </m:f>
                      <m:r>
                        <a:rPr lang="en-US" altLang="zh-CN" sz="2800" i="1">
                          <a:latin typeface="Cambria Math" panose="02040503050406030204" charset="0"/>
                          <a:cs typeface="Cambria Math" panose="02040503050406030204" charset="0"/>
                        </a:rPr>
                        <m:t>𝛥</m:t>
                      </m:r>
                      <m:r>
                        <a:rPr lang="en-US" altLang="zh-CN" sz="2800" i="1">
                          <a:latin typeface="Cambria Math" panose="02040503050406030204" charset="0"/>
                          <a:cs typeface="Cambria Math" panose="02040503050406030204" charset="0"/>
                        </a:rPr>
                        <m:t>𝑅</m:t>
                      </m:r>
                    </m:oMath>
                  </m:oMathPara>
                </a14:m>
                <a:endParaRPr lang="en-US" altLang="zh-CN" sz="2800"/>
              </a:p>
            </p:txBody>
          </p:sp>
        </mc:Choice>
        <mc:Fallback xmlns="">
          <p:sp>
            <p:nvSpPr>
              <p:cNvPr id="3" name="文本框 2"/>
              <p:cNvSpPr txBox="1">
                <a:spLocks noRot="1" noChangeAspect="1" noMove="1" noResize="1" noEditPoints="1" noAdjustHandles="1" noChangeArrowheads="1" noChangeShapeType="1" noTextEdit="1"/>
              </p:cNvSpPr>
              <p:nvPr/>
            </p:nvSpPr>
            <p:spPr>
              <a:xfrm>
                <a:off x="4237990" y="2481580"/>
                <a:ext cx="3371850" cy="948690"/>
              </a:xfrm>
              <a:prstGeom prst="rect">
                <a:avLst/>
              </a:prstGeom>
              <a:blipFill rotWithShape="1">
                <a:blip r:embed="rId17"/>
                <a:stretch>
                  <a:fillRect/>
                </a:stretch>
              </a:blipFill>
            </p:spPr>
            <p:style>
              <a:lnRef idx="0">
                <a:srgbClr val="FFFFFF"/>
              </a:lnRef>
              <a:fillRef idx="1">
                <a:schemeClr val="accent1"/>
              </a:fillRef>
              <a:effectRef idx="2">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237990" y="4830445"/>
                <a:ext cx="3371850" cy="948690"/>
              </a:xfrm>
              <a:prstGeom prst="rect">
                <a:avLst/>
              </a:prstGeom>
            </p:spPr>
            <p:style>
              <a:lnRef idx="0">
                <a:srgbClr val="FFFFFF"/>
              </a:lnRef>
              <a:fillRef idx="1">
                <a:schemeClr val="accent4"/>
              </a:fillRef>
              <a:effectRef idx="2">
                <a:schemeClr val="accent4"/>
              </a:effectRef>
              <a:fontRef idx="minor">
                <a:schemeClr val="lt1"/>
              </a:fontRef>
            </p:style>
            <p:txBody>
              <a:bodyPr wrap="square" rtlCol="0">
                <a:no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𝑀</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𝑇</m:t>
                          </m:r>
                        </m:sub>
                      </m:sSub>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r>
                            <a:rPr lang="en-US" altLang="zh-CN" sz="2800" i="1">
                              <a:latin typeface="Cambria Math" panose="02040503050406030204" charset="0"/>
                              <a:cs typeface="Cambria Math" panose="02040503050406030204" charset="0"/>
                            </a:rPr>
                            <m:t>1</m:t>
                          </m:r>
                        </m:num>
                        <m:den>
                          <m:r>
                            <a:rPr lang="en-US" altLang="zh-CN" sz="2800" i="1">
                              <a:latin typeface="Cambria Math" panose="02040503050406030204" charset="0"/>
                              <a:cs typeface="Cambria Math" panose="02040503050406030204" charset="0"/>
                            </a:rPr>
                            <m:t>2</m:t>
                          </m:r>
                        </m:den>
                      </m:f>
                      <m:f>
                        <m:fPr>
                          <m:ctrlPr>
                            <a:rPr lang="en-US" altLang="zh-CN" sz="2800" i="1">
                              <a:latin typeface="Cambria Math" panose="02040503050406030204" pitchFamily="18" charset="0"/>
                              <a:cs typeface="Cambria Math" panose="02040503050406030204" charset="0"/>
                            </a:rPr>
                          </m:ctrlPr>
                        </m:fPr>
                        <m:num>
                          <m:acc>
                            <m:accPr>
                              <m:chr m:val="̇"/>
                              <m:ctrlPr>
                                <a:rPr lang="en-US" altLang="zh-CN" sz="2800" i="1">
                                  <a:latin typeface="Cambria Math" panose="02040503050406030204" pitchFamily="18" charset="0"/>
                                  <a:cs typeface="Cambria Math" panose="02040503050406030204" charset="0"/>
                                </a:rPr>
                              </m:ctrlPr>
                            </m:accPr>
                            <m:e>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𝜀</m:t>
                                  </m:r>
                                </m:e>
                                <m:sub>
                                  <m:r>
                                    <a:rPr lang="en-US" altLang="zh-CN" sz="2800" i="1">
                                      <a:latin typeface="Cambria Math" panose="02040503050406030204" charset="0"/>
                                      <a:cs typeface="Cambria Math" panose="02040503050406030204" charset="0"/>
                                    </a:rPr>
                                    <m:t>𝑇</m:t>
                                  </m:r>
                                </m:sub>
                              </m:sSub>
                            </m:e>
                          </m:acc>
                        </m:num>
                        <m:den>
                          <m:acc>
                            <m:accPr>
                              <m:chr m:val="̇"/>
                              <m:ctrlPr>
                                <a:rPr lang="en-US" altLang="zh-CN" sz="2800" i="1">
                                  <a:latin typeface="Cambria Math" panose="02040503050406030204" pitchFamily="18" charset="0"/>
                                  <a:cs typeface="Cambria Math" panose="02040503050406030204" charset="0"/>
                                </a:rPr>
                              </m:ctrlPr>
                            </m:accPr>
                            <m:e>
                              <m:r>
                                <a:rPr lang="en-US" altLang="zh-CN" sz="2800" i="1">
                                  <a:latin typeface="Cambria Math" panose="02040503050406030204" charset="0"/>
                                  <a:cs typeface="Cambria Math" panose="02040503050406030204" charset="0"/>
                                </a:rPr>
                                <m:t>𝛥</m:t>
                              </m:r>
                              <m:r>
                                <a:rPr lang="en-US" altLang="zh-CN" sz="2800" i="1">
                                  <a:latin typeface="Cambria Math" panose="02040503050406030204" charset="0"/>
                                  <a:cs typeface="Cambria Math" panose="02040503050406030204" charset="0"/>
                                </a:rPr>
                                <m:t>𝑅</m:t>
                              </m:r>
                            </m:e>
                          </m:acc>
                        </m:den>
                      </m:f>
                      <m:r>
                        <a:rPr lang="en-US" altLang="zh-CN" sz="2800" i="1">
                          <a:latin typeface="Cambria Math" panose="02040503050406030204" charset="0"/>
                          <a:cs typeface="Cambria Math" panose="02040503050406030204" charset="0"/>
                        </a:rPr>
                        <m:t>𝛥</m:t>
                      </m:r>
                      <m:r>
                        <a:rPr lang="en-US" altLang="zh-CN" sz="2800" i="1">
                          <a:latin typeface="Cambria Math" panose="02040503050406030204" charset="0"/>
                          <a:cs typeface="Cambria Math" panose="02040503050406030204" charset="0"/>
                        </a:rPr>
                        <m:t>𝑅</m:t>
                      </m:r>
                    </m:oMath>
                  </m:oMathPara>
                </a14:m>
                <a:endParaRPr lang="en-US" altLang="zh-CN" sz="2800"/>
              </a:p>
            </p:txBody>
          </p:sp>
        </mc:Choice>
        <mc:Fallback xmlns="">
          <p:sp>
            <p:nvSpPr>
              <p:cNvPr id="4" name="文本框 3"/>
              <p:cNvSpPr txBox="1">
                <a:spLocks noRot="1" noChangeAspect="1" noMove="1" noResize="1" noEditPoints="1" noAdjustHandles="1" noChangeArrowheads="1" noChangeShapeType="1" noTextEdit="1"/>
              </p:cNvSpPr>
              <p:nvPr/>
            </p:nvSpPr>
            <p:spPr>
              <a:xfrm>
                <a:off x="4237990" y="4830445"/>
                <a:ext cx="3371850" cy="948690"/>
              </a:xfrm>
              <a:prstGeom prst="rect">
                <a:avLst/>
              </a:prstGeom>
              <a:blipFill rotWithShape="1">
                <a:blip r:embed="rId18"/>
                <a:stretch>
                  <a:fillRect/>
                </a:stretch>
              </a:blipFill>
            </p:spPr>
            <p:style>
              <a:lnRef idx="0">
                <a:srgbClr val="FFFFFF"/>
              </a:lnRef>
              <a:fillRef idx="1">
                <a:schemeClr val="accent4"/>
              </a:fillRef>
              <a:effectRef idx="2">
                <a:schemeClr val="accent4"/>
              </a:effectRef>
              <a:fontRef idx="minor">
                <a:schemeClr val="lt1"/>
              </a:fontRef>
            </p:style>
            <p:txBody>
              <a:bodyPr/>
              <a:lstStyle/>
              <a:p>
                <a:r>
                  <a:rPr lang="zh-CN" altLang="en-US">
                    <a:noFill/>
                  </a:rPr>
                  <a:t> </a:t>
                </a:r>
              </a:p>
            </p:txBody>
          </p:sp>
        </mc:Fallback>
      </mc:AlternateContent>
      <p:pic>
        <p:nvPicPr>
          <p:cNvPr id="5" name="图片 4"/>
          <p:cNvPicPr/>
          <p:nvPr/>
        </p:nvPicPr>
        <p:blipFill>
          <a:blip r:embed="rId19"/>
          <a:stretch>
            <a:fillRect/>
          </a:stretch>
        </p:blipFill>
        <p:spPr>
          <a:xfrm>
            <a:off x="8554720" y="1748790"/>
            <a:ext cx="2610485" cy="3359785"/>
          </a:xfrm>
          <a:prstGeom prst="rect">
            <a:avLst/>
          </a:prstGeom>
        </p:spPr>
      </p:pic>
      <p:sp>
        <p:nvSpPr>
          <p:cNvPr id="6" name="文本框 5"/>
          <p:cNvSpPr txBox="1"/>
          <p:nvPr/>
        </p:nvSpPr>
        <p:spPr>
          <a:xfrm>
            <a:off x="8387080" y="1748790"/>
            <a:ext cx="2943225" cy="336042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776605" y="880110"/>
                <a:ext cx="7233920" cy="5146675"/>
              </a:xfrm>
              <a:prstGeom prst="rect">
                <a:avLst/>
              </a:prstGeom>
              <a:noFill/>
            </p:spPr>
            <p:txBody>
              <a:bodyPr wrap="square" rtlCol="0">
                <a:no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mn-ea"/>
                  </a:rPr>
                  <a:t>核心公式：</a:t>
                </a:r>
                <a:r>
                  <a:rPr lang="en-US" altLang="zh-CN" sz="2000" dirty="0">
                    <a:latin typeface="+mn-ea"/>
                  </a:rPr>
                  <a:t>		</a:t>
                </a:r>
                <a14:m>
                  <m:oMath xmlns:m="http://schemas.openxmlformats.org/officeDocument/2006/math">
                    <m:r>
                      <a:rPr lang="en-US" altLang="zh-CN" sz="2000" i="1" dirty="0">
                        <a:latin typeface="Cambria Math" panose="02040503050406030204" charset="0"/>
                        <a:cs typeface="Cambria Math" panose="02040503050406030204" charset="0"/>
                      </a:rPr>
                      <m:t>𝑛</m:t>
                    </m:r>
                    <m:r>
                      <a:rPr lang="en-US" altLang="zh-CN" sz="2000" i="1" dirty="0">
                        <a:latin typeface="Cambria Math" panose="02040503050406030204" charset="0"/>
                        <a:cs typeface="Cambria Math" panose="02040503050406030204" charset="0"/>
                      </a:rPr>
                      <m:t> = </m:t>
                    </m:r>
                    <m:f>
                      <m:fPr>
                        <m:ctrlPr>
                          <a:rPr lang="en-US" altLang="zh-CN" sz="2000" i="1" dirty="0">
                            <a:latin typeface="Cambria Math" panose="02040503050406030204" pitchFamily="18" charset="0"/>
                            <a:cs typeface="Cambria Math" panose="02040503050406030204" charset="0"/>
                          </a:rPr>
                        </m:ctrlPr>
                      </m:fPr>
                      <m:num>
                        <m:r>
                          <a:rPr lang="en-US" altLang="zh-CN" sz="2000" i="1" dirty="0">
                            <a:latin typeface="Cambria Math" panose="02040503050406030204" charset="0"/>
                            <a:cs typeface="Cambria Math" panose="02040503050406030204" charset="0"/>
                          </a:rPr>
                          <m:t>𝑉</m:t>
                        </m:r>
                        <m:acc>
                          <m:accPr>
                            <m:chr m:val="̇"/>
                            <m:ctrlPr>
                              <a:rPr lang="en-US" altLang="zh-CN" sz="2000" i="1" dirty="0">
                                <a:latin typeface="Cambria Math" panose="02040503050406030204" pitchFamily="18" charset="0"/>
                                <a:cs typeface="Cambria Math" panose="02040503050406030204" charset="0"/>
                              </a:rPr>
                            </m:ctrlPr>
                          </m:accPr>
                          <m:e>
                            <m:r>
                              <a:rPr lang="en-US" altLang="zh-CN" sz="2000" i="1" dirty="0">
                                <a:latin typeface="Cambria Math" panose="02040503050406030204" charset="0"/>
                                <a:cs typeface="Cambria Math" panose="02040503050406030204" charset="0"/>
                              </a:rPr>
                              <m:t>𝜃</m:t>
                            </m:r>
                          </m:e>
                        </m:acc>
                      </m:num>
                      <m:den>
                        <m:r>
                          <a:rPr lang="en-US" altLang="zh-CN" sz="2000" i="1" dirty="0">
                            <a:latin typeface="Cambria Math" panose="02040503050406030204" charset="0"/>
                            <a:cs typeface="Cambria Math" panose="02040503050406030204" charset="0"/>
                          </a:rPr>
                          <m:t>𝑔</m:t>
                        </m:r>
                      </m:den>
                    </m:f>
                  </m:oMath>
                </a14:m>
                <a:endParaRPr lang="en-US" altLang="zh-CN" sz="2000" i="1" dirty="0">
                  <a:latin typeface="Cambria Math" panose="02040503050406030204" charset="0"/>
                  <a:cs typeface="Cambria Math" panose="02040503050406030204" charset="0"/>
                </a:endParaRPr>
              </a:p>
              <a:p>
                <a:pPr indent="0" algn="ctr" eaLnBrk="1">
                  <a:lnSpc>
                    <a:spcPct val="130000"/>
                  </a:lnSpc>
                  <a:spcBef>
                    <a:spcPts val="600"/>
                  </a:spcBef>
                  <a:spcAft>
                    <a:spcPts val="600"/>
                  </a:spcAft>
                  <a:buClr>
                    <a:schemeClr val="tx2"/>
                  </a:buClr>
                  <a:buFont typeface="Wingdings" panose="05000000000000000000" pitchFamily="2" charset="2"/>
                  <a:buNone/>
                </a:pPr>
                <a:r>
                  <a:rPr lang="zh-CN" altLang="en-US" sz="2000" dirty="0">
                    <a:latin typeface="+mn-ea"/>
                  </a:rPr>
                  <a:t>（</a:t>
                </a:r>
                <a14:m>
                  <m:oMath xmlns:m="http://schemas.openxmlformats.org/officeDocument/2006/math">
                    <m:r>
                      <a:rPr lang="en-US" altLang="zh-CN" sz="2000" i="1" dirty="0">
                        <a:latin typeface="Cambria Math" panose="02040503050406030204" charset="0"/>
                        <a:cs typeface="Cambria Math" panose="02040503050406030204" charset="0"/>
                      </a:rPr>
                      <m:t>𝑉</m:t>
                    </m:r>
                  </m:oMath>
                </a14:m>
                <a:r>
                  <a:rPr lang="en-US" altLang="zh-CN" sz="2000" dirty="0">
                    <a:latin typeface="+mn-ea"/>
                  </a:rPr>
                  <a:t> :  </a:t>
                </a:r>
                <a:r>
                  <a:rPr lang="zh-CN" altLang="en-US" sz="2000" dirty="0">
                    <a:latin typeface="+mn-ea"/>
                  </a:rPr>
                  <a:t>导弹速度，</a:t>
                </a:r>
                <a:r>
                  <a:rPr lang="en-US" altLang="zh-CN" sz="2000" dirty="0">
                    <a:latin typeface="+mn-ea"/>
                  </a:rPr>
                  <a:t> </a:t>
                </a:r>
                <a14:m>
                  <m:oMath xmlns:m="http://schemas.openxmlformats.org/officeDocument/2006/math">
                    <m:acc>
                      <m:accPr>
                        <m:chr m:val="̇"/>
                        <m:ctrlPr>
                          <a:rPr lang="en-US" altLang="zh-CN" sz="2000" i="1" dirty="0">
                            <a:latin typeface="Cambria Math" panose="02040503050406030204" pitchFamily="18" charset="0"/>
                            <a:cs typeface="Cambria Math" panose="02040503050406030204" charset="0"/>
                          </a:rPr>
                        </m:ctrlPr>
                      </m:accPr>
                      <m:e>
                        <m:r>
                          <a:rPr lang="en-US" altLang="zh-CN" sz="2000" i="1" dirty="0">
                            <a:latin typeface="Cambria Math" panose="02040503050406030204" charset="0"/>
                            <a:cs typeface="Cambria Math" panose="02040503050406030204" charset="0"/>
                          </a:rPr>
                          <m:t>𝜃</m:t>
                        </m:r>
                      </m:e>
                    </m:acc>
                  </m:oMath>
                </a14:m>
                <a:r>
                  <a:rPr lang="zh-CN" altLang="en-US" sz="2000" dirty="0">
                    <a:latin typeface="Cambria Math" panose="02040503050406030204" charset="0"/>
                    <a:cs typeface="Cambria Math" panose="02040503050406030204" charset="0"/>
                  </a:rPr>
                  <a:t>：转弯角速度，</a:t>
                </a:r>
                <a:r>
                  <a:rPr lang="en-US" altLang="zh-CN" sz="2000" dirty="0">
                    <a:latin typeface="Cambria Math" panose="02040503050406030204" charset="0"/>
                    <a:cs typeface="Cambria Math" panose="02040503050406030204" charset="0"/>
                  </a:rPr>
                  <a:t> </a:t>
                </a:r>
                <a14:m>
                  <m:oMath xmlns:m="http://schemas.openxmlformats.org/officeDocument/2006/math">
                    <m:r>
                      <a:rPr lang="en-US" altLang="zh-CN" sz="2000" i="1" dirty="0">
                        <a:latin typeface="Cambria Math" panose="02040503050406030204" charset="0"/>
                        <a:cs typeface="Cambria Math" panose="02040503050406030204" charset="0"/>
                      </a:rPr>
                      <m:t>𝑔</m:t>
                    </m:r>
                  </m:oMath>
                </a14:m>
                <a:r>
                  <a:rPr lang="zh-CN" altLang="en-US" sz="2000" dirty="0">
                    <a:latin typeface="Cambria Math" panose="02040503050406030204" charset="0"/>
                    <a:cs typeface="Cambria Math" panose="02040503050406030204" charset="0"/>
                  </a:rPr>
                  <a:t>：重力加速度</a:t>
                </a:r>
                <a:r>
                  <a:rPr lang="zh-CN" altLang="en-US" sz="2000" dirty="0">
                    <a:latin typeface="+mn-ea"/>
                  </a:rPr>
                  <a:t>）</a:t>
                </a: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mn-ea"/>
                  </a:rPr>
                  <a:t>物理意义：</a:t>
                </a:r>
                <a:endParaRPr lang="zh-CN" altLang="en-US" sz="2000" dirty="0">
                  <a:latin typeface="+mn-ea"/>
                </a:endParaRPr>
              </a:p>
              <a:p>
                <a:pPr indent="0" algn="just" eaLnBrk="1">
                  <a:lnSpc>
                    <a:spcPct val="130000"/>
                  </a:lnSpc>
                  <a:spcBef>
                    <a:spcPts val="600"/>
                  </a:spcBef>
                  <a:spcAft>
                    <a:spcPts val="600"/>
                  </a:spcAft>
                  <a:buClr>
                    <a:schemeClr val="tx2"/>
                  </a:buClr>
                  <a:buFont typeface="Wingdings" panose="05000000000000000000" pitchFamily="2" charset="2"/>
                  <a:buNone/>
                </a:pPr>
                <a:r>
                  <a:rPr lang="zh-CN" altLang="en-US" sz="2000" dirty="0">
                    <a:latin typeface="+mn-ea"/>
                  </a:rPr>
                  <a:t>需用过载：导弹维持导引规律所需的最小法向加速度；</a:t>
                </a:r>
                <a:endParaRPr lang="en-US" altLang="zh-CN" sz="2000" dirty="0">
                  <a:latin typeface="+mn-ea"/>
                </a:endParaRPr>
              </a:p>
              <a:p>
                <a:pPr indent="0" algn="just" eaLnBrk="1">
                  <a:lnSpc>
                    <a:spcPct val="130000"/>
                  </a:lnSpc>
                  <a:spcBef>
                    <a:spcPts val="600"/>
                  </a:spcBef>
                  <a:spcAft>
                    <a:spcPts val="600"/>
                  </a:spcAft>
                  <a:buClr>
                    <a:schemeClr val="tx2"/>
                  </a:buClr>
                  <a:buFont typeface="Wingdings" panose="05000000000000000000" pitchFamily="2" charset="2"/>
                  <a:buNone/>
                </a:pPr>
                <a:r>
                  <a:rPr lang="zh-CN" altLang="en-US" sz="2000" dirty="0">
                    <a:latin typeface="+mn-ea"/>
                  </a:rPr>
                  <a:t>性能影响：过载越高，导弹机动性要求越高，燃料消耗越大。</a:t>
                </a: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z="2000" b="1" dirty="0">
                    <a:latin typeface="+mn-ea"/>
                  </a:rPr>
                  <a:t>应用分析：</a:t>
                </a:r>
                <a:endParaRPr lang="zh-CN" altLang="en-US" sz="2000" dirty="0">
                  <a:latin typeface="+mn-ea"/>
                </a:endParaRPr>
              </a:p>
              <a:p>
                <a:pPr indent="0" algn="just" eaLnBrk="1">
                  <a:lnSpc>
                    <a:spcPct val="130000"/>
                  </a:lnSpc>
                  <a:spcBef>
                    <a:spcPts val="600"/>
                  </a:spcBef>
                  <a:spcAft>
                    <a:spcPts val="600"/>
                  </a:spcAft>
                  <a:buClr>
                    <a:schemeClr val="tx2"/>
                  </a:buClr>
                  <a:buSzTx/>
                  <a:buFont typeface="Wingdings" panose="05000000000000000000" pitchFamily="2" charset="2"/>
                  <a:buNone/>
                </a:pPr>
                <a:r>
                  <a:rPr lang="zh-CN" altLang="en-US" sz="2000" dirty="0">
                    <a:latin typeface="+mn-ea"/>
                  </a:rPr>
                  <a:t>三点法：因</a:t>
                </a:r>
                <a14:m>
                  <m:oMath xmlns:m="http://schemas.openxmlformats.org/officeDocument/2006/math">
                    <m:acc>
                      <m:accPr>
                        <m:chr m:val="̇"/>
                        <m:ctrlPr>
                          <a:rPr lang="en-US" altLang="zh-CN" sz="2000" i="1" dirty="0">
                            <a:latin typeface="Cambria Math" panose="02040503050406030204" pitchFamily="18" charset="0"/>
                            <a:cs typeface="Cambria Math" panose="02040503050406030204" charset="0"/>
                          </a:rPr>
                        </m:ctrlPr>
                      </m:accPr>
                      <m:e>
                        <m:r>
                          <a:rPr lang="en-US" altLang="zh-CN" sz="2000" i="1" dirty="0">
                            <a:latin typeface="Cambria Math" panose="02040503050406030204" charset="0"/>
                            <a:cs typeface="Cambria Math" panose="02040503050406030204" charset="0"/>
                          </a:rPr>
                          <m:t>𝜃</m:t>
                        </m:r>
                      </m:e>
                    </m:acc>
                  </m:oMath>
                </a14:m>
                <a:r>
                  <a:rPr lang="zh-CN" altLang="en-US" sz="2000" dirty="0">
                    <a:latin typeface="+mn-ea"/>
                  </a:rPr>
                  <a:t>大，导致</a:t>
                </a:r>
                <a14:m>
                  <m:oMath xmlns:m="http://schemas.openxmlformats.org/officeDocument/2006/math">
                    <m:r>
                      <a:rPr lang="en-US" altLang="zh-CN" sz="2000" i="1" dirty="0">
                        <a:latin typeface="Cambria Math" panose="02040503050406030204" charset="0"/>
                        <a:cs typeface="Cambria Math" panose="02040503050406030204" charset="0"/>
                      </a:rPr>
                      <m:t>𝑛</m:t>
                    </m:r>
                  </m:oMath>
                </a14:m>
                <a:r>
                  <a:rPr lang="zh-CN" altLang="en-US" sz="2000" dirty="0">
                    <a:latin typeface="+mn-ea"/>
                  </a:rPr>
                  <a:t>较高</a:t>
                </a:r>
              </a:p>
              <a:p>
                <a:pPr indent="0" algn="just" eaLnBrk="1">
                  <a:lnSpc>
                    <a:spcPct val="130000"/>
                  </a:lnSpc>
                  <a:spcBef>
                    <a:spcPts val="600"/>
                  </a:spcBef>
                  <a:spcAft>
                    <a:spcPts val="600"/>
                  </a:spcAft>
                  <a:buClr>
                    <a:schemeClr val="tx2"/>
                  </a:buClr>
                  <a:buSzTx/>
                  <a:buFont typeface="Wingdings" panose="05000000000000000000" pitchFamily="2" charset="2"/>
                  <a:buNone/>
                </a:pPr>
                <a:r>
                  <a:rPr lang="zh-CN" altLang="en-US" sz="2000" dirty="0">
                    <a:latin typeface="+mn-ea"/>
                  </a:rPr>
                  <a:t>前置量法：通过减少</a:t>
                </a:r>
                <a14:m>
                  <m:oMath xmlns:m="http://schemas.openxmlformats.org/officeDocument/2006/math">
                    <m:acc>
                      <m:accPr>
                        <m:chr m:val="̇"/>
                        <m:ctrlPr>
                          <a:rPr lang="en-US" altLang="zh-CN" sz="2000" i="1" dirty="0">
                            <a:latin typeface="Cambria Math" panose="02040503050406030204" pitchFamily="18" charset="0"/>
                            <a:cs typeface="Cambria Math" panose="02040503050406030204" charset="0"/>
                          </a:rPr>
                        </m:ctrlPr>
                      </m:accPr>
                      <m:e>
                        <m:r>
                          <a:rPr lang="en-US" altLang="zh-CN" sz="2000" i="1" dirty="0">
                            <a:latin typeface="Cambria Math" panose="02040503050406030204" charset="0"/>
                            <a:cs typeface="Cambria Math" panose="02040503050406030204" charset="0"/>
                          </a:rPr>
                          <m:t>𝜃</m:t>
                        </m:r>
                      </m:e>
                    </m:acc>
                  </m:oMath>
                </a14:m>
                <a:r>
                  <a:rPr lang="zh-CN" altLang="en-US" sz="2000" dirty="0">
                    <a:latin typeface="Cambria Math" panose="02040503050406030204" charset="0"/>
                    <a:cs typeface="Cambria Math" panose="02040503050406030204" charset="0"/>
                  </a:rPr>
                  <a:t>显著降低</a:t>
                </a:r>
                <a14:m>
                  <m:oMath xmlns:m="http://schemas.openxmlformats.org/officeDocument/2006/math">
                    <m:r>
                      <a:rPr lang="en-US" altLang="zh-CN" sz="2000" i="1" dirty="0">
                        <a:latin typeface="Cambria Math" panose="02040503050406030204" charset="0"/>
                        <a:cs typeface="Cambria Math" panose="02040503050406030204" charset="0"/>
                      </a:rPr>
                      <m:t>𝑛</m:t>
                    </m:r>
                  </m:oMath>
                </a14:m>
                <a:endParaRPr lang="en-US" altLang="zh-CN" sz="2000" i="1" dirty="0">
                  <a:latin typeface="Cambria Math" panose="02040503050406030204" charset="0"/>
                  <a:cs typeface="Cambria Math" panose="02040503050406030204" charset="0"/>
                </a:endParaRPr>
              </a:p>
              <a:p>
                <a:pPr indent="0" algn="just" eaLnBrk="1">
                  <a:lnSpc>
                    <a:spcPct val="130000"/>
                  </a:lnSpc>
                  <a:spcBef>
                    <a:spcPts val="600"/>
                  </a:spcBef>
                  <a:spcAft>
                    <a:spcPts val="600"/>
                  </a:spcAft>
                  <a:buClr>
                    <a:schemeClr val="tx2"/>
                  </a:buClr>
                  <a:buSzTx/>
                  <a:buFont typeface="Wingdings" panose="05000000000000000000" pitchFamily="2" charset="2"/>
                  <a:buNone/>
                </a:pPr>
                <a:r>
                  <a:rPr lang="zh-CN" altLang="en-US" sz="2000" dirty="0">
                    <a:latin typeface="Cambria Math" panose="02040503050406030204" charset="0"/>
                    <a:cs typeface="Cambria Math" panose="02040503050406030204" charset="0"/>
                  </a:rPr>
                  <a:t>半前置量法：动态调整前置量以优化</a:t>
                </a:r>
                <a14:m>
                  <m:oMath xmlns:m="http://schemas.openxmlformats.org/officeDocument/2006/math">
                    <m:r>
                      <a:rPr lang="en-US" altLang="zh-CN" sz="2000" i="1" dirty="0">
                        <a:latin typeface="Cambria Math" panose="02040503050406030204" charset="0"/>
                        <a:cs typeface="Cambria Math" panose="02040503050406030204" charset="0"/>
                      </a:rPr>
                      <m:t>𝑛</m:t>
                    </m:r>
                  </m:oMath>
                </a14:m>
                <a:endParaRPr lang="zh-CN" altLang="en-US" sz="2000" dirty="0">
                  <a:latin typeface="Cambria Math" panose="02040503050406030204" charset="0"/>
                  <a:cs typeface="Cambria Math" panose="0204050305040603020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76605" y="880110"/>
                <a:ext cx="7233920" cy="5146675"/>
              </a:xfrm>
              <a:prstGeom prst="rect">
                <a:avLst/>
              </a:prstGeom>
              <a:blipFill rotWithShape="1">
                <a:blip r:embed="rId3"/>
                <a:stretch>
                  <a:fillRect b="-1283"/>
                </a:stretch>
              </a:blipFill>
            </p:spPr>
            <p:txBody>
              <a:bodyPr/>
              <a:lstStyle/>
              <a:p>
                <a:r>
                  <a:rPr lang="zh-CN" altLang="en-US">
                    <a:noFill/>
                  </a:rPr>
                  <a:t> </a:t>
                </a:r>
              </a:p>
            </p:txBody>
          </p:sp>
        </mc:Fallback>
      </mc:AlternateContent>
      <p:sp>
        <p:nvSpPr>
          <p:cNvPr id="9" name="标题 8"/>
          <p:cNvSpPr>
            <a:spLocks noGrp="1"/>
          </p:cNvSpPr>
          <p:nvPr>
            <p:ph type="title"/>
          </p:nvPr>
        </p:nvSpPr>
        <p:spPr>
          <a:xfrm>
            <a:off x="1606550" y="345305"/>
            <a:ext cx="8643848" cy="478155"/>
          </a:xfrm>
        </p:spPr>
        <p:txBody>
          <a:bodyPr/>
          <a:lstStyle/>
          <a:p>
            <a:r>
              <a:rPr lang="zh-CN" altLang="en-US" dirty="0"/>
              <a:t>需用法向过载的计算</a:t>
            </a: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5</a:t>
            </a:r>
          </a:p>
        </p:txBody>
      </p:sp>
      <p:pic>
        <p:nvPicPr>
          <p:cNvPr id="2" name="图片 1"/>
          <p:cNvPicPr/>
          <p:nvPr/>
        </p:nvPicPr>
        <p:blipFill>
          <a:blip r:embed="rId4"/>
          <a:stretch>
            <a:fillRect/>
          </a:stretch>
        </p:blipFill>
        <p:spPr>
          <a:xfrm>
            <a:off x="7937500" y="1845945"/>
            <a:ext cx="3907155" cy="3091180"/>
          </a:xfrm>
          <a:prstGeom prst="rect">
            <a:avLst/>
          </a:prstGeom>
        </p:spPr>
      </p:pic>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zh-CN" altLang="en-US" dirty="0"/>
              <a:t>三种典型遥控导引方法下的导引弹道分析</a:t>
            </a:r>
          </a:p>
        </p:txBody>
      </p:sp>
      <p:cxnSp>
        <p:nvCxnSpPr>
          <p:cNvPr id="17" name="直接连接符 16"/>
          <p:cNvCxnSpPr/>
          <p:nvPr/>
        </p:nvCxnSpPr>
        <p:spPr>
          <a:xfrm rot="16200000">
            <a:off x="859407" y="2045202"/>
            <a:ext cx="0" cy="93600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67492" y="3603482"/>
            <a:ext cx="0" cy="227841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867492" y="1218666"/>
            <a:ext cx="0" cy="227841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6</a:t>
            </a:r>
          </a:p>
        </p:txBody>
      </p:sp>
      <p:pic>
        <p:nvPicPr>
          <p:cNvPr id="3" name="图片 2" descr="导引弹道轨迹-三点法"/>
          <p:cNvPicPr/>
          <p:nvPr/>
        </p:nvPicPr>
        <p:blipFill>
          <a:blip r:embed="rId3"/>
          <a:srcRect l="529" t="1587" r="5232"/>
          <a:stretch>
            <a:fillRect/>
          </a:stretch>
        </p:blipFill>
        <p:spPr>
          <a:xfrm>
            <a:off x="5963920" y="1242695"/>
            <a:ext cx="2088000" cy="1800000"/>
          </a:xfrm>
          <a:prstGeom prst="rect">
            <a:avLst/>
          </a:prstGeom>
        </p:spPr>
      </p:pic>
      <p:pic>
        <p:nvPicPr>
          <p:cNvPr id="4" name="图片 3" descr="三种导引方法弹道对比"/>
          <p:cNvPicPr>
            <a:picLocks noChangeAspect="1"/>
          </p:cNvPicPr>
          <p:nvPr/>
        </p:nvPicPr>
        <p:blipFill>
          <a:blip r:embed="rId4"/>
          <a:stretch>
            <a:fillRect/>
          </a:stretch>
        </p:blipFill>
        <p:spPr>
          <a:xfrm>
            <a:off x="6037580" y="3121025"/>
            <a:ext cx="3893820" cy="297751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23215" y="1214120"/>
                <a:ext cx="5139690" cy="1295400"/>
              </a:xfrm>
              <a:prstGeom prst="rect">
                <a:avLst/>
              </a:prstGeom>
              <a:noFill/>
            </p:spPr>
            <p:txBody>
              <a:bodyPr wrap="square" rtlCol="0">
                <a:noAutofit/>
              </a:bodyPr>
              <a:lstStyle/>
              <a:p>
                <a:r>
                  <a:rPr lang="zh-CN" altLang="en-US" sz="1600" b="1"/>
                  <a:t>初始条件：</a:t>
                </a:r>
                <a:r>
                  <a:rPr lang="zh-CN" altLang="en-US" sz="1600"/>
                  <a:t>制导站在</a:t>
                </a:r>
                <a:r>
                  <a:rPr lang="en-US" altLang="zh-CN" sz="1600"/>
                  <a:t>(0,0)</a:t>
                </a:r>
                <a:r>
                  <a:rPr lang="zh-CN" altLang="en-US" sz="1600"/>
                  <a:t>处，制导站不运动</a:t>
                </a:r>
                <a:endParaRPr lang="zh-CN" altLang="en-US" sz="1600" b="1"/>
              </a:p>
              <a:p>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𝟓𝟎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 </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𝟑𝟎𝟎𝟎</m:t>
                      </m:r>
                      <m:r>
                        <a:rPr lang="en-US" altLang="zh-CN" sz="1600" b="1" i="1">
                          <a:latin typeface="Cambria Math" panose="02040503050406030204" charset="0"/>
                          <a:cs typeface="Cambria Math" panose="02040503050406030204" charset="0"/>
                        </a:rPr>
                        <m:t>𝒎</m:t>
                      </m:r>
                    </m:oMath>
                  </m:oMathPara>
                </a14:m>
                <a:endParaRPr lang="en-US" altLang="zh-CN" sz="1600" b="1" i="1">
                  <a:latin typeface="Cambria Math" panose="02040503050406030204" charset="0"/>
                  <a:cs typeface="Cambria Math" panose="02040503050406030204" charset="0"/>
                </a:endParaRPr>
              </a:p>
              <a:p>
                <a14:m>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𝑻</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𝑴</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oMath>
                </a14:m>
                <a:r>
                  <a:rPr lang="zh-CN" altLang="en-US" sz="1600">
                    <a:latin typeface="Cambria Math" panose="02040503050406030204" charset="0"/>
                    <a:cs typeface="Cambria Math" panose="02040503050406030204" charset="0"/>
                  </a:rPr>
                  <a:t>（弹目速度比</a:t>
                </a:r>
                <a14:m>
                  <m:oMath xmlns:m="http://schemas.openxmlformats.org/officeDocument/2006/math">
                    <m:r>
                      <a:rPr lang="en-US" altLang="zh-CN" sz="1600" i="1">
                        <a:latin typeface="Cambria Math" panose="02040503050406030204" charset="0"/>
                        <a:cs typeface="Cambria Math" panose="02040503050406030204" charset="0"/>
                      </a:rPr>
                      <m:t>𝑃</m:t>
                    </m:r>
                    <m:r>
                      <a:rPr lang="en-US" altLang="zh-CN" sz="1600" i="1">
                        <a:latin typeface="Cambria Math" panose="02040503050406030204" charset="0"/>
                        <a:cs typeface="Cambria Math" panose="02040503050406030204" charset="0"/>
                      </a:rPr>
                      <m:t>=10</m:t>
                    </m:r>
                  </m:oMath>
                </a14:m>
                <a:r>
                  <a:rPr lang="zh-CN" altLang="en-US" sz="1600">
                    <a:latin typeface="Cambria Math" panose="02040503050406030204" charset="0"/>
                    <a:cs typeface="Cambria Math" panose="02040503050406030204" charset="0"/>
                  </a:rPr>
                  <a:t>）</a:t>
                </a:r>
              </a:p>
              <a:p>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𝟕𝟎</m:t>
                      </m:r>
                      <m:r>
                        <a:rPr lang="zh-CN" altLang="en-US"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m:t>
                      </m:r>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𝜽</m:t>
                          </m:r>
                        </m:e>
                        <m:sub>
                          <m:r>
                            <a:rPr lang="en-US" altLang="zh-CN" sz="1600" b="1" i="1">
                              <a:latin typeface="Cambria Math" panose="02040503050406030204" charset="0"/>
                              <a:ea typeface="MS Mincho" charset="0"/>
                              <a:cs typeface="Cambria Math" panose="02040503050406030204" charset="0"/>
                            </a:rPr>
                            <m:t>𝑴</m:t>
                          </m:r>
                          <m:r>
                            <a:rPr lang="en-US" altLang="zh-CN" sz="1600" b="1" i="1">
                              <a:latin typeface="Cambria Math" panose="02040503050406030204" charset="0"/>
                              <a:ea typeface="MS Mincho" charset="0"/>
                              <a:cs typeface="Cambria Math" panose="02040503050406030204" charset="0"/>
                            </a:rPr>
                            <m:t>𝟎</m:t>
                          </m:r>
                        </m:sub>
                      </m:sSub>
                    </m:oMath>
                  </m:oMathPara>
                </a14:m>
                <a:endParaRPr lang="en-US" altLang="zh-CN" sz="1600" b="1" i="1">
                  <a:latin typeface="Cambria Math" panose="02040503050406030204" charset="0"/>
                  <a:ea typeface="MS Mincho" charset="0"/>
                  <a:cs typeface="Cambria Math" panose="02040503050406030204" charset="0"/>
                </a:endParaRPr>
              </a:p>
              <a:p>
                <a:pPr algn="ctr"/>
                <a14:m>
                  <m:oMath xmlns:m="http://schemas.openxmlformats.org/officeDocument/2006/math">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𝜽</m:t>
                        </m:r>
                      </m:e>
                      <m:sub>
                        <m:r>
                          <a:rPr lang="en-US" altLang="zh-CN" sz="1600" b="1" i="1">
                            <a:latin typeface="Cambria Math" panose="02040503050406030204" charset="0"/>
                            <a:ea typeface="MS Mincho" charset="0"/>
                            <a:cs typeface="Cambria Math" panose="02040503050406030204" charset="0"/>
                          </a:rPr>
                          <m:t>𝑻</m:t>
                        </m:r>
                      </m:sub>
                    </m:sSub>
                    <m:r>
                      <a:rPr lang="en-US" altLang="zh-CN"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𝟏𝟖𝟎</m:t>
                    </m:r>
                    <m:r>
                      <a:rPr lang="zh-CN" altLang="en-US" sz="1600" b="1" i="1">
                        <a:latin typeface="Cambria Math" panose="02040503050406030204" charset="0"/>
                        <a:ea typeface="MS Mincho" charset="0"/>
                        <a:cs typeface="Cambria Math" panose="02040503050406030204" charset="0"/>
                      </a:rPr>
                      <m:t>°</m:t>
                    </m:r>
                  </m:oMath>
                </a14:m>
                <a:r>
                  <a:rPr lang="en-US" altLang="zh-CN" sz="1600">
                    <a:latin typeface="Cambria Math" panose="02040503050406030204" charset="0"/>
                    <a:ea typeface="MS Mincho" charset="0"/>
                    <a:cs typeface="Cambria Math" panose="02040503050406030204" charset="0"/>
                  </a:rPr>
                  <a:t>(</a:t>
                </a:r>
                <a:r>
                  <a:rPr lang="zh-CN" altLang="en-US" sz="1600">
                    <a:latin typeface="Cambria Math" panose="02040503050406030204" charset="0"/>
                    <a:ea typeface="MS Mincho" charset="0"/>
                    <a:cs typeface="Cambria Math" panose="02040503050406030204" charset="0"/>
                  </a:rPr>
                  <a:t>目标向左平飞</a:t>
                </a:r>
                <a:r>
                  <a:rPr lang="en-US" altLang="zh-CN" sz="1600">
                    <a:latin typeface="Cambria Math" panose="02040503050406030204" charset="0"/>
                    <a:ea typeface="MS Mincho" charset="0"/>
                    <a:cs typeface="Cambria Math" panose="02040503050406030204" charset="0"/>
                  </a:rPr>
                  <a:t>)</a:t>
                </a:r>
                <a:endParaRPr lang="zh-CN" altLang="en-US" sz="1600" i="1">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23215" y="1214120"/>
                <a:ext cx="5139690" cy="1295400"/>
              </a:xfrm>
              <a:prstGeom prst="rect">
                <a:avLst/>
              </a:prstGeom>
              <a:blipFill rotWithShape="1">
                <a:blip r:embed="rId5"/>
                <a:stretch>
                  <a:fillRect/>
                </a:stretch>
              </a:blipFill>
            </p:spPr>
            <p:txBody>
              <a:bodyPr/>
              <a:lstStyle/>
              <a:p>
                <a:r>
                  <a:rPr lang="zh-CN" altLang="en-US">
                    <a:noFill/>
                  </a:rPr>
                  <a:t> </a:t>
                </a:r>
              </a:p>
            </p:txBody>
          </p:sp>
        </mc:Fallback>
      </mc:AlternateContent>
      <p:pic>
        <p:nvPicPr>
          <p:cNvPr id="6" name="图片 5" descr="导引弹道轨迹-半前置量法"/>
          <p:cNvPicPr/>
          <p:nvPr/>
        </p:nvPicPr>
        <p:blipFill>
          <a:blip r:embed="rId6"/>
          <a:srcRect l="1587" t="2681" r="7290"/>
          <a:stretch>
            <a:fillRect/>
          </a:stretch>
        </p:blipFill>
        <p:spPr>
          <a:xfrm>
            <a:off x="8013065" y="1226185"/>
            <a:ext cx="1968500" cy="1800000"/>
          </a:xfrm>
          <a:prstGeom prst="rect">
            <a:avLst/>
          </a:prstGeom>
        </p:spPr>
      </p:pic>
      <p:sp>
        <p:nvSpPr>
          <p:cNvPr id="10" name="文本框 9"/>
          <p:cNvSpPr txBox="1"/>
          <p:nvPr/>
        </p:nvSpPr>
        <p:spPr>
          <a:xfrm>
            <a:off x="323215" y="2509520"/>
            <a:ext cx="4145280" cy="1767205"/>
          </a:xfrm>
          <a:prstGeom prst="rect">
            <a:avLst/>
          </a:prstGeom>
          <a:noFill/>
        </p:spPr>
        <p:txBody>
          <a:bodyPr wrap="square" rtlCol="0">
            <a:noAutofit/>
          </a:bodyPr>
          <a:lstStyle/>
          <a:p>
            <a:r>
              <a:rPr lang="zh-CN" altLang="en-US" sz="1600" b="1"/>
              <a:t>仿真结果：</a:t>
            </a:r>
          </a:p>
          <a:p>
            <a:r>
              <a:rPr lang="en-US" altLang="zh-CN" sz="1600"/>
              <a:t>[</a:t>
            </a:r>
            <a:r>
              <a:rPr lang="zh-CN" altLang="en-US" sz="1600"/>
              <a:t>三点法</a:t>
            </a:r>
            <a:r>
              <a:rPr lang="en-US" altLang="zh-CN" sz="1600"/>
              <a:t>] </a:t>
            </a:r>
            <a:r>
              <a:rPr lang="zh-CN" altLang="en-US" sz="1600"/>
              <a:t>交会时间</a:t>
            </a:r>
            <a:r>
              <a:rPr lang="en-US" altLang="zh-CN" sz="1600"/>
              <a:t>: 23.90s</a:t>
            </a:r>
          </a:p>
          <a:p>
            <a:r>
              <a:rPr lang="zh-CN" altLang="en-US" sz="1600"/>
              <a:t>交会点坐标</a:t>
            </a:r>
            <a:r>
              <a:rPr lang="en-US" altLang="zh-CN" sz="1600"/>
              <a:t>: (</a:t>
            </a:r>
            <a:r>
              <a:rPr lang="en-US" altLang="zh-CN" sz="1600" b="1"/>
              <a:t>739.26m</a:t>
            </a:r>
            <a:r>
              <a:rPr lang="en-US" altLang="zh-CN" sz="1600"/>
              <a:t>, 2819.08m)</a:t>
            </a:r>
          </a:p>
          <a:p>
            <a:r>
              <a:rPr lang="en-US" altLang="zh-CN" sz="1600"/>
              <a:t>[</a:t>
            </a:r>
            <a:r>
              <a:rPr lang="zh-CN" altLang="en-US" sz="1600"/>
              <a:t>半前置量法</a:t>
            </a:r>
            <a:r>
              <a:rPr lang="en-US" altLang="zh-CN" sz="1600"/>
              <a:t>] </a:t>
            </a:r>
            <a:r>
              <a:rPr lang="zh-CN" altLang="en-US" sz="1600">
                <a:sym typeface="+mn-ea"/>
              </a:rPr>
              <a:t>交会</a:t>
            </a:r>
            <a:r>
              <a:rPr lang="zh-CN" altLang="en-US" sz="1600"/>
              <a:t>时间</a:t>
            </a:r>
            <a:r>
              <a:rPr lang="en-US" altLang="zh-CN" sz="1600"/>
              <a:t>: 24.96s</a:t>
            </a:r>
          </a:p>
          <a:p>
            <a:r>
              <a:rPr lang="zh-CN" altLang="en-US" sz="1600">
                <a:sym typeface="+mn-ea"/>
              </a:rPr>
              <a:t>交会点</a:t>
            </a:r>
            <a:r>
              <a:rPr lang="zh-CN" altLang="en-US" sz="1600"/>
              <a:t>坐标</a:t>
            </a:r>
            <a:r>
              <a:rPr lang="en-US" altLang="zh-CN" sz="1600"/>
              <a:t>: (</a:t>
            </a:r>
            <a:r>
              <a:rPr lang="en-US" altLang="zh-CN" sz="1600" b="1"/>
              <a:t>726.54m</a:t>
            </a:r>
            <a:r>
              <a:rPr lang="en-US" altLang="zh-CN" sz="1600"/>
              <a:t>, 2819.08m)</a:t>
            </a:r>
          </a:p>
          <a:p>
            <a:r>
              <a:rPr lang="en-US" altLang="zh-CN" sz="1600"/>
              <a:t>[</a:t>
            </a:r>
            <a:r>
              <a:rPr lang="zh-CN" altLang="en-US" sz="1600"/>
              <a:t>前置量法</a:t>
            </a:r>
            <a:r>
              <a:rPr lang="en-US" altLang="zh-CN" sz="1600"/>
              <a:t>] </a:t>
            </a:r>
            <a:r>
              <a:rPr lang="zh-CN" altLang="en-US" sz="1600">
                <a:sym typeface="+mn-ea"/>
              </a:rPr>
              <a:t>交会</a:t>
            </a:r>
            <a:r>
              <a:rPr lang="zh-CN" altLang="en-US" sz="1600"/>
              <a:t>时间</a:t>
            </a:r>
            <a:r>
              <a:rPr lang="en-US" altLang="zh-CN" sz="1600"/>
              <a:t>: 28.01s</a:t>
            </a:r>
          </a:p>
          <a:p>
            <a:r>
              <a:rPr lang="zh-CN" altLang="en-US" sz="1600">
                <a:sym typeface="+mn-ea"/>
              </a:rPr>
              <a:t>交会点</a:t>
            </a:r>
            <a:r>
              <a:rPr lang="zh-CN" altLang="en-US" sz="1600"/>
              <a:t>坐标</a:t>
            </a:r>
            <a:r>
              <a:rPr lang="en-US" altLang="zh-CN" sz="1600"/>
              <a:t>: (</a:t>
            </a:r>
            <a:r>
              <a:rPr lang="en-US" altLang="zh-CN" sz="1600" b="1"/>
              <a:t>689.94m</a:t>
            </a:r>
            <a:r>
              <a:rPr lang="en-US" altLang="zh-CN" sz="1600"/>
              <a:t>, 2819.08m)</a:t>
            </a:r>
          </a:p>
        </p:txBody>
      </p:sp>
      <p:pic>
        <p:nvPicPr>
          <p:cNvPr id="7" name="图片 6" descr="导引弹道轨迹-前置量法"/>
          <p:cNvPicPr>
            <a:picLocks noChangeAspect="1"/>
          </p:cNvPicPr>
          <p:nvPr/>
        </p:nvPicPr>
        <p:blipFill>
          <a:blip r:embed="rId7"/>
          <a:srcRect l="1058" t="2474" r="2028"/>
          <a:stretch>
            <a:fillRect/>
          </a:stretch>
        </p:blipFill>
        <p:spPr>
          <a:xfrm>
            <a:off x="9881870" y="1226185"/>
            <a:ext cx="2181838" cy="1800000"/>
          </a:xfrm>
          <a:prstGeom prst="rect">
            <a:avLst/>
          </a:prstGeom>
        </p:spPr>
      </p:pic>
      <p:sp>
        <p:nvSpPr>
          <p:cNvPr id="12" name="文本框 11"/>
          <p:cNvSpPr txBox="1"/>
          <p:nvPr/>
        </p:nvSpPr>
        <p:spPr>
          <a:xfrm>
            <a:off x="357505" y="4323715"/>
            <a:ext cx="5274945" cy="1774825"/>
          </a:xfrm>
          <a:prstGeom prst="rect">
            <a:avLst/>
          </a:prstGeom>
          <a:solidFill>
            <a:srgbClr val="FFFFFF"/>
          </a:solidFill>
          <a:ln w="57150"/>
        </p:spPr>
        <p:style>
          <a:lnRef idx="3">
            <a:schemeClr val="accent1"/>
          </a:lnRef>
          <a:fillRef idx="0">
            <a:srgbClr val="FFFFFF"/>
          </a:fillRef>
          <a:effectRef idx="0">
            <a:srgbClr val="FFFFFF"/>
          </a:effectRef>
          <a:fontRef idx="minor">
            <a:schemeClr val="tx1"/>
          </a:fontRef>
        </p:style>
        <p:txBody>
          <a:bodyPr wrap="square" rtlCol="0">
            <a:noAutofit/>
          </a:bodyPr>
          <a:lstStyle/>
          <a:p>
            <a:pPr marL="285750" indent="-285750">
              <a:buFont typeface="Arial" panose="020B0604020202020204" pitchFamily="34" charset="0"/>
              <a:buChar char="•"/>
            </a:pPr>
            <a:r>
              <a:rPr lang="zh-CN" altLang="en-US" sz="1600" b="1"/>
              <a:t>速度与时间关系：</a:t>
            </a:r>
            <a:r>
              <a:rPr lang="zh-CN" altLang="en-US" sz="1600"/>
              <a:t>前置量法的弹道</a:t>
            </a:r>
            <a:r>
              <a:rPr lang="zh-CN" altLang="en-US" sz="1600" b="1"/>
              <a:t>上升速度最快</a:t>
            </a:r>
            <a:r>
              <a:rPr lang="zh-CN" altLang="en-US" sz="1600"/>
              <a:t>，意味着前置量法能够</a:t>
            </a:r>
            <a:r>
              <a:rPr lang="zh-CN" altLang="en-US" sz="1600" b="1"/>
              <a:t>更快地</a:t>
            </a:r>
            <a:r>
              <a:rPr lang="zh-CN" altLang="en-US" sz="1600"/>
              <a:t>调整导弹的飞行方向以接近目标。</a:t>
            </a:r>
          </a:p>
          <a:p>
            <a:pPr marL="285750" indent="-285750">
              <a:buFont typeface="Arial" panose="020B0604020202020204" pitchFamily="34" charset="0"/>
              <a:buChar char="•"/>
            </a:pPr>
            <a:r>
              <a:rPr lang="zh-CN" altLang="en-US" sz="1600" b="1"/>
              <a:t>接近目标趋势：</a:t>
            </a:r>
            <a:r>
              <a:rPr lang="zh-CN" altLang="en-US" sz="1600"/>
              <a:t>三点法在接近目标时与目标轨迹的偏差相对较大。三种导引方法在</a:t>
            </a:r>
            <a:r>
              <a:rPr lang="zh-CN" altLang="en-US" sz="1600" b="1"/>
              <a:t>初始阶段的弹道差异较小</a:t>
            </a:r>
            <a:r>
              <a:rPr lang="zh-CN" altLang="en-US" sz="1600"/>
              <a:t>，但随着飞行距离（</a:t>
            </a:r>
            <a:r>
              <a:rPr lang="en-US" altLang="zh-CN" sz="1600"/>
              <a:t>X </a:t>
            </a:r>
            <a:r>
              <a:rPr lang="zh-CN" altLang="en-US" sz="1600"/>
              <a:t>坐标增大）的增加，弹道差异逐渐显现并增大。</a:t>
            </a:r>
          </a:p>
        </p:txBody>
      </p:sp>
      <p:sp>
        <p:nvSpPr>
          <p:cNvPr id="13" name="文本框 12"/>
          <p:cNvSpPr txBox="1"/>
          <p:nvPr/>
        </p:nvSpPr>
        <p:spPr>
          <a:xfrm>
            <a:off x="9981565" y="3596640"/>
            <a:ext cx="2058035" cy="1801495"/>
          </a:xfrm>
          <a:prstGeom prst="rect">
            <a:avLst/>
          </a:prstGeom>
        </p:spPr>
        <p:style>
          <a:lnRef idx="0">
            <a:srgbClr val="FFFFFF"/>
          </a:lnRef>
          <a:fillRef idx="1">
            <a:schemeClr val="accent1"/>
          </a:fillRef>
          <a:effectRef idx="0">
            <a:srgbClr val="FFFFFF"/>
          </a:effectRef>
          <a:fontRef idx="minor">
            <a:schemeClr val="lt1"/>
          </a:fontRef>
        </p:style>
        <p:txBody>
          <a:bodyPr wrap="square" rtlCol="0">
            <a:noAutofit/>
          </a:bodyPr>
          <a:lstStyle/>
          <a:p>
            <a:r>
              <a:rPr lang="zh-CN" altLang="en-US" sz="1400"/>
              <a:t>现象：</a:t>
            </a:r>
          </a:p>
          <a:p>
            <a:pPr marL="285750" indent="-285750">
              <a:buFont typeface="Arial" panose="020B0604020202020204" pitchFamily="34" charset="0"/>
              <a:buChar char="•"/>
            </a:pPr>
            <a:r>
              <a:rPr lang="zh-CN" altLang="en-US" sz="1400"/>
              <a:t>三点法导引弹道曲率半径最小，前置量法弹道最平直，半前置量法折中。</a:t>
            </a:r>
          </a:p>
          <a:p>
            <a:pPr marL="285750" indent="-285750">
              <a:buFont typeface="Arial" panose="020B0604020202020204" pitchFamily="34" charset="0"/>
              <a:buChar char="•"/>
            </a:pPr>
            <a:r>
              <a:rPr lang="zh-CN" altLang="en-US" sz="1400"/>
              <a:t>三点法导引弹道的交会时间最短，前置量法最长。</a:t>
            </a:r>
          </a:p>
        </p:txBody>
      </p:sp>
      <p:cxnSp>
        <p:nvCxnSpPr>
          <p:cNvPr id="20" name="直接连接符 19"/>
          <p:cNvCxnSpPr/>
          <p:nvPr/>
        </p:nvCxnSpPr>
        <p:spPr>
          <a:xfrm rot="16200000">
            <a:off x="791462" y="5638032"/>
            <a:ext cx="0" cy="93600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a:off x="791462" y="3841617"/>
            <a:ext cx="0" cy="93600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63285" y="1170305"/>
            <a:ext cx="6165215" cy="1871980"/>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22" name="文本框 21"/>
          <p:cNvSpPr txBox="1"/>
          <p:nvPr/>
        </p:nvSpPr>
        <p:spPr>
          <a:xfrm>
            <a:off x="5963920" y="3065780"/>
            <a:ext cx="3957955" cy="3088005"/>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sym typeface="+mn-ea"/>
              </a:rPr>
              <a:t>三种导引方法的转弯速率特性</a:t>
            </a:r>
            <a:endParaRPr lang="zh-CN" altLang="en-US" dirty="0"/>
          </a:p>
        </p:txBody>
      </p:sp>
      <p:grpSp>
        <p:nvGrpSpPr>
          <p:cNvPr id="14" name="组合 13"/>
          <p:cNvGrpSpPr/>
          <p:nvPr/>
        </p:nvGrpSpPr>
        <p:grpSpPr>
          <a:xfrm>
            <a:off x="442913" y="1920212"/>
            <a:ext cx="11306175" cy="3224349"/>
            <a:chOff x="1407886" y="2946399"/>
            <a:chExt cx="3715657" cy="3224349"/>
          </a:xfrm>
        </p:grpSpPr>
        <p:sp>
          <p:nvSpPr>
            <p:cNvPr id="15" name="矩形 14"/>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803275" y="2644775"/>
            <a:ext cx="4989195" cy="241681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indent="-285750" algn="just" eaLnBrk="1" hangingPunct="1">
              <a:buFont typeface="Arial" panose="020B0604020202020204" pitchFamily="34" charset="0"/>
              <a:buChar char="•"/>
            </a:pPr>
            <a:r>
              <a:rPr lang="zh-CN" altLang="en-US" dirty="0">
                <a:solidFill>
                  <a:schemeClr val="bg1"/>
                </a:solidFill>
              </a:rPr>
              <a:t>三点法转弯速率最大（峰值约</a:t>
            </a:r>
            <a:r>
              <a:rPr lang="en-US" altLang="zh-CN" dirty="0">
                <a:solidFill>
                  <a:schemeClr val="bg1"/>
                </a:solidFill>
              </a:rPr>
              <a:t>0.468</a:t>
            </a:r>
            <a:r>
              <a:rPr lang="en-US" altLang="en-US" dirty="0">
                <a:solidFill>
                  <a:schemeClr val="bg1"/>
                </a:solidFill>
              </a:rPr>
              <a:t>°</a:t>
            </a:r>
            <a:r>
              <a:rPr lang="en-US" altLang="zh-CN" dirty="0">
                <a:solidFill>
                  <a:schemeClr val="bg1"/>
                </a:solidFill>
              </a:rPr>
              <a:t>/s</a:t>
            </a:r>
            <a:r>
              <a:rPr lang="zh-CN" altLang="en-US" dirty="0">
                <a:solidFill>
                  <a:schemeClr val="bg1"/>
                </a:solidFill>
              </a:rPr>
              <a:t>）</a:t>
            </a:r>
          </a:p>
          <a:p>
            <a:pPr marL="285750" indent="-285750" algn="just" eaLnBrk="1" hangingPunct="1">
              <a:buFont typeface="Arial" panose="020B0604020202020204" pitchFamily="34" charset="0"/>
              <a:buChar char="•"/>
            </a:pPr>
            <a:r>
              <a:rPr lang="zh-CN" altLang="en-US" dirty="0">
                <a:solidFill>
                  <a:schemeClr val="bg1"/>
                </a:solidFill>
              </a:rPr>
              <a:t>前置量法转弯速率最小</a:t>
            </a:r>
            <a:endParaRPr lang="en-US" altLang="zh-CN" dirty="0">
              <a:solidFill>
                <a:schemeClr val="bg1"/>
              </a:solidFill>
            </a:endParaRPr>
          </a:p>
          <a:p>
            <a:pPr marL="285750" indent="-285750" algn="just" eaLnBrk="1" hangingPunct="1">
              <a:buFont typeface="Arial" panose="020B0604020202020204" pitchFamily="34" charset="0"/>
              <a:buChar char="•"/>
            </a:pPr>
            <a:r>
              <a:rPr lang="zh-CN" altLang="en-US" dirty="0">
                <a:solidFill>
                  <a:schemeClr val="bg1"/>
                </a:solidFill>
              </a:rPr>
              <a:t>半前置量法介于两者之间</a:t>
            </a:r>
          </a:p>
          <a:p>
            <a:pPr marL="285750" indent="-285750" algn="just" eaLnBrk="1" hangingPunct="1">
              <a:buFont typeface="Arial" panose="020B0604020202020204" pitchFamily="34" charset="0"/>
              <a:buChar char="•"/>
            </a:pPr>
            <a:r>
              <a:rPr lang="zh-CN" altLang="en-US" dirty="0">
                <a:solidFill>
                  <a:schemeClr val="bg1"/>
                </a:solidFill>
              </a:rPr>
              <a:t>根据转弯速率可以看出转弯速率越大，导弹运动轨迹越弯曲，反之轨迹越平直。反应前面导引弹道图结果。</a:t>
            </a:r>
          </a:p>
        </p:txBody>
      </p:sp>
      <p:sp>
        <p:nvSpPr>
          <p:cNvPr id="18" name="矩形: 圆角 93"/>
          <p:cNvSpPr/>
          <p:nvPr/>
        </p:nvSpPr>
        <p:spPr>
          <a:xfrm>
            <a:off x="1233081" y="2100813"/>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bg1"/>
                </a:solidFill>
                <a:latin typeface="+mj-ea"/>
                <a:ea typeface="+mj-ea"/>
              </a:rPr>
              <a:t>导弹转弯速率分析 </a:t>
            </a:r>
            <a:r>
              <a:rPr lang="zh-CN" altLang="en-US" sz="2400" b="1" spc="100" dirty="0">
                <a:solidFill>
                  <a:schemeClr val="bg1"/>
                </a:solidFill>
                <a:latin typeface="微软雅黑" panose="020B0503020204020204" charset="-122"/>
                <a:ea typeface="微软雅黑" panose="020B0503020204020204" charset="-122"/>
                <a:sym typeface="Wingdings 3" panose="05040102010807070707" pitchFamily="18" charset="2"/>
              </a:rPr>
              <a:t></a:t>
            </a:r>
            <a:r>
              <a:rPr lang="zh-CN" altLang="en-US" sz="2400" b="1" dirty="0">
                <a:solidFill>
                  <a:schemeClr val="accent1"/>
                </a:solidFill>
                <a:latin typeface="+mj-ea"/>
                <a:ea typeface="+mj-ea"/>
              </a:rPr>
              <a:t>  </a:t>
            </a:r>
          </a:p>
        </p:txBody>
      </p:sp>
      <p:sp>
        <p:nvSpPr>
          <p:cNvPr id="5" name="文本框 4"/>
          <p:cNvSpPr txBox="1"/>
          <p:nvPr/>
        </p:nvSpPr>
        <p:spPr>
          <a:xfrm>
            <a:off x="6887210" y="879475"/>
            <a:ext cx="4149725" cy="4182110"/>
          </a:xfrm>
          <a:prstGeom prst="rect">
            <a:avLst/>
          </a:prstGeom>
        </p:spPr>
        <p:style>
          <a:lnRef idx="0">
            <a:srgbClr val="FFFFFF"/>
          </a:lnRef>
          <a:fillRef idx="1">
            <a:schemeClr val="accent1"/>
          </a:fillRef>
          <a:effectRef idx="2">
            <a:schemeClr val="accent1"/>
          </a:effectRef>
          <a:fontRef idx="minor">
            <a:schemeClr val="lt1"/>
          </a:fontRef>
        </p:style>
        <p:txBody>
          <a:bodyPr wrap="square" rtlCol="0">
            <a:noAutofit/>
          </a:bodyPr>
          <a:lstStyle/>
          <a:p>
            <a:endParaRPr lang="zh-CN" altLang="en-US"/>
          </a:p>
        </p:txBody>
      </p:sp>
      <p:pic>
        <p:nvPicPr>
          <p:cNvPr id="7" name="图片 6" descr="导弹转弯速率变化-半前置量法"/>
          <p:cNvPicPr>
            <a:picLocks noChangeAspect="1"/>
          </p:cNvPicPr>
          <p:nvPr/>
        </p:nvPicPr>
        <p:blipFill>
          <a:blip r:embed="rId3"/>
          <a:stretch>
            <a:fillRect/>
          </a:stretch>
        </p:blipFill>
        <p:spPr>
          <a:xfrm>
            <a:off x="6475730" y="3156585"/>
            <a:ext cx="2400935" cy="1905000"/>
          </a:xfrm>
          <a:prstGeom prst="rect">
            <a:avLst/>
          </a:prstGeom>
        </p:spPr>
      </p:pic>
      <p:pic>
        <p:nvPicPr>
          <p:cNvPr id="8" name="图片 7" descr="导弹转弯速率变化-前置量法"/>
          <p:cNvPicPr>
            <a:picLocks noChangeAspect="1"/>
          </p:cNvPicPr>
          <p:nvPr/>
        </p:nvPicPr>
        <p:blipFill>
          <a:blip r:embed="rId4"/>
          <a:stretch>
            <a:fillRect/>
          </a:stretch>
        </p:blipFill>
        <p:spPr>
          <a:xfrm>
            <a:off x="8876665" y="3156585"/>
            <a:ext cx="2399665" cy="1905635"/>
          </a:xfrm>
          <a:prstGeom prst="rect">
            <a:avLst/>
          </a:prstGeom>
        </p:spPr>
      </p:pic>
      <p:pic>
        <p:nvPicPr>
          <p:cNvPr id="9" name="图片 8" descr="导弹转弯速率变化-三点法"/>
          <p:cNvPicPr>
            <a:picLocks noChangeAspect="1"/>
          </p:cNvPicPr>
          <p:nvPr/>
        </p:nvPicPr>
        <p:blipFill>
          <a:blip r:embed="rId5"/>
          <a:stretch>
            <a:fillRect/>
          </a:stretch>
        </p:blipFill>
        <p:spPr>
          <a:xfrm>
            <a:off x="7597775" y="933450"/>
            <a:ext cx="2728595" cy="2223135"/>
          </a:xfrm>
          <a:prstGeom prst="rect">
            <a:avLst/>
          </a:prstGeom>
        </p:spPr>
      </p:pic>
      <p:sp>
        <p:nvSpPr>
          <p:cNvPr id="11" name="文本框 10"/>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7</a:t>
            </a: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zh-CN" altLang="en-US" dirty="0"/>
              <a:t>需用过载需求</a:t>
            </a:r>
          </a:p>
        </p:txBody>
      </p:sp>
      <p:grpSp>
        <p:nvGrpSpPr>
          <p:cNvPr id="14" name="组合 13"/>
          <p:cNvGrpSpPr/>
          <p:nvPr/>
        </p:nvGrpSpPr>
        <p:grpSpPr>
          <a:xfrm>
            <a:off x="442913" y="1920212"/>
            <a:ext cx="11306175" cy="3224349"/>
            <a:chOff x="1407886" y="2946399"/>
            <a:chExt cx="3715657" cy="3224349"/>
          </a:xfrm>
        </p:grpSpPr>
        <p:sp>
          <p:nvSpPr>
            <p:cNvPr id="15" name="矩形 14"/>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7" name="文本框 16"/>
              <p:cNvSpPr txBox="1"/>
              <p:nvPr/>
            </p:nvSpPr>
            <p:spPr>
              <a:xfrm>
                <a:off x="895985" y="2418080"/>
                <a:ext cx="4718050" cy="268097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342900" indent="-342900" algn="ctr" eaLnBrk="1">
                  <a:lnSpc>
                    <a:spcPct val="130000"/>
                  </a:lnSpc>
                  <a:spcBef>
                    <a:spcPts val="600"/>
                  </a:spcBef>
                  <a:spcAft>
                    <a:spcPts val="600"/>
                  </a:spcAft>
                  <a:buClr>
                    <a:schemeClr val="tx2"/>
                  </a:buClr>
                  <a:buFont typeface="Wingdings" panose="05000000000000000000" pitchFamily="2" charset="2"/>
                  <a:buChar char="n"/>
                </a:pPr>
                <a14:m>
                  <m:oMath xmlns:m="http://schemas.openxmlformats.org/officeDocument/2006/math">
                    <m:r>
                      <a:rPr lang="en-US" altLang="zh-CN" sz="1600" i="1" dirty="0">
                        <a:solidFill>
                          <a:schemeClr val="bg1"/>
                        </a:solidFill>
                        <a:latin typeface="Cambria Math" panose="02040503050406030204" charset="0"/>
                        <a:cs typeface="Cambria Math" panose="02040503050406030204" charset="0"/>
                      </a:rPr>
                      <m:t>𝑛</m:t>
                    </m:r>
                    <m:r>
                      <a:rPr lang="en-US" altLang="zh-CN" sz="1600" i="1" dirty="0">
                        <a:solidFill>
                          <a:schemeClr val="bg1"/>
                        </a:solidFill>
                        <a:latin typeface="Cambria Math" panose="02040503050406030204" charset="0"/>
                        <a:cs typeface="Cambria Math" panose="02040503050406030204" charset="0"/>
                      </a:rPr>
                      <m:t> = </m:t>
                    </m:r>
                    <m:f>
                      <m:fPr>
                        <m:ctrlPr>
                          <a:rPr lang="en-US" altLang="zh-CN" sz="1600" i="1" dirty="0">
                            <a:solidFill>
                              <a:schemeClr val="bg1"/>
                            </a:solidFill>
                            <a:latin typeface="Cambria Math" panose="02040503050406030204" pitchFamily="18" charset="0"/>
                            <a:cs typeface="Cambria Math" panose="02040503050406030204" charset="0"/>
                          </a:rPr>
                        </m:ctrlPr>
                      </m:fPr>
                      <m:num>
                        <m:r>
                          <a:rPr lang="en-US" altLang="zh-CN" sz="1600" i="1" dirty="0">
                            <a:solidFill>
                              <a:schemeClr val="bg1"/>
                            </a:solidFill>
                            <a:latin typeface="Cambria Math" panose="02040503050406030204" charset="0"/>
                            <a:cs typeface="Cambria Math" panose="02040503050406030204" charset="0"/>
                          </a:rPr>
                          <m:t>𝑉</m:t>
                        </m:r>
                        <m:acc>
                          <m:accPr>
                            <m:chr m:val="̇"/>
                            <m:ctrlPr>
                              <a:rPr lang="en-US" altLang="zh-CN" sz="1600" i="1" dirty="0">
                                <a:solidFill>
                                  <a:schemeClr val="bg1"/>
                                </a:solidFill>
                                <a:latin typeface="Cambria Math" panose="02040503050406030204" pitchFamily="18" charset="0"/>
                                <a:cs typeface="Cambria Math" panose="02040503050406030204" charset="0"/>
                              </a:rPr>
                            </m:ctrlPr>
                          </m:accPr>
                          <m:e>
                            <m:r>
                              <a:rPr lang="en-US" altLang="zh-CN" sz="1600" i="1" dirty="0">
                                <a:solidFill>
                                  <a:schemeClr val="bg1"/>
                                </a:solidFill>
                                <a:latin typeface="Cambria Math" panose="02040503050406030204" charset="0"/>
                                <a:cs typeface="Cambria Math" panose="02040503050406030204" charset="0"/>
                              </a:rPr>
                              <m:t>𝜃</m:t>
                            </m:r>
                          </m:e>
                        </m:acc>
                      </m:num>
                      <m:den>
                        <m:r>
                          <a:rPr lang="en-US" altLang="zh-CN" sz="1600" i="1" dirty="0">
                            <a:solidFill>
                              <a:schemeClr val="bg1"/>
                            </a:solidFill>
                            <a:latin typeface="Cambria Math" panose="02040503050406030204" charset="0"/>
                            <a:cs typeface="Cambria Math" panose="02040503050406030204" charset="0"/>
                          </a:rPr>
                          <m:t>𝑔</m:t>
                        </m:r>
                      </m:den>
                    </m:f>
                  </m:oMath>
                </a14:m>
                <a:endParaRPr lang="en-US" altLang="zh-CN" sz="1600" i="1" dirty="0">
                  <a:solidFill>
                    <a:schemeClr val="bg1"/>
                  </a:solidFill>
                  <a:latin typeface="Cambria Math" panose="02040503050406030204" charset="0"/>
                  <a:cs typeface="Cambria Math" panose="02040503050406030204" charset="0"/>
                </a:endParaRPr>
              </a:p>
              <a:p>
                <a:pPr indent="0" algn="l" eaLnBrk="1">
                  <a:lnSpc>
                    <a:spcPct val="130000"/>
                  </a:lnSpc>
                  <a:spcBef>
                    <a:spcPts val="600"/>
                  </a:spcBef>
                  <a:spcAft>
                    <a:spcPts val="600"/>
                  </a:spcAft>
                  <a:buClr>
                    <a:schemeClr val="tx2"/>
                  </a:buClr>
                  <a:buFont typeface="Wingdings" panose="05000000000000000000" pitchFamily="2" charset="2"/>
                  <a:buNone/>
                </a:pPr>
                <a:r>
                  <a:rPr lang="zh-CN" altLang="en-US" sz="1600" b="1" dirty="0">
                    <a:solidFill>
                      <a:schemeClr val="bg1"/>
                    </a:solidFill>
                    <a:latin typeface="Cambria Math" panose="02040503050406030204" charset="0"/>
                    <a:cs typeface="Cambria Math" panose="02040503050406030204" charset="0"/>
                  </a:rPr>
                  <a:t>数据分析：</a:t>
                </a:r>
                <a:endParaRPr lang="en-US" altLang="zh-CN" sz="1600" b="1" dirty="0">
                  <a:solidFill>
                    <a:schemeClr val="bg1"/>
                  </a:solidFill>
                  <a:latin typeface="Cambria Math" panose="02040503050406030204" charset="0"/>
                  <a:cs typeface="Cambria Math" panose="02040503050406030204" charset="0"/>
                </a:endParaRPr>
              </a:p>
              <a:p>
                <a:pPr indent="0" algn="l" eaLnBrk="1">
                  <a:lnSpc>
                    <a:spcPct val="130000"/>
                  </a:lnSpc>
                  <a:spcBef>
                    <a:spcPts val="600"/>
                  </a:spcBef>
                  <a:spcAft>
                    <a:spcPts val="600"/>
                  </a:spcAft>
                  <a:buClr>
                    <a:schemeClr val="tx2"/>
                  </a:buClr>
                  <a:buFont typeface="Wingdings" panose="05000000000000000000" pitchFamily="2" charset="2"/>
                  <a:buNone/>
                </a:pPr>
                <a:r>
                  <a:rPr lang="zh-CN" altLang="en-US" sz="1600" dirty="0">
                    <a:solidFill>
                      <a:schemeClr val="bg1"/>
                    </a:solidFill>
                    <a:latin typeface="Cambria Math" panose="02040503050406030204" charset="0"/>
                    <a:cs typeface="Cambria Math" panose="02040503050406030204" charset="0"/>
                  </a:rPr>
                  <a:t>三点法最大需用过载</a:t>
                </a:r>
                <a:r>
                  <a:rPr lang="en-US" altLang="zh-CN" sz="1600" dirty="0">
                    <a:solidFill>
                      <a:schemeClr val="bg1"/>
                    </a:solidFill>
                    <a:latin typeface="Cambria Math" panose="02040503050406030204" charset="0"/>
                    <a:cs typeface="Cambria Math" panose="02040503050406030204" charset="0"/>
                  </a:rPr>
                  <a:t>0.1g</a:t>
                </a:r>
                <a:r>
                  <a:rPr lang="zh-CN" altLang="en-US" sz="1600" dirty="0">
                    <a:solidFill>
                      <a:schemeClr val="bg1"/>
                    </a:solidFill>
                    <a:latin typeface="Cambria Math" panose="02040503050406030204" charset="0"/>
                    <a:cs typeface="Cambria Math" panose="02040503050406030204" charset="0"/>
                  </a:rPr>
                  <a:t>，前置量法</a:t>
                </a:r>
                <a:r>
                  <a:rPr lang="en-US" altLang="zh-CN" sz="1600" dirty="0">
                    <a:solidFill>
                      <a:schemeClr val="bg1"/>
                    </a:solidFill>
                    <a:latin typeface="Cambria Math" panose="02040503050406030204" charset="0"/>
                    <a:cs typeface="Cambria Math" panose="02040503050406030204" charset="0"/>
                  </a:rPr>
                  <a:t>0.03g</a:t>
                </a:r>
                <a:r>
                  <a:rPr lang="zh-CN" altLang="en-US" sz="1600" dirty="0">
                    <a:solidFill>
                      <a:schemeClr val="bg1"/>
                    </a:solidFill>
                    <a:latin typeface="Cambria Math" panose="02040503050406030204" charset="0"/>
                    <a:cs typeface="Cambria Math" panose="02040503050406030204" charset="0"/>
                  </a:rPr>
                  <a:t>，半前置量法</a:t>
                </a:r>
                <a:r>
                  <a:rPr lang="en-US" altLang="zh-CN" sz="1600" dirty="0">
                    <a:solidFill>
                      <a:schemeClr val="bg1"/>
                    </a:solidFill>
                    <a:latin typeface="Cambria Math" panose="02040503050406030204" charset="0"/>
                    <a:cs typeface="Cambria Math" panose="02040503050406030204" charset="0"/>
                  </a:rPr>
                  <a:t>0.05g</a:t>
                </a:r>
                <a:r>
                  <a:rPr lang="zh-CN" altLang="en-US" sz="1600" dirty="0">
                    <a:solidFill>
                      <a:schemeClr val="bg1"/>
                    </a:solidFill>
                    <a:latin typeface="Cambria Math" panose="02040503050406030204" charset="0"/>
                    <a:cs typeface="Cambria Math" panose="02040503050406030204" charset="0"/>
                  </a:rPr>
                  <a:t>；</a:t>
                </a:r>
                <a:endParaRPr lang="en-US" altLang="zh-CN" sz="1600" dirty="0">
                  <a:solidFill>
                    <a:schemeClr val="bg1"/>
                  </a:solidFill>
                  <a:latin typeface="Cambria Math" panose="02040503050406030204" charset="0"/>
                  <a:cs typeface="Cambria Math" panose="02040503050406030204" charset="0"/>
                </a:endParaRPr>
              </a:p>
              <a:p>
                <a:pPr indent="0" algn="l" eaLnBrk="1">
                  <a:lnSpc>
                    <a:spcPct val="130000"/>
                  </a:lnSpc>
                  <a:spcBef>
                    <a:spcPts val="600"/>
                  </a:spcBef>
                  <a:spcAft>
                    <a:spcPts val="600"/>
                  </a:spcAft>
                  <a:buClr>
                    <a:schemeClr val="tx2"/>
                  </a:buClr>
                  <a:buFont typeface="Wingdings" panose="05000000000000000000" pitchFamily="2" charset="2"/>
                  <a:buNone/>
                </a:pPr>
                <a:r>
                  <a:rPr lang="zh-CN" altLang="en-US" sz="1600" dirty="0">
                    <a:solidFill>
                      <a:schemeClr val="bg1"/>
                    </a:solidFill>
                    <a:latin typeface="Cambria Math" panose="02040503050406030204" charset="0"/>
                    <a:cs typeface="Cambria Math" panose="02040503050406030204" charset="0"/>
                  </a:rPr>
                  <a:t>相同条件下，三点法需用过载最大。</a:t>
                </a:r>
              </a:p>
            </p:txBody>
          </p:sp>
        </mc:Choice>
        <mc:Fallback xmlns="">
          <p:sp>
            <p:nvSpPr>
              <p:cNvPr id="17" name="文本框 16"/>
              <p:cNvSpPr txBox="1">
                <a:spLocks noRot="1" noChangeAspect="1" noMove="1" noResize="1" noEditPoints="1" noAdjustHandles="1" noChangeArrowheads="1" noChangeShapeType="1" noTextEdit="1"/>
              </p:cNvSpPr>
              <p:nvPr/>
            </p:nvSpPr>
            <p:spPr>
              <a:xfrm>
                <a:off x="895985" y="2418080"/>
                <a:ext cx="4718050" cy="2680970"/>
              </a:xfrm>
              <a:prstGeom prst="rect">
                <a:avLst/>
              </a:prstGeom>
              <a:blipFill rotWithShape="1">
                <a:blip r:embed="rId3"/>
                <a:stretch>
                  <a:fillRect/>
                </a:stretch>
              </a:blipFill>
              <a:ln>
                <a:noFill/>
              </a:ln>
            </p:spPr>
            <p:txBody>
              <a:bodyPr/>
              <a:lstStyle/>
              <a:p>
                <a:r>
                  <a:rPr lang="zh-CN" altLang="en-US">
                    <a:noFill/>
                  </a:rPr>
                  <a:t> </a:t>
                </a:r>
              </a:p>
            </p:txBody>
          </p:sp>
        </mc:Fallback>
      </mc:AlternateContent>
      <p:sp>
        <p:nvSpPr>
          <p:cNvPr id="18" name="矩形: 圆角 93"/>
          <p:cNvSpPr/>
          <p:nvPr/>
        </p:nvSpPr>
        <p:spPr>
          <a:xfrm>
            <a:off x="1233081" y="1920473"/>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bg1"/>
                </a:solidFill>
                <a:latin typeface="+mj-ea"/>
                <a:ea typeface="+mj-ea"/>
              </a:rPr>
              <a:t>导弹需用过载分析 </a:t>
            </a:r>
            <a:r>
              <a:rPr lang="zh-CN" altLang="en-US" sz="2400" b="1" spc="100" dirty="0">
                <a:solidFill>
                  <a:schemeClr val="bg1"/>
                </a:solidFill>
                <a:latin typeface="微软雅黑" panose="020B0503020204020204" charset="-122"/>
                <a:ea typeface="微软雅黑" panose="020B0503020204020204" charset="-122"/>
                <a:sym typeface="Wingdings 3" panose="05040102010807070707" pitchFamily="18" charset="2"/>
              </a:rPr>
              <a:t></a:t>
            </a:r>
            <a:r>
              <a:rPr lang="zh-CN" altLang="en-US" sz="2400" b="1" dirty="0">
                <a:solidFill>
                  <a:schemeClr val="accent1"/>
                </a:solidFill>
                <a:latin typeface="+mj-ea"/>
                <a:ea typeface="+mj-ea"/>
              </a:rPr>
              <a:t>  </a:t>
            </a:r>
          </a:p>
        </p:txBody>
      </p:sp>
      <p:sp>
        <p:nvSpPr>
          <p:cNvPr id="5" name="文本框 4"/>
          <p:cNvSpPr txBox="1"/>
          <p:nvPr/>
        </p:nvSpPr>
        <p:spPr>
          <a:xfrm>
            <a:off x="6887210" y="879475"/>
            <a:ext cx="4149725" cy="4182110"/>
          </a:xfrm>
          <a:prstGeom prst="rect">
            <a:avLst/>
          </a:prstGeom>
        </p:spPr>
        <p:style>
          <a:lnRef idx="0">
            <a:srgbClr val="FFFFFF"/>
          </a:lnRef>
          <a:fillRef idx="1">
            <a:schemeClr val="accent1"/>
          </a:fillRef>
          <a:effectRef idx="2">
            <a:schemeClr val="accent1"/>
          </a:effectRef>
          <a:fontRef idx="minor">
            <a:schemeClr val="lt1"/>
          </a:fontRef>
        </p:style>
        <p:txBody>
          <a:bodyPr wrap="square" rtlCol="0">
            <a:noAutofit/>
          </a:bodyPr>
          <a:lstStyle/>
          <a:p>
            <a:endParaRPr lang="zh-CN" altLang="en-US"/>
          </a:p>
        </p:txBody>
      </p:sp>
      <p:sp>
        <p:nvSpPr>
          <p:cNvPr id="11" name="文本框 10"/>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8</a:t>
            </a:r>
          </a:p>
        </p:txBody>
      </p:sp>
      <p:pic>
        <p:nvPicPr>
          <p:cNvPr id="3" name="图片 2" descr="法向过载变化-半前置量法"/>
          <p:cNvPicPr>
            <a:picLocks noChangeAspect="1"/>
          </p:cNvPicPr>
          <p:nvPr/>
        </p:nvPicPr>
        <p:blipFill>
          <a:blip r:embed="rId4"/>
          <a:stretch>
            <a:fillRect/>
          </a:stretch>
        </p:blipFill>
        <p:spPr>
          <a:xfrm>
            <a:off x="9027160" y="3288665"/>
            <a:ext cx="2239645" cy="1753870"/>
          </a:xfrm>
          <a:prstGeom prst="rect">
            <a:avLst/>
          </a:prstGeom>
        </p:spPr>
      </p:pic>
      <p:pic>
        <p:nvPicPr>
          <p:cNvPr id="4" name="图片 3" descr="法向过载变化-前置量法"/>
          <p:cNvPicPr>
            <a:picLocks noChangeAspect="1"/>
          </p:cNvPicPr>
          <p:nvPr/>
        </p:nvPicPr>
        <p:blipFill>
          <a:blip r:embed="rId5"/>
          <a:stretch>
            <a:fillRect/>
          </a:stretch>
        </p:blipFill>
        <p:spPr>
          <a:xfrm>
            <a:off x="6866890" y="3288665"/>
            <a:ext cx="2160000" cy="1754113"/>
          </a:xfrm>
          <a:prstGeom prst="rect">
            <a:avLst/>
          </a:prstGeom>
        </p:spPr>
      </p:pic>
      <p:pic>
        <p:nvPicPr>
          <p:cNvPr id="6" name="图片 5" descr="法向过载变化-三点法"/>
          <p:cNvPicPr>
            <a:picLocks noChangeAspect="1"/>
          </p:cNvPicPr>
          <p:nvPr/>
        </p:nvPicPr>
        <p:blipFill>
          <a:blip r:embed="rId6"/>
          <a:stretch>
            <a:fillRect/>
          </a:stretch>
        </p:blipFill>
        <p:spPr>
          <a:xfrm>
            <a:off x="7497445" y="880110"/>
            <a:ext cx="2928620" cy="2408555"/>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高低角导数的变化</a:t>
            </a:r>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9</a:t>
            </a:r>
          </a:p>
        </p:txBody>
      </p:sp>
      <p:grpSp>
        <p:nvGrpSpPr>
          <p:cNvPr id="11" name="组合 10"/>
          <p:cNvGrpSpPr/>
          <p:nvPr/>
        </p:nvGrpSpPr>
        <p:grpSpPr>
          <a:xfrm>
            <a:off x="668062" y="1087861"/>
            <a:ext cx="2357120" cy="4225925"/>
            <a:chOff x="629327" y="2188316"/>
            <a:chExt cx="2357120" cy="4225925"/>
          </a:xfrm>
        </p:grpSpPr>
        <p:sp>
          <p:nvSpPr>
            <p:cNvPr id="12" name="矩形 11"/>
            <p:cNvSpPr/>
            <p:nvPr/>
          </p:nvSpPr>
          <p:spPr>
            <a:xfrm>
              <a:off x="678857"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2"/>
            <p:cNvSpPr txBox="1"/>
            <p:nvPr/>
          </p:nvSpPr>
          <p:spPr>
            <a:xfrm>
              <a:off x="678857" y="2188316"/>
              <a:ext cx="1043940" cy="460375"/>
            </a:xfrm>
            <a:prstGeom prst="rect">
              <a:avLst/>
            </a:prstGeom>
            <a:noFill/>
          </p:spPr>
          <p:txBody>
            <a:bodyPr wrap="none" lIns="0" rtlCol="0">
              <a:spAutoFit/>
            </a:bodyPr>
            <a:lstStyle/>
            <a:p>
              <a:r>
                <a:rPr lang="zh-CN" altLang="en-US" sz="2400" b="1" spc="100" dirty="0">
                  <a:solidFill>
                    <a:schemeClr val="accent1"/>
                  </a:solidFill>
                </a:rPr>
                <a:t>三点法</a:t>
              </a:r>
            </a:p>
          </p:txBody>
        </p:sp>
        <p:sp>
          <p:nvSpPr>
            <p:cNvPr id="14" name="文本框 13"/>
            <p:cNvSpPr txBox="1"/>
            <p:nvPr/>
          </p:nvSpPr>
          <p:spPr>
            <a:xfrm>
              <a:off x="629327" y="5058516"/>
              <a:ext cx="2357120" cy="1355725"/>
            </a:xfrm>
            <a:prstGeom prst="rect">
              <a:avLst/>
            </a:prstGeom>
          </p:spPr>
          <p:style>
            <a:lnRef idx="3">
              <a:schemeClr val="accent1"/>
            </a:lnRef>
            <a:fillRef idx="0">
              <a:srgbClr val="FFFFFF"/>
            </a:fillRef>
            <a:effectRef idx="0">
              <a:srgbClr val="FFFFFF"/>
            </a:effectRef>
            <a:fontRef idx="minor">
              <a:schemeClr val="tx1"/>
            </a:fontRef>
          </p:style>
          <p:txBody>
            <a:bodyPr wrap="square" lIns="0" rtlCol="0">
              <a:noAutofit/>
            </a:bodyPr>
            <a:lstStyle/>
            <a:p>
              <a:pPr marL="285750" indent="-285750" algn="just" eaLnBrk="1">
                <a:lnSpc>
                  <a:spcPct val="150000"/>
                </a:lnSpc>
                <a:buFont typeface="Arial" panose="020B0604020202020204" pitchFamily="34" charset="0"/>
                <a:buChar char="•"/>
              </a:pPr>
              <a:r>
                <a:rPr lang="zh-CN" altLang="en-US" sz="1400" spc="100" dirty="0">
                  <a:latin typeface="+mn-ea"/>
                </a:rPr>
                <a:t>高低角变化率</a:t>
              </a:r>
              <a:r>
                <a:rPr lang="zh-CN" altLang="en-US" sz="1400" b="1" spc="100" dirty="0">
                  <a:latin typeface="+mn-ea"/>
                </a:rPr>
                <a:t>最大</a:t>
              </a:r>
            </a:p>
            <a:p>
              <a:pPr marL="285750" indent="-285750" algn="just" eaLnBrk="1">
                <a:lnSpc>
                  <a:spcPct val="150000"/>
                </a:lnSpc>
                <a:buFont typeface="Arial" panose="020B0604020202020204" pitchFamily="34" charset="0"/>
                <a:buChar char="•"/>
              </a:pPr>
              <a:r>
                <a:rPr lang="zh-CN" altLang="en-US" sz="1400" spc="100" dirty="0">
                  <a:latin typeface="+mn-ea"/>
                </a:rPr>
                <a:t>变化率波动程度小，随时间缓慢上升，弹道轨迹</a:t>
              </a:r>
              <a:r>
                <a:rPr lang="zh-CN" altLang="en-US" sz="1400" b="1" spc="100" dirty="0">
                  <a:latin typeface="+mn-ea"/>
                </a:rPr>
                <a:t>最弯曲</a:t>
              </a:r>
            </a:p>
          </p:txBody>
        </p:sp>
      </p:grpSp>
      <p:grpSp>
        <p:nvGrpSpPr>
          <p:cNvPr id="15" name="组合 14"/>
          <p:cNvGrpSpPr/>
          <p:nvPr/>
        </p:nvGrpSpPr>
        <p:grpSpPr>
          <a:xfrm>
            <a:off x="5102354" y="1087861"/>
            <a:ext cx="2160270" cy="3590925"/>
            <a:chOff x="5063619" y="2188316"/>
            <a:chExt cx="2160270" cy="3590925"/>
          </a:xfrm>
        </p:grpSpPr>
        <p:sp>
          <p:nvSpPr>
            <p:cNvPr id="16" name="矩形 15"/>
            <p:cNvSpPr/>
            <p:nvPr/>
          </p:nvSpPr>
          <p:spPr>
            <a:xfrm>
              <a:off x="5063619"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文本框 16"/>
            <p:cNvSpPr txBox="1"/>
            <p:nvPr/>
          </p:nvSpPr>
          <p:spPr>
            <a:xfrm>
              <a:off x="5063619" y="2188316"/>
              <a:ext cx="1361440" cy="460375"/>
            </a:xfrm>
            <a:prstGeom prst="rect">
              <a:avLst/>
            </a:prstGeom>
            <a:noFill/>
          </p:spPr>
          <p:txBody>
            <a:bodyPr wrap="none" lIns="0" rtlCol="0">
              <a:spAutoFit/>
            </a:bodyPr>
            <a:lstStyle/>
            <a:p>
              <a:r>
                <a:rPr lang="zh-CN" altLang="en-US" sz="2400" b="1" spc="100" dirty="0">
                  <a:solidFill>
                    <a:schemeClr val="accent1"/>
                  </a:solidFill>
                </a:rPr>
                <a:t>前置量法</a:t>
              </a:r>
            </a:p>
          </p:txBody>
        </p:sp>
        <p:sp>
          <p:nvSpPr>
            <p:cNvPr id="18" name="文本框 17"/>
            <p:cNvSpPr txBox="1"/>
            <p:nvPr/>
          </p:nvSpPr>
          <p:spPr>
            <a:xfrm>
              <a:off x="5063619" y="5047086"/>
              <a:ext cx="2160270" cy="732155"/>
            </a:xfrm>
            <a:prstGeom prst="rect">
              <a:avLst/>
            </a:prstGeom>
          </p:spPr>
          <p:style>
            <a:lnRef idx="3">
              <a:schemeClr val="accent1"/>
            </a:lnRef>
            <a:fillRef idx="0">
              <a:srgbClr val="FFFFFF"/>
            </a:fillRef>
            <a:effectRef idx="0">
              <a:srgbClr val="FFFFFF"/>
            </a:effectRef>
            <a:fontRef idx="minor">
              <a:schemeClr val="tx1"/>
            </a:fontRef>
          </p:style>
          <p:txBody>
            <a:bodyPr wrap="square" lIns="0" rtlCol="0">
              <a:noAutofit/>
            </a:bodyPr>
            <a:lstStyle/>
            <a:p>
              <a:pPr marL="285750" lvl="0" indent="-285750" algn="just">
                <a:lnSpc>
                  <a:spcPct val="150000"/>
                </a:lnSpc>
                <a:buClrTx/>
                <a:buSzTx/>
                <a:buFont typeface="Arial" panose="020B0604020202020204" pitchFamily="34" charset="0"/>
                <a:buChar char="•"/>
              </a:pPr>
              <a:r>
                <a:rPr lang="zh-CN" altLang="en-US" sz="1400" spc="100" dirty="0">
                  <a:latin typeface="+mn-ea"/>
                  <a:sym typeface="+mn-ea"/>
                </a:rPr>
                <a:t>高低角变化率最小</a:t>
              </a:r>
            </a:p>
            <a:p>
              <a:pPr marL="285750" lvl="0" indent="-285750" algn="just">
                <a:lnSpc>
                  <a:spcPct val="150000"/>
                </a:lnSpc>
                <a:buClrTx/>
                <a:buSzTx/>
                <a:buFont typeface="Arial" panose="020B0604020202020204" pitchFamily="34" charset="0"/>
                <a:buChar char="•"/>
              </a:pPr>
              <a:r>
                <a:rPr lang="zh-CN" altLang="en-US" sz="1400" spc="100" dirty="0">
                  <a:latin typeface="+mn-ea"/>
                  <a:sym typeface="+mn-ea"/>
                </a:rPr>
                <a:t>表明导弹弹道</a:t>
              </a:r>
              <a:r>
                <a:rPr lang="zh-CN" altLang="en-US" sz="1400" b="1" spc="100" dirty="0">
                  <a:latin typeface="+mn-ea"/>
                  <a:sym typeface="+mn-ea"/>
                </a:rPr>
                <a:t>最平直</a:t>
              </a:r>
            </a:p>
          </p:txBody>
        </p:sp>
      </p:grpSp>
      <p:grpSp>
        <p:nvGrpSpPr>
          <p:cNvPr id="19" name="组合 18"/>
          <p:cNvGrpSpPr/>
          <p:nvPr/>
        </p:nvGrpSpPr>
        <p:grpSpPr>
          <a:xfrm>
            <a:off x="9487115" y="1087861"/>
            <a:ext cx="2160270" cy="3853815"/>
            <a:chOff x="9448380" y="2188316"/>
            <a:chExt cx="2160270" cy="3853815"/>
          </a:xfrm>
        </p:grpSpPr>
        <p:sp>
          <p:nvSpPr>
            <p:cNvPr id="20" name="矩形 19"/>
            <p:cNvSpPr/>
            <p:nvPr/>
          </p:nvSpPr>
          <p:spPr>
            <a:xfrm>
              <a:off x="9448380"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文本框 20"/>
            <p:cNvSpPr txBox="1"/>
            <p:nvPr/>
          </p:nvSpPr>
          <p:spPr>
            <a:xfrm>
              <a:off x="9448380" y="2188316"/>
              <a:ext cx="1678940" cy="460375"/>
            </a:xfrm>
            <a:prstGeom prst="rect">
              <a:avLst/>
            </a:prstGeom>
            <a:noFill/>
          </p:spPr>
          <p:txBody>
            <a:bodyPr wrap="none" lIns="0" rtlCol="0">
              <a:spAutoFit/>
            </a:bodyPr>
            <a:lstStyle/>
            <a:p>
              <a:r>
                <a:rPr lang="zh-CN" altLang="en-US" sz="2400" b="1" spc="100" dirty="0">
                  <a:solidFill>
                    <a:schemeClr val="accent1"/>
                  </a:solidFill>
                </a:rPr>
                <a:t>半前置量法</a:t>
              </a:r>
            </a:p>
          </p:txBody>
        </p:sp>
        <p:sp>
          <p:nvSpPr>
            <p:cNvPr id="22" name="文本框 21"/>
            <p:cNvSpPr txBox="1"/>
            <p:nvPr/>
          </p:nvSpPr>
          <p:spPr>
            <a:xfrm>
              <a:off x="9448380" y="5025496"/>
              <a:ext cx="2160270" cy="1016635"/>
            </a:xfrm>
            <a:prstGeom prst="rect">
              <a:avLst/>
            </a:prstGeom>
          </p:spPr>
          <p:style>
            <a:lnRef idx="3">
              <a:schemeClr val="accent1"/>
            </a:lnRef>
            <a:fillRef idx="0">
              <a:srgbClr val="FFFFFF"/>
            </a:fillRef>
            <a:effectRef idx="0">
              <a:srgbClr val="FFFFFF"/>
            </a:effectRef>
            <a:fontRef idx="minor">
              <a:schemeClr val="tx1"/>
            </a:fontRef>
          </p:style>
          <p:txBody>
            <a:bodyPr wrap="square" lIns="0" rtlCol="0">
              <a:noAutofit/>
            </a:bodyPr>
            <a:lstStyle/>
            <a:p>
              <a:pPr marL="285750" lvl="0" indent="-285750" algn="just">
                <a:lnSpc>
                  <a:spcPct val="150000"/>
                </a:lnSpc>
                <a:buClrTx/>
                <a:buSzTx/>
                <a:buFont typeface="Arial" panose="020B0604020202020204" pitchFamily="34" charset="0"/>
                <a:buChar char="•"/>
              </a:pPr>
              <a:r>
                <a:rPr lang="zh-CN" altLang="en-US" sz="1400" spc="100" dirty="0">
                  <a:latin typeface="+mn-ea"/>
                  <a:sym typeface="+mn-ea"/>
                </a:rPr>
                <a:t>高低角变化率折中</a:t>
              </a:r>
            </a:p>
            <a:p>
              <a:pPr marL="285750" lvl="0" indent="-285750" algn="just">
                <a:lnSpc>
                  <a:spcPct val="150000"/>
                </a:lnSpc>
                <a:buClrTx/>
                <a:buSzTx/>
                <a:buFont typeface="Arial" panose="020B0604020202020204" pitchFamily="34" charset="0"/>
                <a:buChar char="•"/>
              </a:pPr>
              <a:r>
                <a:rPr lang="zh-CN" altLang="en-US" sz="1400" spc="100" dirty="0">
                  <a:latin typeface="+mn-ea"/>
                  <a:sym typeface="+mn-ea"/>
                </a:rPr>
                <a:t>弹道轨迹介于前面两者之间</a:t>
              </a:r>
              <a:endParaRPr lang="en-US" altLang="zh-CN" sz="1400" spc="100" dirty="0">
                <a:latin typeface="+mn-ea"/>
                <a:sym typeface="+mn-ea"/>
              </a:endParaRPr>
            </a:p>
          </p:txBody>
        </p:sp>
      </p:grpSp>
      <p:sp>
        <p:nvSpPr>
          <p:cNvPr id="23" name="right-arrow_339913"/>
          <p:cNvSpPr>
            <a:spLocks noChangeAspect="1"/>
          </p:cNvSpPr>
          <p:nvPr/>
        </p:nvSpPr>
        <p:spPr bwMode="auto">
          <a:xfrm>
            <a:off x="3596900" y="243068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sp>
        <p:nvSpPr>
          <p:cNvPr id="24" name="right-arrow_339913"/>
          <p:cNvSpPr>
            <a:spLocks noChangeAspect="1"/>
          </p:cNvSpPr>
          <p:nvPr/>
        </p:nvSpPr>
        <p:spPr bwMode="auto">
          <a:xfrm>
            <a:off x="8069893" y="243068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pic>
        <p:nvPicPr>
          <p:cNvPr id="2" name="图片 1" descr="导弹高低角导数变化-三点法"/>
          <p:cNvPicPr>
            <a:picLocks noChangeAspect="1"/>
          </p:cNvPicPr>
          <p:nvPr/>
        </p:nvPicPr>
        <p:blipFill>
          <a:blip r:embed="rId3"/>
          <a:stretch>
            <a:fillRect/>
          </a:stretch>
        </p:blipFill>
        <p:spPr>
          <a:xfrm>
            <a:off x="506095" y="1847850"/>
            <a:ext cx="2582545" cy="2110105"/>
          </a:xfrm>
          <a:prstGeom prst="rect">
            <a:avLst/>
          </a:prstGeom>
        </p:spPr>
      </p:pic>
      <p:pic>
        <p:nvPicPr>
          <p:cNvPr id="4" name="图片 3" descr="导弹高低角导数变化-前置量法"/>
          <p:cNvPicPr>
            <a:picLocks noChangeAspect="1"/>
          </p:cNvPicPr>
          <p:nvPr/>
        </p:nvPicPr>
        <p:blipFill>
          <a:blip r:embed="rId4"/>
          <a:stretch>
            <a:fillRect/>
          </a:stretch>
        </p:blipFill>
        <p:spPr>
          <a:xfrm>
            <a:off x="4781550" y="1878330"/>
            <a:ext cx="2446655" cy="1993265"/>
          </a:xfrm>
          <a:prstGeom prst="rect">
            <a:avLst/>
          </a:prstGeom>
        </p:spPr>
      </p:pic>
      <p:pic>
        <p:nvPicPr>
          <p:cNvPr id="5" name="图片 4" descr="导弹高低角导数变化-半前置量法"/>
          <p:cNvPicPr>
            <a:picLocks noChangeAspect="1"/>
          </p:cNvPicPr>
          <p:nvPr/>
        </p:nvPicPr>
        <p:blipFill>
          <a:blip r:embed="rId5"/>
          <a:stretch>
            <a:fillRect/>
          </a:stretch>
        </p:blipFill>
        <p:spPr>
          <a:xfrm>
            <a:off x="9074785" y="1847850"/>
            <a:ext cx="2503805" cy="2021205"/>
          </a:xfrm>
          <a:prstGeom prst="rect">
            <a:avLst/>
          </a:prstGeom>
        </p:spPr>
      </p:pic>
      <p:sp>
        <p:nvSpPr>
          <p:cNvPr id="6" name="文本框 5"/>
          <p:cNvSpPr txBox="1"/>
          <p:nvPr/>
        </p:nvSpPr>
        <p:spPr>
          <a:xfrm>
            <a:off x="2417445" y="5551170"/>
            <a:ext cx="7174865" cy="460375"/>
          </a:xfrm>
          <a:prstGeom prst="rect">
            <a:avLst/>
          </a:prstGeom>
        </p:spPr>
        <p:style>
          <a:lnRef idx="0">
            <a:srgbClr val="FFFFFF"/>
          </a:lnRef>
          <a:fillRef idx="1">
            <a:schemeClr val="accent4"/>
          </a:fillRef>
          <a:effectRef idx="2">
            <a:schemeClr val="accent4"/>
          </a:effectRef>
          <a:fontRef idx="minor">
            <a:schemeClr val="lt1"/>
          </a:fontRef>
        </p:style>
        <p:txBody>
          <a:bodyPr wrap="square" rtlCol="0">
            <a:spAutoFit/>
          </a:bodyPr>
          <a:lstStyle/>
          <a:p>
            <a:pPr algn="ctr"/>
            <a:r>
              <a:rPr lang="zh-CN" altLang="en-US" sz="2400"/>
              <a:t>高低角导数变化率反应了导弹弹道的弯曲程度</a:t>
            </a:r>
          </a:p>
        </p:txBody>
      </p:sp>
      <p:sp>
        <p:nvSpPr>
          <p:cNvPr id="7" name="文本框 6"/>
          <p:cNvSpPr txBox="1"/>
          <p:nvPr/>
        </p:nvSpPr>
        <p:spPr>
          <a:xfrm>
            <a:off x="506730" y="1812290"/>
            <a:ext cx="2719705" cy="2145030"/>
          </a:xfrm>
          <a:prstGeom prst="rect">
            <a:avLst/>
          </a:prstGeom>
        </p:spPr>
        <p:style>
          <a:lnRef idx="2">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8" name="文本框 7"/>
          <p:cNvSpPr txBox="1"/>
          <p:nvPr/>
        </p:nvSpPr>
        <p:spPr>
          <a:xfrm>
            <a:off x="4742180" y="1878330"/>
            <a:ext cx="2701290" cy="2068195"/>
          </a:xfrm>
          <a:prstGeom prst="rect">
            <a:avLst/>
          </a:prstGeom>
        </p:spPr>
        <p:style>
          <a:lnRef idx="2">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9" name="文本框 8"/>
          <p:cNvSpPr txBox="1"/>
          <p:nvPr/>
        </p:nvSpPr>
        <p:spPr>
          <a:xfrm>
            <a:off x="9097010" y="1812290"/>
            <a:ext cx="2701290" cy="2068195"/>
          </a:xfrm>
          <a:prstGeom prst="rect">
            <a:avLst/>
          </a:prstGeom>
        </p:spPr>
        <p:style>
          <a:lnRef idx="2">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zh-CN" altLang="en-US" dirty="0"/>
              <a:t>迎击与尾追攻击特性（弹道分析）</a:t>
            </a:r>
          </a:p>
        </p:txBody>
      </p:sp>
      <p:sp>
        <p:nvSpPr>
          <p:cNvPr id="16" name="文本框 15"/>
          <p:cNvSpPr txBox="1"/>
          <p:nvPr/>
        </p:nvSpPr>
        <p:spPr>
          <a:xfrm>
            <a:off x="532765" y="2785745"/>
            <a:ext cx="6294755" cy="200152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l" eaLnBrk="1" hangingPunct="1">
              <a:lnSpc>
                <a:spcPct val="100000"/>
              </a:lnSpc>
              <a:buClrTx/>
              <a:buSzTx/>
              <a:buFontTx/>
            </a:pPr>
            <a:r>
              <a:rPr lang="zh-CN" altLang="en-US" sz="1600" b="1" spc="0">
                <a:solidFill>
                  <a:schemeClr val="tx1"/>
                </a:solidFill>
                <a:sym typeface="+mn-ea"/>
              </a:rPr>
              <a:t>迎击情况结果：</a:t>
            </a:r>
            <a:endParaRPr lang="zh-CN" altLang="en-US" sz="1600" spc="0">
              <a:solidFill>
                <a:schemeClr val="tx1"/>
              </a:solidFill>
              <a:sym typeface="+mn-ea"/>
            </a:endParaRPr>
          </a:p>
          <a:p>
            <a:pPr algn="l" eaLnBrk="1" hangingPunct="1">
              <a:lnSpc>
                <a:spcPct val="100000"/>
              </a:lnSpc>
              <a:buClrTx/>
              <a:buSzTx/>
              <a:buFontTx/>
            </a:pPr>
            <a:r>
              <a:rPr lang="zh-CN" altLang="en-US" sz="1600" spc="0">
                <a:solidFill>
                  <a:schemeClr val="tx1"/>
                </a:solidFill>
                <a:sym typeface="+mn-ea"/>
              </a:rPr>
              <a:t>[三点法] 交会时间: 23.90s，交会点坐标: (</a:t>
            </a:r>
            <a:r>
              <a:rPr lang="zh-CN" altLang="en-US" sz="1600" b="1" spc="0">
                <a:solidFill>
                  <a:schemeClr val="tx1"/>
                </a:solidFill>
                <a:sym typeface="+mn-ea"/>
              </a:rPr>
              <a:t>739.26m</a:t>
            </a:r>
            <a:r>
              <a:rPr lang="zh-CN" altLang="en-US" sz="1600" spc="0">
                <a:solidFill>
                  <a:schemeClr val="tx1"/>
                </a:solidFill>
                <a:sym typeface="+mn-ea"/>
              </a:rPr>
              <a:t>, 2819.08m)</a:t>
            </a:r>
            <a:endParaRPr lang="zh-CN" altLang="en-US" sz="1600" spc="0">
              <a:solidFill>
                <a:schemeClr val="tx1"/>
              </a:solidFill>
            </a:endParaRPr>
          </a:p>
          <a:p>
            <a:pPr algn="l" eaLnBrk="1" hangingPunct="1">
              <a:lnSpc>
                <a:spcPct val="100000"/>
              </a:lnSpc>
              <a:buClrTx/>
              <a:buSzTx/>
              <a:buFontTx/>
            </a:pPr>
            <a:r>
              <a:rPr lang="zh-CN" altLang="en-US" sz="1600" spc="0">
                <a:solidFill>
                  <a:schemeClr val="tx1"/>
                </a:solidFill>
                <a:sym typeface="+mn-ea"/>
              </a:rPr>
              <a:t>[半前置量法] 交会时间: 24.96s，交会点坐标: (</a:t>
            </a:r>
            <a:r>
              <a:rPr lang="zh-CN" altLang="en-US" sz="1600" b="1" spc="0">
                <a:solidFill>
                  <a:schemeClr val="tx1"/>
                </a:solidFill>
                <a:sym typeface="+mn-ea"/>
              </a:rPr>
              <a:t>726.54m</a:t>
            </a:r>
            <a:r>
              <a:rPr lang="zh-CN" altLang="en-US" sz="1600" spc="0">
                <a:solidFill>
                  <a:schemeClr val="tx1"/>
                </a:solidFill>
                <a:sym typeface="+mn-ea"/>
              </a:rPr>
              <a:t>, 2819.08m)</a:t>
            </a:r>
            <a:endParaRPr lang="zh-CN" altLang="en-US" sz="1600" spc="0">
              <a:solidFill>
                <a:schemeClr val="tx1"/>
              </a:solidFill>
            </a:endParaRPr>
          </a:p>
          <a:p>
            <a:pPr algn="l" eaLnBrk="1" hangingPunct="1">
              <a:lnSpc>
                <a:spcPct val="100000"/>
              </a:lnSpc>
              <a:buClrTx/>
              <a:buSzTx/>
              <a:buFontTx/>
            </a:pPr>
            <a:r>
              <a:rPr lang="zh-CN" altLang="en-US" sz="1600" spc="0">
                <a:solidFill>
                  <a:schemeClr val="tx1"/>
                </a:solidFill>
                <a:sym typeface="+mn-ea"/>
              </a:rPr>
              <a:t>[前置量法] 交会时间: 28.01s，交会点坐标: (</a:t>
            </a:r>
            <a:r>
              <a:rPr lang="zh-CN" altLang="en-US" sz="1600" b="1" spc="0">
                <a:solidFill>
                  <a:schemeClr val="tx1"/>
                </a:solidFill>
                <a:sym typeface="+mn-ea"/>
              </a:rPr>
              <a:t>689.94m</a:t>
            </a:r>
            <a:r>
              <a:rPr lang="zh-CN" altLang="en-US" sz="1600" spc="0">
                <a:solidFill>
                  <a:schemeClr val="tx1"/>
                </a:solidFill>
                <a:sym typeface="+mn-ea"/>
              </a:rPr>
              <a:t>, 2819.08m)</a:t>
            </a:r>
            <a:endParaRPr lang="zh-CN" altLang="en-US" sz="1600" spc="0">
              <a:solidFill>
                <a:schemeClr val="tx1"/>
              </a:solidFill>
            </a:endParaRPr>
          </a:p>
          <a:p>
            <a:pPr algn="l" eaLnBrk="1" hangingPunct="1">
              <a:lnSpc>
                <a:spcPct val="100000"/>
              </a:lnSpc>
              <a:buClrTx/>
              <a:buSzTx/>
              <a:buFontTx/>
            </a:pPr>
            <a:r>
              <a:rPr lang="zh-CN" altLang="en-US" sz="1600" b="1" spc="0">
                <a:solidFill>
                  <a:schemeClr val="tx1"/>
                </a:solidFill>
              </a:rPr>
              <a:t>尾追情况结果：</a:t>
            </a:r>
          </a:p>
          <a:p>
            <a:pPr algn="l" eaLnBrk="1" hangingPunct="1">
              <a:lnSpc>
                <a:spcPct val="100000"/>
              </a:lnSpc>
              <a:buClrTx/>
              <a:buSzTx/>
              <a:buFontTx/>
            </a:pPr>
            <a:r>
              <a:rPr lang="zh-CN" altLang="en-US" sz="1600" spc="0">
                <a:solidFill>
                  <a:schemeClr val="tx1"/>
                </a:solidFill>
              </a:rPr>
              <a:t>[三点法] 交会时间: 25.60s, 坐标: (</a:t>
            </a:r>
            <a:r>
              <a:rPr lang="zh-CN" altLang="en-US" sz="1600" b="1" spc="0">
                <a:solidFill>
                  <a:schemeClr val="tx1"/>
                </a:solidFill>
              </a:rPr>
              <a:t>1333.26</a:t>
            </a:r>
            <a:r>
              <a:rPr lang="en-US" altLang="zh-CN" sz="1600" b="1" spc="0">
                <a:solidFill>
                  <a:schemeClr val="tx1"/>
                </a:solidFill>
              </a:rPr>
              <a:t>m</a:t>
            </a:r>
            <a:r>
              <a:rPr lang="zh-CN" altLang="en-US" sz="1600" spc="0">
                <a:solidFill>
                  <a:schemeClr val="tx1"/>
                </a:solidFill>
              </a:rPr>
              <a:t>, 2819.08</a:t>
            </a:r>
            <a:r>
              <a:rPr lang="en-US" altLang="zh-CN" sz="1600" spc="0">
                <a:solidFill>
                  <a:schemeClr val="tx1"/>
                </a:solidFill>
              </a:rPr>
              <a:t>m</a:t>
            </a:r>
            <a:r>
              <a:rPr lang="zh-CN" altLang="en-US" sz="1600" spc="0">
                <a:solidFill>
                  <a:schemeClr val="tx1"/>
                </a:solidFill>
              </a:rPr>
              <a:t>)</a:t>
            </a:r>
          </a:p>
          <a:p>
            <a:pPr algn="l" eaLnBrk="1" hangingPunct="1">
              <a:lnSpc>
                <a:spcPct val="100000"/>
              </a:lnSpc>
              <a:buClrTx/>
              <a:buSzTx/>
              <a:buFontTx/>
            </a:pPr>
            <a:r>
              <a:rPr lang="zh-CN" altLang="en-US" sz="1600" spc="0">
                <a:solidFill>
                  <a:schemeClr val="tx1"/>
                </a:solidFill>
              </a:rPr>
              <a:t>[半前置量法] 交会时间: 27.07s, 坐标: (</a:t>
            </a:r>
            <a:r>
              <a:rPr lang="zh-CN" altLang="en-US" sz="1600" b="1" spc="0">
                <a:solidFill>
                  <a:schemeClr val="tx1"/>
                </a:solidFill>
              </a:rPr>
              <a:t>1350.90</a:t>
            </a:r>
            <a:r>
              <a:rPr lang="en-US" altLang="zh-CN" sz="1600" b="1" spc="0">
                <a:solidFill>
                  <a:schemeClr val="tx1"/>
                </a:solidFill>
              </a:rPr>
              <a:t>m</a:t>
            </a:r>
            <a:r>
              <a:rPr lang="zh-CN" altLang="en-US" sz="1600" spc="0">
                <a:solidFill>
                  <a:schemeClr val="tx1"/>
                </a:solidFill>
              </a:rPr>
              <a:t>, 2819.08</a:t>
            </a:r>
            <a:r>
              <a:rPr lang="en-US" altLang="zh-CN" sz="1600" spc="0">
                <a:solidFill>
                  <a:schemeClr val="tx1"/>
                </a:solidFill>
              </a:rPr>
              <a:t>m</a:t>
            </a:r>
            <a:r>
              <a:rPr lang="zh-CN" altLang="en-US" sz="1600" spc="0">
                <a:solidFill>
                  <a:schemeClr val="tx1"/>
                </a:solidFill>
              </a:rPr>
              <a:t>)</a:t>
            </a:r>
          </a:p>
          <a:p>
            <a:pPr algn="l" eaLnBrk="1" hangingPunct="1">
              <a:lnSpc>
                <a:spcPct val="100000"/>
              </a:lnSpc>
              <a:buClrTx/>
              <a:buSzTx/>
              <a:buFontTx/>
            </a:pPr>
            <a:r>
              <a:rPr lang="zh-CN" altLang="en-US" sz="1600" spc="0">
                <a:solidFill>
                  <a:schemeClr val="tx1"/>
                </a:solidFill>
              </a:rPr>
              <a:t>[前置量法] 交会时间: 32.15s, 坐标: (</a:t>
            </a:r>
            <a:r>
              <a:rPr lang="zh-CN" altLang="en-US" sz="1600" b="1" spc="0">
                <a:solidFill>
                  <a:schemeClr val="tx1"/>
                </a:solidFill>
              </a:rPr>
              <a:t>1411.86</a:t>
            </a:r>
            <a:r>
              <a:rPr lang="en-US" altLang="zh-CN" sz="1600" b="1" spc="0">
                <a:solidFill>
                  <a:schemeClr val="tx1"/>
                </a:solidFill>
              </a:rPr>
              <a:t>m</a:t>
            </a:r>
            <a:r>
              <a:rPr lang="zh-CN" altLang="en-US" sz="1600" spc="0">
                <a:solidFill>
                  <a:schemeClr val="tx1"/>
                </a:solidFill>
              </a:rPr>
              <a:t>, 2819.08</a:t>
            </a:r>
            <a:r>
              <a:rPr lang="en-US" altLang="zh-CN" sz="1600" spc="0">
                <a:solidFill>
                  <a:schemeClr val="tx1"/>
                </a:solidFill>
              </a:rPr>
              <a:t>m</a:t>
            </a:r>
            <a:r>
              <a:rPr lang="zh-CN" altLang="en-US" sz="1600" spc="0">
                <a:solidFill>
                  <a:schemeClr val="tx1"/>
                </a:solidFill>
              </a:rPr>
              <a:t>)</a:t>
            </a:r>
            <a:endParaRPr lang="en-US" altLang="zh-CN" sz="1400" dirty="0">
              <a:solidFill>
                <a:schemeClr val="tx1"/>
              </a:solidFill>
              <a:ea typeface="+mn-lt"/>
              <a:cs typeface="+mn-lt"/>
            </a:endParaRPr>
          </a:p>
        </p:txBody>
      </p:sp>
      <p:cxnSp>
        <p:nvCxnSpPr>
          <p:cNvPr id="17" name="直接连接符 16"/>
          <p:cNvCxnSpPr/>
          <p:nvPr/>
        </p:nvCxnSpPr>
        <p:spPr>
          <a:xfrm rot="16200000">
            <a:off x="1001012" y="2174742"/>
            <a:ext cx="0" cy="93600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301322" y="3603482"/>
            <a:ext cx="0" cy="2278411"/>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301322" y="1218666"/>
            <a:ext cx="0" cy="227841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10</a:t>
            </a:r>
          </a:p>
        </p:txBody>
      </p:sp>
      <p:pic>
        <p:nvPicPr>
          <p:cNvPr id="3" name="图片 2" descr="三种导引方法弹道对比"/>
          <p:cNvPicPr>
            <a:picLocks noChangeAspect="1"/>
          </p:cNvPicPr>
          <p:nvPr/>
        </p:nvPicPr>
        <p:blipFill>
          <a:blip r:embed="rId3"/>
          <a:stretch>
            <a:fillRect/>
          </a:stretch>
        </p:blipFill>
        <p:spPr>
          <a:xfrm>
            <a:off x="8101330" y="1205230"/>
            <a:ext cx="2910840" cy="2291715"/>
          </a:xfrm>
          <a:prstGeom prst="rect">
            <a:avLst/>
          </a:prstGeom>
        </p:spPr>
      </p:pic>
      <p:sp>
        <p:nvSpPr>
          <p:cNvPr id="4" name="文本框 3"/>
          <p:cNvSpPr txBox="1"/>
          <p:nvPr/>
        </p:nvSpPr>
        <p:spPr>
          <a:xfrm>
            <a:off x="7486650" y="1737995"/>
            <a:ext cx="528320" cy="1226185"/>
          </a:xfrm>
          <a:prstGeom prst="rect">
            <a:avLst/>
          </a:prstGeom>
        </p:spPr>
        <p:style>
          <a:lnRef idx="0">
            <a:srgbClr val="FFFFFF"/>
          </a:lnRef>
          <a:fillRef idx="1">
            <a:schemeClr val="accent1"/>
          </a:fillRef>
          <a:effectRef idx="0">
            <a:srgbClr val="FFFFFF"/>
          </a:effectRef>
          <a:fontRef idx="minor">
            <a:schemeClr val="lt1"/>
          </a:fontRef>
        </p:style>
        <p:txBody>
          <a:bodyPr wrap="square" rtlCol="0">
            <a:noAutofit/>
          </a:bodyPr>
          <a:lstStyle/>
          <a:p>
            <a:pPr algn="ctr"/>
            <a:r>
              <a:rPr lang="zh-CN" altLang="en-US"/>
              <a:t>迎击弹道</a:t>
            </a:r>
          </a:p>
        </p:txBody>
      </p:sp>
      <p:sp>
        <p:nvSpPr>
          <p:cNvPr id="5" name="文本框 4"/>
          <p:cNvSpPr txBox="1"/>
          <p:nvPr/>
        </p:nvSpPr>
        <p:spPr>
          <a:xfrm>
            <a:off x="7486650" y="4132580"/>
            <a:ext cx="528320" cy="1226185"/>
          </a:xfrm>
          <a:prstGeom prst="rect">
            <a:avLst/>
          </a:prstGeom>
        </p:spPr>
        <p:style>
          <a:lnRef idx="0">
            <a:srgbClr val="FFFFFF"/>
          </a:lnRef>
          <a:fillRef idx="1">
            <a:schemeClr val="accent4"/>
          </a:fillRef>
          <a:effectRef idx="2">
            <a:schemeClr val="accent4"/>
          </a:effectRef>
          <a:fontRef idx="minor">
            <a:schemeClr val="lt1"/>
          </a:fontRef>
        </p:style>
        <p:txBody>
          <a:bodyPr wrap="square" rtlCol="0">
            <a:noAutofit/>
          </a:bodyPr>
          <a:lstStyle/>
          <a:p>
            <a:pPr algn="ctr"/>
            <a:r>
              <a:rPr lang="zh-CN" altLang="en-US"/>
              <a:t>尾追弹道</a:t>
            </a:r>
          </a:p>
        </p:txBody>
      </p:sp>
      <p:pic>
        <p:nvPicPr>
          <p:cNvPr id="6" name="图片 5" descr="三种导引方法弹道对比"/>
          <p:cNvPicPr>
            <a:picLocks noChangeAspect="1"/>
          </p:cNvPicPr>
          <p:nvPr/>
        </p:nvPicPr>
        <p:blipFill>
          <a:blip r:embed="rId4"/>
          <a:srcRect l="854" t="2701"/>
          <a:stretch>
            <a:fillRect/>
          </a:stretch>
        </p:blipFill>
        <p:spPr>
          <a:xfrm>
            <a:off x="8135620" y="3665855"/>
            <a:ext cx="2876550" cy="2241550"/>
          </a:xfrm>
          <a:prstGeom prst="rect">
            <a:avLst/>
          </a:prstGeom>
        </p:spPr>
      </p:pic>
      <p:sp>
        <p:nvSpPr>
          <p:cNvPr id="7" name="文本框 6"/>
          <p:cNvSpPr txBox="1"/>
          <p:nvPr/>
        </p:nvSpPr>
        <p:spPr>
          <a:xfrm>
            <a:off x="11252200" y="1312545"/>
            <a:ext cx="528320" cy="2290445"/>
          </a:xfrm>
          <a:prstGeom prst="rect">
            <a:avLst/>
          </a:prstGeom>
        </p:spPr>
        <p:style>
          <a:lnRef idx="0">
            <a:srgbClr val="FFFFFF"/>
          </a:lnRef>
          <a:fillRef idx="1">
            <a:schemeClr val="accent1"/>
          </a:fillRef>
          <a:effectRef idx="0">
            <a:srgbClr val="FFFFFF"/>
          </a:effectRef>
          <a:fontRef idx="minor">
            <a:schemeClr val="lt1"/>
          </a:fontRef>
        </p:style>
        <p:txBody>
          <a:bodyPr wrap="square" rtlCol="0">
            <a:noAutofit/>
          </a:bodyPr>
          <a:lstStyle/>
          <a:p>
            <a:pPr algn="ctr"/>
            <a:r>
              <a:rPr lang="zh-CN" altLang="en-US"/>
              <a:t>三点法弹道最弯曲</a:t>
            </a:r>
          </a:p>
        </p:txBody>
      </p:sp>
      <mc:AlternateContent xmlns:mc="http://schemas.openxmlformats.org/markup-compatibility/2006" xmlns:a14="http://schemas.microsoft.com/office/drawing/2010/main">
        <mc:Choice Requires="a14">
          <p:sp>
            <p:nvSpPr>
              <p:cNvPr id="8" name="文本框 7"/>
              <p:cNvSpPr txBox="1"/>
              <p:nvPr/>
            </p:nvSpPr>
            <p:spPr>
              <a:xfrm>
                <a:off x="652145" y="1080770"/>
                <a:ext cx="5139690" cy="1562100"/>
              </a:xfrm>
              <a:prstGeom prst="rect">
                <a:avLst/>
              </a:prstGeom>
              <a:noFill/>
            </p:spPr>
            <p:txBody>
              <a:bodyPr wrap="square" rtlCol="0">
                <a:noAutofit/>
              </a:bodyPr>
              <a:lstStyle/>
              <a:p>
                <a:r>
                  <a:rPr lang="zh-CN" altLang="en-US" sz="1600" b="1"/>
                  <a:t>初始条件：</a:t>
                </a:r>
                <a:r>
                  <a:rPr lang="zh-CN" altLang="en-US" sz="1600"/>
                  <a:t>制导站在</a:t>
                </a:r>
                <a:r>
                  <a:rPr lang="en-US" altLang="zh-CN" sz="1600"/>
                  <a:t>(0,0)</a:t>
                </a:r>
                <a:r>
                  <a:rPr lang="zh-CN" altLang="en-US" sz="1600"/>
                  <a:t>处，制导站不运动</a:t>
                </a:r>
                <a:endParaRPr lang="zh-CN" altLang="en-US" sz="1600" b="1"/>
              </a:p>
              <a:p>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𝟓𝟎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 </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𝟑𝟎𝟎𝟎</m:t>
                      </m:r>
                      <m:r>
                        <a:rPr lang="en-US" altLang="zh-CN" sz="1600" b="1" i="1">
                          <a:latin typeface="Cambria Math" panose="02040503050406030204" charset="0"/>
                          <a:cs typeface="Cambria Math" panose="02040503050406030204" charset="0"/>
                        </a:rPr>
                        <m:t>𝒎</m:t>
                      </m:r>
                    </m:oMath>
                  </m:oMathPara>
                </a14:m>
                <a:endParaRPr lang="en-US" altLang="zh-CN" sz="1600" b="1" i="1">
                  <a:latin typeface="Cambria Math" panose="02040503050406030204" charset="0"/>
                  <a:cs typeface="Cambria Math" panose="02040503050406030204" charset="0"/>
                </a:endParaRPr>
              </a:p>
              <a:p>
                <a14:m>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𝑻</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𝑴</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oMath>
                </a14:m>
                <a:r>
                  <a:rPr lang="zh-CN" altLang="en-US" sz="1600">
                    <a:latin typeface="Cambria Math" panose="02040503050406030204" charset="0"/>
                    <a:cs typeface="Cambria Math" panose="02040503050406030204" charset="0"/>
                  </a:rPr>
                  <a:t>（弹目速度比</a:t>
                </a:r>
                <a14:m>
                  <m:oMath xmlns:m="http://schemas.openxmlformats.org/officeDocument/2006/math">
                    <m:r>
                      <a:rPr lang="en-US" altLang="zh-CN" sz="1600" i="1">
                        <a:latin typeface="Cambria Math" panose="02040503050406030204" charset="0"/>
                        <a:cs typeface="Cambria Math" panose="02040503050406030204" charset="0"/>
                      </a:rPr>
                      <m:t>𝑃</m:t>
                    </m:r>
                    <m:r>
                      <a:rPr lang="en-US" altLang="zh-CN" sz="1600" i="1">
                        <a:latin typeface="Cambria Math" panose="02040503050406030204" charset="0"/>
                        <a:cs typeface="Cambria Math" panose="02040503050406030204" charset="0"/>
                      </a:rPr>
                      <m:t>=10</m:t>
                    </m:r>
                  </m:oMath>
                </a14:m>
                <a:r>
                  <a:rPr lang="zh-CN" altLang="en-US" sz="1600">
                    <a:latin typeface="Cambria Math" panose="02040503050406030204" charset="0"/>
                    <a:cs typeface="Cambria Math" panose="02040503050406030204" charset="0"/>
                  </a:rPr>
                  <a:t>）</a:t>
                </a:r>
              </a:p>
              <a:p>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𝟕𝟎</m:t>
                      </m:r>
                      <m:r>
                        <a:rPr lang="zh-CN" altLang="en-US"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m:t>
                      </m:r>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𝜽</m:t>
                          </m:r>
                        </m:e>
                        <m:sub>
                          <m:r>
                            <a:rPr lang="en-US" altLang="zh-CN" sz="1600" b="1" i="1">
                              <a:latin typeface="Cambria Math" panose="02040503050406030204" charset="0"/>
                              <a:ea typeface="MS Mincho" charset="0"/>
                              <a:cs typeface="Cambria Math" panose="02040503050406030204" charset="0"/>
                            </a:rPr>
                            <m:t>𝑴</m:t>
                          </m:r>
                          <m:r>
                            <a:rPr lang="en-US" altLang="zh-CN" sz="1600" b="1" i="1">
                              <a:latin typeface="Cambria Math" panose="02040503050406030204" charset="0"/>
                              <a:ea typeface="MS Mincho" charset="0"/>
                              <a:cs typeface="Cambria Math" panose="02040503050406030204" charset="0"/>
                            </a:rPr>
                            <m:t>𝟎</m:t>
                          </m:r>
                        </m:sub>
                      </m:sSub>
                    </m:oMath>
                  </m:oMathPara>
                </a14:m>
                <a:endParaRPr lang="en-US" altLang="zh-CN" sz="1600" b="1" i="1">
                  <a:latin typeface="Cambria Math" panose="02040503050406030204" charset="0"/>
                  <a:ea typeface="MS Mincho" charset="0"/>
                  <a:cs typeface="Cambria Math" panose="02040503050406030204" charset="0"/>
                </a:endParaRPr>
              </a:p>
              <a:p>
                <a:pPr algn="ctr"/>
                <a:r>
                  <a:rPr lang="zh-CN" altLang="en-US" sz="1600">
                    <a:latin typeface="Cambria Math" panose="02040503050406030204" charset="0"/>
                    <a:ea typeface="MS Mincho" charset="0"/>
                    <a:cs typeface="Cambria Math" panose="02040503050406030204" charset="0"/>
                  </a:rPr>
                  <a:t>迎击情况：</a:t>
                </a:r>
                <a14:m>
                  <m:oMath xmlns:m="http://schemas.openxmlformats.org/officeDocument/2006/math">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𝜽</m:t>
                        </m:r>
                      </m:e>
                      <m:sub>
                        <m:r>
                          <a:rPr lang="en-US" altLang="zh-CN" sz="1600" b="1" i="1">
                            <a:latin typeface="Cambria Math" panose="02040503050406030204" charset="0"/>
                            <a:ea typeface="MS Mincho" charset="0"/>
                            <a:cs typeface="Cambria Math" panose="02040503050406030204" charset="0"/>
                          </a:rPr>
                          <m:t>𝑻</m:t>
                        </m:r>
                      </m:sub>
                    </m:sSub>
                    <m:r>
                      <a:rPr lang="en-US" altLang="zh-CN"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𝟏𝟖𝟎</m:t>
                    </m:r>
                    <m:r>
                      <a:rPr lang="zh-CN" altLang="en-US" sz="1600" b="1" i="1">
                        <a:latin typeface="Cambria Math" panose="02040503050406030204" charset="0"/>
                        <a:ea typeface="MS Mincho" charset="0"/>
                        <a:cs typeface="Cambria Math" panose="02040503050406030204" charset="0"/>
                      </a:rPr>
                      <m:t>°</m:t>
                    </m:r>
                  </m:oMath>
                </a14:m>
                <a:r>
                  <a:rPr lang="zh-CN" altLang="en-US" sz="1600">
                    <a:latin typeface="Cambria Math" panose="02040503050406030204" charset="0"/>
                    <a:cs typeface="Cambria Math" panose="02040503050406030204" charset="0"/>
                  </a:rPr>
                  <a:t>（目标</a:t>
                </a:r>
                <a:r>
                  <a:rPr lang="zh-CN" altLang="en-US" sz="1600">
                    <a:highlight>
                      <a:srgbClr val="FFFF00"/>
                    </a:highlight>
                    <a:latin typeface="Cambria Math" panose="02040503050406030204" charset="0"/>
                    <a:cs typeface="Cambria Math" panose="02040503050406030204" charset="0"/>
                  </a:rPr>
                  <a:t>向左</a:t>
                </a:r>
                <a:r>
                  <a:rPr lang="zh-CN" altLang="en-US" sz="1600">
                    <a:latin typeface="Cambria Math" panose="02040503050406030204" charset="0"/>
                    <a:cs typeface="Cambria Math" panose="02040503050406030204" charset="0"/>
                  </a:rPr>
                  <a:t>平飞）</a:t>
                </a:r>
              </a:p>
              <a:p>
                <a:pPr algn="ctr"/>
                <a:r>
                  <a:rPr lang="zh-CN" altLang="en-US" sz="1600">
                    <a:latin typeface="Cambria Math" panose="02040503050406030204" charset="0"/>
                    <a:ea typeface="MS Mincho" charset="0"/>
                    <a:cs typeface="Cambria Math" panose="02040503050406030204" charset="0"/>
                    <a:sym typeface="+mn-ea"/>
                  </a:rPr>
                  <a:t>尾追情况：</a:t>
                </a:r>
                <a14:m>
                  <m:oMath xmlns:m="http://schemas.openxmlformats.org/officeDocument/2006/math">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𝜽</m:t>
                        </m:r>
                      </m:e>
                      <m:sub>
                        <m:r>
                          <a:rPr lang="en-US" altLang="zh-CN" sz="1600" b="1" i="1">
                            <a:latin typeface="Cambria Math" panose="02040503050406030204" charset="0"/>
                            <a:ea typeface="MS Mincho" charset="0"/>
                            <a:cs typeface="Cambria Math" panose="02040503050406030204" charset="0"/>
                          </a:rPr>
                          <m:t>𝑻</m:t>
                        </m:r>
                      </m:sub>
                    </m:sSub>
                    <m:r>
                      <a:rPr lang="en-US" altLang="zh-CN"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𝟎</m:t>
                    </m:r>
                    <m:r>
                      <a:rPr lang="zh-CN" altLang="en-US" sz="1600" b="1" i="1">
                        <a:latin typeface="Cambria Math" panose="02040503050406030204" charset="0"/>
                        <a:ea typeface="MS Mincho" charset="0"/>
                        <a:cs typeface="Cambria Math" panose="02040503050406030204" charset="0"/>
                      </a:rPr>
                      <m:t>°</m:t>
                    </m:r>
                  </m:oMath>
                </a14:m>
                <a:r>
                  <a:rPr lang="zh-CN" altLang="en-US" sz="1600">
                    <a:latin typeface="Cambria Math" panose="02040503050406030204" charset="0"/>
                    <a:cs typeface="Cambria Math" panose="02040503050406030204" charset="0"/>
                    <a:sym typeface="+mn-ea"/>
                  </a:rPr>
                  <a:t>（目标</a:t>
                </a:r>
                <a:r>
                  <a:rPr lang="zh-CN" altLang="en-US" sz="1600">
                    <a:highlight>
                      <a:srgbClr val="FFFF00"/>
                    </a:highlight>
                    <a:latin typeface="Cambria Math" panose="02040503050406030204" charset="0"/>
                    <a:cs typeface="Cambria Math" panose="02040503050406030204" charset="0"/>
                    <a:sym typeface="+mn-ea"/>
                  </a:rPr>
                  <a:t>向右</a:t>
                </a:r>
                <a:r>
                  <a:rPr lang="zh-CN" altLang="en-US" sz="1600">
                    <a:latin typeface="Cambria Math" panose="02040503050406030204" charset="0"/>
                    <a:cs typeface="Cambria Math" panose="02040503050406030204" charset="0"/>
                    <a:sym typeface="+mn-ea"/>
                  </a:rPr>
                  <a:t>平飞）</a:t>
                </a:r>
                <a:endParaRPr lang="zh-CN" altLang="en-US" sz="1600">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52145" y="1080770"/>
                <a:ext cx="5139690" cy="15621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9" name="直接连接符 8"/>
          <p:cNvCxnSpPr/>
          <p:nvPr/>
        </p:nvCxnSpPr>
        <p:spPr>
          <a:xfrm rot="16200000">
            <a:off x="1001012" y="4378192"/>
            <a:ext cx="0" cy="93600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2765" y="4987290"/>
            <a:ext cx="5679440" cy="1178560"/>
          </a:xfrm>
          <a:prstGeom prst="rect">
            <a:avLst/>
          </a:prstGeom>
          <a:solidFill>
            <a:srgbClr val="FFFFFF"/>
          </a:solidFill>
          <a:ln w="57150"/>
        </p:spPr>
        <p:style>
          <a:lnRef idx="3">
            <a:schemeClr val="accent1"/>
          </a:lnRef>
          <a:fillRef idx="0">
            <a:srgbClr val="FFFFFF"/>
          </a:fillRef>
          <a:effectRef idx="0">
            <a:srgbClr val="FFFFFF"/>
          </a:effectRef>
          <a:fontRef idx="minor">
            <a:schemeClr val="tx1"/>
          </a:fontRef>
        </p:style>
        <p:txBody>
          <a:bodyPr wrap="square" rtlCol="0">
            <a:noAutofit/>
          </a:bodyPr>
          <a:lstStyle/>
          <a:p>
            <a:pPr marL="285750" indent="-285750">
              <a:buFont typeface="Arial" panose="020B0604020202020204" pitchFamily="34" charset="0"/>
              <a:buChar char="•"/>
            </a:pPr>
            <a:r>
              <a:rPr lang="zh-CN" altLang="en-US" sz="1600"/>
              <a:t>不论尾追</a:t>
            </a:r>
            <a:r>
              <a:rPr lang="en-US" altLang="zh-CN" sz="1600"/>
              <a:t>/</a:t>
            </a:r>
            <a:r>
              <a:rPr lang="zh-CN" altLang="en-US" sz="1600"/>
              <a:t>迎击情况，三点法导引</a:t>
            </a:r>
            <a:r>
              <a:rPr lang="zh-CN" altLang="en-US" sz="1600" b="1"/>
              <a:t>击中目标速度最快</a:t>
            </a:r>
            <a:r>
              <a:rPr lang="zh-CN" altLang="en-US" sz="1600"/>
              <a:t>，前置量法最慢。</a:t>
            </a:r>
          </a:p>
          <a:p>
            <a:pPr marL="285750" indent="-285750">
              <a:buFont typeface="Arial" panose="020B0604020202020204" pitchFamily="34" charset="0"/>
              <a:buChar char="•"/>
            </a:pPr>
            <a:r>
              <a:rPr lang="zh-CN" altLang="en-US" sz="1600"/>
              <a:t>观察三种导引方法弹道轨迹：三点法导引弹道轨迹最弯曲，前置量法最平直，半前置量法折中</a:t>
            </a:r>
          </a:p>
        </p:txBody>
      </p:sp>
      <p:sp>
        <p:nvSpPr>
          <p:cNvPr id="11" name="文本框 10"/>
          <p:cNvSpPr txBox="1"/>
          <p:nvPr/>
        </p:nvSpPr>
        <p:spPr>
          <a:xfrm>
            <a:off x="11252200" y="3811270"/>
            <a:ext cx="528955" cy="2070735"/>
          </a:xfrm>
          <a:prstGeom prst="rect">
            <a:avLst/>
          </a:prstGeom>
        </p:spPr>
        <p:style>
          <a:lnRef idx="0">
            <a:srgbClr val="FFFFFF"/>
          </a:lnRef>
          <a:fillRef idx="1">
            <a:schemeClr val="accent4"/>
          </a:fillRef>
          <a:effectRef idx="2">
            <a:schemeClr val="accent4"/>
          </a:effectRef>
          <a:fontRef idx="minor">
            <a:schemeClr val="lt1"/>
          </a:fontRef>
        </p:style>
        <p:txBody>
          <a:bodyPr wrap="square" rtlCol="0">
            <a:noAutofit/>
          </a:bodyPr>
          <a:lstStyle/>
          <a:p>
            <a:pPr algn="ctr"/>
            <a:r>
              <a:rPr lang="zh-CN" altLang="en-US">
                <a:sym typeface="+mn-ea"/>
              </a:rPr>
              <a:t>前置量法最平直</a:t>
            </a:r>
            <a:endParaRPr lang="zh-CN" altLang="en-US"/>
          </a:p>
          <a:p>
            <a:pPr algn="ctr"/>
            <a:endParaRPr lang="zh-CN" altLang="en-US"/>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攻击禁区（简单分析）</a:t>
            </a:r>
          </a:p>
        </p:txBody>
      </p:sp>
      <mc:AlternateContent xmlns:mc="http://schemas.openxmlformats.org/markup-compatibility/2006" xmlns:a14="http://schemas.microsoft.com/office/drawing/2010/main">
        <mc:Choice Requires="a14">
          <p:sp>
            <p:nvSpPr>
              <p:cNvPr id="11" name="内容占位符 1"/>
              <p:cNvSpPr txBox="1"/>
              <p:nvPr/>
            </p:nvSpPr>
            <p:spPr>
              <a:xfrm>
                <a:off x="1410335" y="1444625"/>
                <a:ext cx="9229090" cy="235712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1"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目标水平等速直线飞行，导弹等速飞行</a:t>
                </a: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情况下：</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14:m>
                  <m:oMathPara xmlns:m="http://schemas.openxmlformats.org/officeDocument/2006/math">
                    <m:oMathParaPr>
                      <m:jc m:val="centerGroup"/>
                    </m:oMathParaPr>
                    <m:oMath xmlns:m="http://schemas.openxmlformats.org/officeDocument/2006/math">
                      <m:acc>
                        <m:accPr>
                          <m:chr m:val="̇"/>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acc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𝜃</m:t>
                          </m:r>
                        </m:e>
                      </m:acc>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 = </m:t>
                      </m:r>
                      <m:f>
                        <m:f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fPr>
                        <m:num>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𝑉</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𝑇</m:t>
                              </m:r>
                            </m:sub>
                          </m:sSub>
                        </m:num>
                        <m:den>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𝐻</m:t>
                          </m:r>
                        </m:den>
                      </m:f>
                      <m:sSup>
                        <m:sSup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p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𝑠𝑖𝑛</m:t>
                          </m:r>
                        </m:e>
                        <m: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sup>
                      </m:sSup>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𝜀</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𝑇</m:t>
                          </m:r>
                        </m:sub>
                      </m:s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f>
                        <m:f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fPr>
                        <m:num>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𝑅</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𝑀</m:t>
                              </m:r>
                            </m:sub>
                          </m:s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𝑠𝑖𝑛</m:t>
                          </m:r>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𝜀</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𝑇</m:t>
                              </m:r>
                            </m:sub>
                          </m:sSub>
                        </m:num>
                        <m:den>
                          <m:rad>
                            <m:radPr>
                              <m:degHide m:val="on"/>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radPr>
                            <m:deg/>
                            <m:e>
                              <m:sSup>
                                <m:sSup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p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𝑝</m:t>
                                  </m:r>
                                </m:e>
                                <m: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sup>
                              </m:sSup>
                              <m:sSup>
                                <m:sSup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p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𝐻</m:t>
                                  </m:r>
                                </m:e>
                                <m: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sup>
                              </m:s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sSup>
                                <m:sSup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pPr>
                                <m:e>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𝑅</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𝑀</m:t>
                                      </m:r>
                                    </m:sub>
                                  </m:sSub>
                                </m:e>
                                <m: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2</m:t>
                                  </m:r>
                                </m:sup>
                              </m:sSup>
                              <m:sSup>
                                <m:sSup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p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𝑠𝑖𝑛</m:t>
                                  </m:r>
                                </m:e>
                                <m:sup>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4</m:t>
                                  </m:r>
                                </m:sup>
                              </m:sSup>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𝜀</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𝑇</m:t>
                                  </m:r>
                                </m:sub>
                              </m:sSub>
                            </m:e>
                          </m:rad>
                        </m:den>
                      </m:f>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oMath>
                  </m:oMathPara>
                </a14:m>
                <a:endPar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endParaRP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若已知导弹的可用法向过载</a:t>
                </a:r>
                <a14:m>
                  <m:oMath xmlns:m="http://schemas.openxmlformats.org/officeDocument/2006/math">
                    <m:sSub>
                      <m:sSubPr>
                        <m:ctrlPr>
                          <a:rPr kumimoji="0" lang="en-US" altLang="zh-CN" sz="1800" b="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𝑛</m:t>
                        </m:r>
                      </m:e>
                      <m:sub>
                        <m:r>
                          <a:rPr kumimoji="0" lang="en-US" altLang="zh-CN" sz="1800" b="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𝑝</m:t>
                        </m:r>
                      </m:sub>
                    </m:sSub>
                  </m:oMath>
                </a14:m>
                <a:r>
                  <a:rPr kumimoji="0" lang="zh-CN" altLang="en-US" sz="1800"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a:t>，则可以求出导弹最大角加速度</a:t>
                </a:r>
                <a14:m>
                  <m:oMath xmlns:m="http://schemas.openxmlformats.org/officeDocument/2006/math">
                    <m:acc>
                      <m:accPr>
                        <m:chr m:val="̇"/>
                        <m:ctrlPr>
                          <a:rPr kumimoji="0" lang="en-US" altLang="zh-CN" sz="180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acc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𝜃</m:t>
                        </m:r>
                      </m:e>
                    </m:acc>
                  </m:oMath>
                </a14:m>
                <a:r>
                  <a:rPr kumimoji="0" lang="zh-CN" altLang="en-US" sz="1800"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a:t>。在</a:t>
                </a:r>
                <a14:m>
                  <m:oMath xmlns:m="http://schemas.openxmlformats.org/officeDocument/2006/math">
                    <m:sSub>
                      <m:sSubPr>
                        <m:ctrlPr>
                          <a:rPr kumimoji="0" lang="en-US" altLang="zh-CN" sz="180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𝑉</m:t>
                        </m:r>
                      </m:e>
                      <m: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𝑇</m:t>
                        </m:r>
                      </m:sub>
                    </m:s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𝑉</m:t>
                    </m:r>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𝐻</m:t>
                    </m:r>
                  </m:oMath>
                </a14:m>
                <a:r>
                  <a:rPr kumimoji="0" lang="zh-CN" altLang="en-US" sz="1800"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a:t>一定时，可通过上式求出一族</a:t>
                </a:r>
                <a14:m>
                  <m:oMath xmlns:m="http://schemas.openxmlformats.org/officeDocument/2006/math">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sSub>
                      <m:sSubPr>
                        <m:ctrlPr>
                          <a:rPr kumimoji="0" lang="en-US" altLang="zh-CN" sz="180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𝑅</m:t>
                        </m:r>
                      </m:e>
                      <m: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𝑀</m:t>
                        </m:r>
                      </m:sub>
                    </m:s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sSub>
                      <m:sSubPr>
                        <m:ctrlPr>
                          <a:rPr kumimoji="0" lang="en-US" altLang="zh-CN" sz="1800" i="1" u="none" strike="noStrike" kern="1200" cap="none" spc="300" normalizeH="0" baseline="0" noProof="0" dirty="0">
                            <a:ln>
                              <a:noFill/>
                            </a:ln>
                            <a:solidFill>
                              <a:srgbClr val="000000"/>
                            </a:solidFill>
                            <a:effectLst/>
                            <a:uLnTx/>
                            <a:uFillTx/>
                            <a:latin typeface="Cambria Math" panose="02040503050406030204" pitchFamily="18" charset="0"/>
                            <a:ea typeface="微软雅黑" panose="020B0503020204020204" charset="-122"/>
                            <a:cs typeface="Cambria Math" panose="02040503050406030204" charset="0"/>
                          </a:rPr>
                        </m:ctrlPr>
                      </m:sSubPr>
                      <m:e>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𝜀</m:t>
                        </m:r>
                      </m:e>
                      <m: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𝑀</m:t>
                        </m:r>
                      </m:sub>
                    </m:sSub>
                    <m:r>
                      <a:rPr kumimoji="0" lang="en-US" altLang="zh-CN" sz="1800" i="1"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m:t>)</m:t>
                    </m:r>
                  </m:oMath>
                </a14:m>
                <a:r>
                  <a:rPr kumimoji="0" lang="zh-CN" altLang="en-US" sz="1800"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rPr>
                  <a:t>，绘图可知攻击禁区边界。</a:t>
                </a:r>
              </a:p>
            </p:txBody>
          </p:sp>
        </mc:Choice>
        <mc:Fallback xmlns="">
          <p:sp>
            <p:nvSpPr>
              <p:cNvPr id="11" name="内容占位符 1"/>
              <p:cNvSpPr txBox="1">
                <a:spLocks noRot="1" noChangeAspect="1" noMove="1" noResize="1" noEditPoints="1" noAdjustHandles="1" noChangeArrowheads="1" noChangeShapeType="1" noTextEdit="1"/>
              </p:cNvSpPr>
              <p:nvPr/>
            </p:nvSpPr>
            <p:spPr>
              <a:xfrm>
                <a:off x="1410335" y="1444625"/>
                <a:ext cx="9229090" cy="2357120"/>
              </a:xfrm>
              <a:prstGeom prst="rect">
                <a:avLst/>
              </a:prstGeom>
              <a:blipFill rotWithShape="1">
                <a:blip r:embed="rId3"/>
                <a:stretch>
                  <a:fillRect/>
                </a:stretch>
              </a:blipFill>
            </p:spPr>
            <p:txBody>
              <a:bodyPr/>
              <a:lstStyle/>
              <a:p>
                <a:r>
                  <a:rPr lang="zh-CN" altLang="en-US">
                    <a:noFill/>
                  </a:rPr>
                  <a:t> </a:t>
                </a:r>
              </a:p>
            </p:txBody>
          </p:sp>
        </mc:Fallback>
      </mc:AlternateContent>
      <p:sp>
        <p:nvSpPr>
          <p:cNvPr id="12" name="半闭框 11"/>
          <p:cNvSpPr/>
          <p:nvPr/>
        </p:nvSpPr>
        <p:spPr>
          <a:xfrm>
            <a:off x="1058985" y="12947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338880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11</a:t>
            </a:r>
          </a:p>
        </p:txBody>
      </p:sp>
      <mc:AlternateContent xmlns:mc="http://schemas.openxmlformats.org/markup-compatibility/2006" xmlns:a14="http://schemas.microsoft.com/office/drawing/2010/main">
        <mc:Choice Requires="a14">
          <p:sp>
            <p:nvSpPr>
              <p:cNvPr id="2" name="文本框 1"/>
              <p:cNvSpPr txBox="1"/>
              <p:nvPr/>
            </p:nvSpPr>
            <p:spPr>
              <a:xfrm>
                <a:off x="357505" y="4434840"/>
                <a:ext cx="2946400" cy="1153160"/>
              </a:xfrm>
              <a:prstGeom prst="rect">
                <a:avLst/>
              </a:prstGeom>
            </p:spPr>
            <p:style>
              <a:lnRef idx="0">
                <a:srgbClr val="FFFFFF"/>
              </a:lnRef>
              <a:fillRef idx="1">
                <a:schemeClr val="accent1"/>
              </a:fillRef>
              <a:effectRef idx="2">
                <a:schemeClr val="accent1"/>
              </a:effectRef>
              <a:fontRef idx="minor">
                <a:schemeClr val="lt1"/>
              </a:fontRef>
            </p:style>
            <p:txBody>
              <a:bodyPr wrap="square" rtlCol="0">
                <a:noAutofit/>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𝑉</m:t>
                          </m:r>
                        </m:e>
                        <m:sub>
                          <m:r>
                            <a:rPr lang="en-US" altLang="zh-CN" i="1">
                              <a:latin typeface="Cambria Math" panose="02040503050406030204" charset="0"/>
                              <a:cs typeface="Cambria Math" panose="02040503050406030204" charset="0"/>
                            </a:rPr>
                            <m:t>𝑇</m:t>
                          </m:r>
                        </m:sub>
                      </m:sSub>
                      <m:r>
                        <a:rPr lang="en-US" altLang="zh-CN" i="1">
                          <a:latin typeface="Cambria Math" panose="02040503050406030204" charset="0"/>
                          <a:cs typeface="Cambria Math" panose="02040503050406030204" charset="0"/>
                        </a:rPr>
                        <m:t>=12</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oMath>
                  </m:oMathPara>
                </a14:m>
                <a:endParaRPr lang="en-US" altLang="zh-CN" i="1">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𝐻</m:t>
                      </m:r>
                      <m:r>
                        <a:rPr lang="en-US" altLang="zh-CN" i="1">
                          <a:latin typeface="Cambria Math" panose="02040503050406030204" charset="0"/>
                          <a:cs typeface="Cambria Math" panose="02040503050406030204" charset="0"/>
                        </a:rPr>
                        <m:t>=3000</m:t>
                      </m:r>
                      <m:r>
                        <a:rPr lang="en-US" altLang="zh-CN" i="1">
                          <a:latin typeface="Cambria Math" panose="02040503050406030204" charset="0"/>
                          <a:cs typeface="Cambria Math" panose="02040503050406030204" charset="0"/>
                        </a:rPr>
                        <m:t>𝑚</m:t>
                      </m:r>
                    </m:oMath>
                  </m:oMathPara>
                </a14:m>
                <a:endParaRPr lang="en-US" altLang="zh-CN" i="1">
                  <a:latin typeface="Cambria Math" panose="02040503050406030204" charset="0"/>
                  <a:cs typeface="Cambria Math" panose="02040503050406030204" charset="0"/>
                </a:endParaRPr>
              </a:p>
              <a:p>
                <a:pPr algn="ctr"/>
                <a14:m>
                  <m:oMath xmlns:m="http://schemas.openxmlformats.org/officeDocument/2006/math">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=2</m:t>
                    </m:r>
                  </m:oMath>
                </a14:m>
                <a:r>
                  <a:rPr lang="zh-CN" altLang="en-US">
                    <a:latin typeface="Cambria Math" panose="02040503050406030204" charset="0"/>
                    <a:cs typeface="Cambria Math" panose="02040503050406030204" charset="0"/>
                  </a:rPr>
                  <a:t>（弹目速度比）</a:t>
                </a:r>
                <a:endParaRPr lang="en-US" altLang="zh-CN"/>
              </a:p>
              <a:p>
                <a:pPr algn="ct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=0.</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𝑟𝑎𝑑</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𝑠</m:t>
                      </m:r>
                      <m:r>
                        <a:rPr lang="en-US" altLang="zh-CN" i="1">
                          <a:latin typeface="Cambria Math" panose="02040503050406030204" charset="0"/>
                          <a:ea typeface="MS Mincho" charset="0"/>
                          <a:cs typeface="Cambria Math" panose="02040503050406030204" charset="0"/>
                        </a:rPr>
                        <m:t>=5.7°/</m:t>
                      </m:r>
                      <m:r>
                        <a:rPr lang="en-US" altLang="zh-CN" i="1">
                          <a:latin typeface="Cambria Math" panose="02040503050406030204" charset="0"/>
                          <a:ea typeface="MS Mincho" charset="0"/>
                          <a:cs typeface="Cambria Math" panose="02040503050406030204" charset="0"/>
                        </a:rPr>
                        <m:t>𝑠</m:t>
                      </m:r>
                    </m:oMath>
                  </m:oMathPara>
                </a14:m>
                <a:endParaRPr lang="zh-CN" altLang="en-US" i="1">
                  <a:latin typeface="Cambria Math" panose="02040503050406030204" charset="0"/>
                  <a:ea typeface="MS Mincho" charset="0"/>
                  <a:cs typeface="Cambria Math" panose="02040503050406030204"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57505" y="4434840"/>
                <a:ext cx="2946400" cy="1153160"/>
              </a:xfrm>
              <a:prstGeom prst="rect">
                <a:avLst/>
              </a:prstGeom>
              <a:blipFill rotWithShape="1">
                <a:blip r:embed="rId4"/>
                <a:stretch>
                  <a:fillRect/>
                </a:stretch>
              </a:blipFill>
            </p:spPr>
            <p:style>
              <a:lnRef idx="0">
                <a:srgbClr val="FFFFFF"/>
              </a:lnRef>
              <a:fillRef idx="1">
                <a:schemeClr val="accent1"/>
              </a:fillRef>
              <a:effectRef idx="2">
                <a:schemeClr val="accent1"/>
              </a:effectRef>
              <a:fontRef idx="minor">
                <a:schemeClr val="lt1"/>
              </a:fontRef>
            </p:style>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4677410" y="3869690"/>
            <a:ext cx="2823210" cy="2282190"/>
          </a:xfrm>
          <a:prstGeom prst="rect">
            <a:avLst/>
          </a:prstGeom>
        </p:spPr>
      </p:pic>
      <p:sp>
        <p:nvSpPr>
          <p:cNvPr id="4" name="右箭头 3"/>
          <p:cNvSpPr/>
          <p:nvPr/>
        </p:nvSpPr>
        <p:spPr>
          <a:xfrm>
            <a:off x="3556000" y="476821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右箭头 4"/>
          <p:cNvSpPr/>
          <p:nvPr/>
        </p:nvSpPr>
        <p:spPr>
          <a:xfrm>
            <a:off x="7696200" y="476821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8963025" y="4550410"/>
            <a:ext cx="2571750" cy="922020"/>
          </a:xfrm>
          <a:prstGeom prst="rect">
            <a:avLst/>
          </a:prstGeom>
          <a:effectLst>
            <a:softEdge rad="50800"/>
          </a:effectLst>
        </p:spPr>
        <p:style>
          <a:lnRef idx="0">
            <a:srgbClr val="FFFFFF"/>
          </a:lnRef>
          <a:fillRef idx="1">
            <a:schemeClr val="accent1"/>
          </a:fillRef>
          <a:effectRef idx="0">
            <a:srgbClr val="FFFFFF"/>
          </a:effectRef>
          <a:fontRef idx="minor">
            <a:schemeClr val="lt1"/>
          </a:fontRef>
        </p:style>
        <p:txBody>
          <a:bodyPr wrap="square" rtlCol="0">
            <a:spAutoFit/>
          </a:bodyPr>
          <a:lstStyle/>
          <a:p>
            <a:r>
              <a:rPr lang="zh-CN" altLang="en-US"/>
              <a:t>没有与目标轨迹重合，故此情况下，导弹运动不会超过需用法向过载</a:t>
            </a:r>
          </a:p>
        </p:txBody>
      </p:sp>
      <p:sp>
        <p:nvSpPr>
          <p:cNvPr id="8" name="文本框 7"/>
          <p:cNvSpPr txBox="1"/>
          <p:nvPr/>
        </p:nvSpPr>
        <p:spPr>
          <a:xfrm>
            <a:off x="4677410" y="3801745"/>
            <a:ext cx="2980690" cy="234950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制导站运动对三点法的影响</a:t>
            </a:r>
          </a:p>
        </p:txBody>
      </p:sp>
      <mc:AlternateContent xmlns:mc="http://schemas.openxmlformats.org/markup-compatibility/2006" xmlns:a14="http://schemas.microsoft.com/office/drawing/2010/main">
        <mc:Choice Requires="a14">
          <p:sp>
            <p:nvSpPr>
              <p:cNvPr id="15" name="文本框 14"/>
              <p:cNvSpPr txBox="1"/>
              <p:nvPr>
                <p:custDataLst>
                  <p:tags r:id="rId1"/>
                </p:custDataLst>
              </p:nvPr>
            </p:nvSpPr>
            <p:spPr>
              <a:xfrm>
                <a:off x="1457960" y="2162175"/>
                <a:ext cx="3604260" cy="3735705"/>
              </a:xfrm>
              <a:prstGeom prst="rect">
                <a:avLst/>
              </a:prstGeom>
            </p:spPr>
            <p:style>
              <a:lnRef idx="3">
                <a:schemeClr val="accent1"/>
              </a:lnRef>
              <a:fillRef idx="0">
                <a:srgbClr val="FFFFFF"/>
              </a:fillRef>
              <a:effectRef idx="0">
                <a:srgbClr val="FFFFFF"/>
              </a:effectRef>
              <a:fontRef idx="minor">
                <a:schemeClr val="tx1"/>
              </a:fontRef>
            </p:style>
            <p:txBody>
              <a:bodyPr wrap="square" lIns="0" tIns="0" rIns="0" bIns="0" rtlCol="0">
                <a:noAutofit/>
              </a:bodyPr>
              <a:lstStyle/>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𝑅</m:t>
                        </m:r>
                      </m:e>
                      <m:sub>
                        <m:r>
                          <a:rPr lang="en-US" altLang="zh-CN" i="1" spc="300" dirty="0">
                            <a:solidFill>
                              <a:schemeClr val="tx1"/>
                            </a:solidFill>
                            <a:latin typeface="Cambria Math" panose="02040503050406030204" charset="0"/>
                            <a:cs typeface="Cambria Math" panose="02040503050406030204" charset="0"/>
                          </a:rPr>
                          <m:t>𝑇</m:t>
                        </m:r>
                      </m:sub>
                    </m:sSub>
                  </m:oMath>
                </a14:m>
                <a:r>
                  <a:rPr lang="zh-CN" altLang="en-US" spc="300" dirty="0">
                    <a:sym typeface="+mn-ea"/>
                  </a:rPr>
                  <a:t>：目标与制导站间距</a:t>
                </a:r>
                <a:endParaRPr lang="zh-CN" altLang="en-US" spc="300" dirty="0">
                  <a:solidFill>
                    <a:schemeClr val="tx1"/>
                  </a:solidFill>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𝑉</m:t>
                        </m:r>
                      </m:e>
                      <m:sub>
                        <m:r>
                          <a:rPr lang="en-US" altLang="zh-CN" i="1" spc="300" dirty="0">
                            <a:solidFill>
                              <a:schemeClr val="tx1"/>
                            </a:solidFill>
                            <a:latin typeface="Cambria Math" panose="02040503050406030204" charset="0"/>
                            <a:cs typeface="Cambria Math" panose="02040503050406030204" charset="0"/>
                            <a:sym typeface="+mn-ea"/>
                          </a:rPr>
                          <m:t>𝑇</m:t>
                        </m:r>
                      </m:sub>
                    </m:sSub>
                    <m:r>
                      <a:rPr lang="en-US" altLang="zh-CN" i="1" spc="300" dirty="0">
                        <a:solidFill>
                          <a:schemeClr val="tx1"/>
                        </a:solidFill>
                        <a:latin typeface="Cambria Math" panose="02040503050406030204" charset="0"/>
                        <a:cs typeface="Cambria Math" panose="02040503050406030204" charset="0"/>
                        <a:sym typeface="+mn-ea"/>
                      </a:rPr>
                      <m:t>：</m:t>
                    </m:r>
                  </m:oMath>
                </a14:m>
                <a:r>
                  <a:rPr lang="zh-CN" altLang="en-US" spc="300" dirty="0">
                    <a:sym typeface="+mn-ea"/>
                  </a:rPr>
                  <a:t>目标</a:t>
                </a:r>
                <a:r>
                  <a:rPr lang="zh-CN" altLang="en-US" spc="300" dirty="0">
                    <a:latin typeface="Cambria Math" panose="02040503050406030204" charset="0"/>
                    <a:cs typeface="Cambria Math" panose="02040503050406030204" charset="0"/>
                    <a:sym typeface="+mn-ea"/>
                  </a:rPr>
                  <a:t>速度</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𝜀</m:t>
                        </m:r>
                      </m:e>
                      <m:sub>
                        <m:r>
                          <a:rPr lang="en-US" altLang="zh-CN" i="1" spc="300" dirty="0">
                            <a:solidFill>
                              <a:schemeClr val="tx1"/>
                            </a:solidFill>
                            <a:latin typeface="Cambria Math" panose="02040503050406030204" charset="0"/>
                            <a:cs typeface="Cambria Math" panose="02040503050406030204" charset="0"/>
                          </a:rPr>
                          <m:t>𝑇</m:t>
                        </m:r>
                      </m:sub>
                    </m:sSub>
                  </m:oMath>
                </a14:m>
                <a:r>
                  <a:rPr lang="zh-CN" altLang="en-US" spc="300" dirty="0">
                    <a:latin typeface="Cambria Math" panose="02040503050406030204" charset="0"/>
                    <a:cs typeface="Cambria Math" panose="02040503050406030204" charset="0"/>
                    <a:sym typeface="+mn-ea"/>
                  </a:rPr>
                  <a:t>：</a:t>
                </a:r>
                <a:r>
                  <a:rPr lang="zh-CN" altLang="en-US" spc="300" dirty="0">
                    <a:sym typeface="+mn-ea"/>
                  </a:rPr>
                  <a:t>目标</a:t>
                </a:r>
                <a:r>
                  <a:rPr lang="zh-CN" altLang="en-US" spc="300" dirty="0">
                    <a:latin typeface="Cambria Math" panose="02040503050406030204" charset="0"/>
                    <a:cs typeface="Cambria Math" panose="02040503050406030204" charset="0"/>
                    <a:sym typeface="+mn-ea"/>
                  </a:rPr>
                  <a:t>视线角</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𝜎</m:t>
                        </m:r>
                      </m:e>
                      <m:sub>
                        <m:r>
                          <a:rPr lang="en-US" altLang="zh-CN" i="1" spc="300" dirty="0">
                            <a:solidFill>
                              <a:schemeClr val="tx1"/>
                            </a:solidFill>
                            <a:latin typeface="Cambria Math" panose="02040503050406030204" charset="0"/>
                            <a:cs typeface="Cambria Math" panose="02040503050406030204" charset="0"/>
                            <a:sym typeface="+mn-ea"/>
                          </a:rPr>
                          <m:t>𝑇</m:t>
                        </m:r>
                      </m:sub>
                    </m:sSub>
                    <m:r>
                      <a:rPr lang="en-US" altLang="zh-CN" i="1" spc="300" dirty="0">
                        <a:solidFill>
                          <a:schemeClr val="tx1"/>
                        </a:solidFill>
                        <a:latin typeface="Cambria Math" panose="02040503050406030204" charset="0"/>
                        <a:cs typeface="Cambria Math" panose="02040503050406030204" charset="0"/>
                        <a:sym typeface="+mn-ea"/>
                      </a:rPr>
                      <m:t>：</m:t>
                    </m:r>
                  </m:oMath>
                </a14:m>
                <a:r>
                  <a:rPr lang="zh-CN" altLang="en-US" spc="300" dirty="0">
                    <a:solidFill>
                      <a:schemeClr val="tx1"/>
                    </a:solidFill>
                    <a:sym typeface="+mn-ea"/>
                  </a:rPr>
                  <a:t>目标</a:t>
                </a:r>
                <a:r>
                  <a:rPr lang="zh-CN" altLang="en-US" spc="300" dirty="0">
                    <a:solidFill>
                      <a:schemeClr val="tx1"/>
                    </a:solidFill>
                    <a:latin typeface="Cambria Math" panose="02040503050406030204" charset="0"/>
                    <a:cs typeface="Cambria Math" panose="02040503050406030204" charset="0"/>
                    <a:sym typeface="+mn-ea"/>
                  </a:rPr>
                  <a:t>弹道角</a:t>
                </a: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𝑅</m:t>
                        </m:r>
                      </m:e>
                      <m:sub>
                        <m:r>
                          <a:rPr lang="en-US" altLang="zh-CN" i="1" spc="300" dirty="0">
                            <a:solidFill>
                              <a:schemeClr val="tx1"/>
                            </a:solidFill>
                            <a:latin typeface="Cambria Math" panose="02040503050406030204" charset="0"/>
                            <a:cs typeface="Cambria Math" panose="02040503050406030204" charset="0"/>
                          </a:rPr>
                          <m:t>𝑀</m:t>
                        </m:r>
                      </m:sub>
                    </m:sSub>
                  </m:oMath>
                </a14:m>
                <a:r>
                  <a:rPr lang="en-US" altLang="zh-CN" spc="300" dirty="0">
                    <a:solidFill>
                      <a:schemeClr val="tx1"/>
                    </a:solidFill>
                    <a:sym typeface="+mn-ea"/>
                  </a:rPr>
                  <a:t>:  </a:t>
                </a:r>
                <a:r>
                  <a:rPr lang="zh-CN" altLang="en-US" spc="300" dirty="0">
                    <a:solidFill>
                      <a:schemeClr val="tx1"/>
                    </a:solidFill>
                    <a:sym typeface="+mn-ea"/>
                  </a:rPr>
                  <a:t>导弹与制导站间距</a:t>
                </a:r>
                <a:endParaRPr lang="zh-CN" altLang="en-US" spc="300" dirty="0">
                  <a:solidFill>
                    <a:schemeClr val="tx1"/>
                  </a:solidFill>
                </a:endParaRPr>
              </a:p>
              <a:p>
                <a:pPr algn="just" eaLnBrk="1">
                  <a:lnSpc>
                    <a:spcPct val="130000"/>
                  </a:lnSpc>
                </a:pPr>
                <a14:m>
                  <m:oMath xmlns:m="http://schemas.openxmlformats.org/officeDocument/2006/math">
                    <m:r>
                      <a:rPr lang="en-US" altLang="zh-CN" i="1" spc="300" dirty="0">
                        <a:solidFill>
                          <a:schemeClr val="tx1"/>
                        </a:solidFill>
                        <a:latin typeface="Cambria Math" panose="02040503050406030204" charset="0"/>
                        <a:cs typeface="Cambria Math" panose="02040503050406030204" charset="0"/>
                      </a:rPr>
                      <m:t> </m:t>
                    </m:r>
                    <m:r>
                      <a:rPr lang="en-US" altLang="zh-CN" i="1" spc="300" dirty="0">
                        <a:solidFill>
                          <a:schemeClr val="tx1"/>
                        </a:solidFill>
                        <a:latin typeface="Cambria Math" panose="02040503050406030204" charset="0"/>
                        <a:cs typeface="Cambria Math" panose="02040503050406030204" charset="0"/>
                      </a:rPr>
                      <m:t>𝑉</m:t>
                    </m:r>
                  </m:oMath>
                </a14:m>
                <a:r>
                  <a:rPr lang="en-US" altLang="zh-CN" spc="300" dirty="0">
                    <a:solidFill>
                      <a:schemeClr val="tx1"/>
                    </a:solidFill>
                    <a:latin typeface="Cambria Math" panose="02040503050406030204" charset="0"/>
                    <a:cs typeface="Cambria Math" panose="02040503050406030204" charset="0"/>
                    <a:sym typeface="+mn-ea"/>
                  </a:rPr>
                  <a:t> </a:t>
                </a:r>
                <a:r>
                  <a:rPr lang="zh-CN" altLang="en-US" spc="300" dirty="0">
                    <a:solidFill>
                      <a:schemeClr val="tx1"/>
                    </a:solidFill>
                    <a:latin typeface="Cambria Math" panose="02040503050406030204" charset="0"/>
                    <a:cs typeface="Cambria Math" panose="02040503050406030204" charset="0"/>
                    <a:sym typeface="+mn-ea"/>
                  </a:rPr>
                  <a:t>：导弹速度</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rPr>
                        </m:ctrlPr>
                      </m:sSubPr>
                      <m:e>
                        <m:r>
                          <a:rPr lang="en-US" altLang="zh-CN" i="1" spc="300" dirty="0">
                            <a:solidFill>
                              <a:schemeClr val="tx1"/>
                            </a:solidFill>
                            <a:latin typeface="Cambria Math" panose="02040503050406030204" charset="0"/>
                            <a:cs typeface="Cambria Math" panose="02040503050406030204" charset="0"/>
                          </a:rPr>
                          <m:t>𝜀</m:t>
                        </m:r>
                      </m:e>
                      <m:sub>
                        <m:r>
                          <a:rPr lang="en-US" altLang="zh-CN" i="1" spc="300" dirty="0">
                            <a:solidFill>
                              <a:schemeClr val="tx1"/>
                            </a:solidFill>
                            <a:latin typeface="Cambria Math" panose="02040503050406030204" charset="0"/>
                            <a:cs typeface="Cambria Math" panose="02040503050406030204" charset="0"/>
                          </a:rPr>
                          <m:t>𝑀</m:t>
                        </m:r>
                      </m:sub>
                    </m:sSub>
                  </m:oMath>
                </a14:m>
                <a:r>
                  <a:rPr lang="zh-CN" altLang="en-US" spc="300" dirty="0">
                    <a:solidFill>
                      <a:schemeClr val="tx1"/>
                    </a:solidFill>
                    <a:latin typeface="Cambria Math" panose="02040503050406030204" charset="0"/>
                    <a:cs typeface="Cambria Math" panose="02040503050406030204" charset="0"/>
                    <a:sym typeface="+mn-ea"/>
                  </a:rPr>
                  <a:t>：导弹视线角</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r>
                      <a:rPr lang="en-US" altLang="zh-CN" i="1" spc="300" dirty="0">
                        <a:solidFill>
                          <a:schemeClr val="tx1"/>
                        </a:solidFill>
                        <a:latin typeface="Cambria Math" panose="02040503050406030204" charset="0"/>
                        <a:cs typeface="Cambria Math" panose="02040503050406030204" charset="0"/>
                      </a:rPr>
                      <m:t>𝜎</m:t>
                    </m:r>
                  </m:oMath>
                </a14:m>
                <a:r>
                  <a:rPr lang="en-US" altLang="zh-CN" spc="300" dirty="0">
                    <a:solidFill>
                      <a:schemeClr val="tx1"/>
                    </a:solidFill>
                    <a:latin typeface="Cambria Math" panose="02040503050406030204" charset="0"/>
                    <a:cs typeface="Cambria Math" panose="02040503050406030204" charset="0"/>
                    <a:sym typeface="+mn-ea"/>
                  </a:rPr>
                  <a:t>  </a:t>
                </a:r>
                <a:r>
                  <a:rPr lang="zh-CN" altLang="en-US" spc="300" dirty="0">
                    <a:solidFill>
                      <a:schemeClr val="tx1"/>
                    </a:solidFill>
                    <a:latin typeface="Cambria Math" panose="02040503050406030204" charset="0"/>
                    <a:cs typeface="Cambria Math" panose="02040503050406030204" charset="0"/>
                    <a:sym typeface="+mn-ea"/>
                  </a:rPr>
                  <a:t>：导弹弹道角</a:t>
                </a:r>
                <a:endParaRPr lang="zh-CN" altLang="en-US" spc="300" dirty="0">
                  <a:solidFill>
                    <a:schemeClr val="tx1"/>
                  </a:solidFill>
                  <a:latin typeface="Cambria Math" panose="02040503050406030204" charset="0"/>
                  <a:cs typeface="Cambria Math" panose="02040503050406030204" charset="0"/>
                </a:endParaRP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𝑉</m:t>
                        </m:r>
                      </m:e>
                      <m:sub>
                        <m:r>
                          <a:rPr lang="en-US" altLang="zh-CN" i="1" spc="300" dirty="0">
                            <a:solidFill>
                              <a:schemeClr val="tx1"/>
                            </a:solidFill>
                            <a:latin typeface="Cambria Math" panose="02040503050406030204" charset="0"/>
                            <a:cs typeface="Cambria Math" panose="02040503050406030204" charset="0"/>
                            <a:sym typeface="+mn-ea"/>
                          </a:rPr>
                          <m:t>𝐶</m:t>
                        </m:r>
                      </m:sub>
                    </m:sSub>
                  </m:oMath>
                </a14:m>
                <a:r>
                  <a:rPr lang="zh-CN" altLang="en-US" spc="300" dirty="0">
                    <a:solidFill>
                      <a:schemeClr val="tx1"/>
                    </a:solidFill>
                    <a:latin typeface="Cambria Math" panose="02040503050406030204" charset="0"/>
                    <a:cs typeface="Cambria Math" panose="02040503050406030204" charset="0"/>
                    <a:sym typeface="+mn-ea"/>
                  </a:rPr>
                  <a:t>：制导站速度</a:t>
                </a:r>
              </a:p>
              <a:p>
                <a:pPr algn="just" eaLnBrk="1">
                  <a:lnSpc>
                    <a:spcPct val="130000"/>
                  </a:lnSpc>
                </a:pPr>
                <a14:m>
                  <m:oMath xmlns:m="http://schemas.openxmlformats.org/officeDocument/2006/math">
                    <m:sSub>
                      <m:sSubPr>
                        <m:ctrlPr>
                          <a:rPr lang="en-US" altLang="zh-CN" i="1" spc="300" dirty="0">
                            <a:solidFill>
                              <a:schemeClr val="tx1"/>
                            </a:solidFill>
                            <a:latin typeface="Cambria Math" panose="02040503050406030204" pitchFamily="18" charset="0"/>
                            <a:cs typeface="Cambria Math" panose="02040503050406030204" charset="0"/>
                            <a:sym typeface="+mn-ea"/>
                          </a:rPr>
                        </m:ctrlPr>
                      </m:sSubPr>
                      <m:e>
                        <m:r>
                          <a:rPr lang="en-US" altLang="zh-CN" i="1" spc="300" dirty="0">
                            <a:solidFill>
                              <a:schemeClr val="tx1"/>
                            </a:solidFill>
                            <a:latin typeface="Cambria Math" panose="02040503050406030204" charset="0"/>
                            <a:cs typeface="Cambria Math" panose="02040503050406030204" charset="0"/>
                            <a:sym typeface="+mn-ea"/>
                          </a:rPr>
                          <m:t>𝜎</m:t>
                        </m:r>
                      </m:e>
                      <m:sub>
                        <m:r>
                          <a:rPr lang="en-US" altLang="zh-CN" i="1" spc="300" dirty="0">
                            <a:solidFill>
                              <a:schemeClr val="tx1"/>
                            </a:solidFill>
                            <a:latin typeface="Cambria Math" panose="02040503050406030204" charset="0"/>
                            <a:cs typeface="Cambria Math" panose="02040503050406030204" charset="0"/>
                            <a:sym typeface="+mn-ea"/>
                          </a:rPr>
                          <m:t>𝐶</m:t>
                        </m:r>
                      </m:sub>
                    </m:sSub>
                  </m:oMath>
                </a14:m>
                <a:r>
                  <a:rPr lang="zh-CN" altLang="en-US" spc="300" dirty="0">
                    <a:solidFill>
                      <a:schemeClr val="tx1"/>
                    </a:solidFill>
                    <a:latin typeface="Cambria Math" panose="02040503050406030204" charset="0"/>
                    <a:cs typeface="Cambria Math" panose="02040503050406030204" charset="0"/>
                    <a:sym typeface="+mn-ea"/>
                  </a:rPr>
                  <a:t>：制导站速度角</a:t>
                </a:r>
                <a:endParaRPr lang="en-US" altLang="zh-CN" i="1" spc="300" dirty="0">
                  <a:solidFill>
                    <a:schemeClr val="tx1"/>
                  </a:solidFill>
                  <a:latin typeface="Cambria Math" panose="02040503050406030204" charset="0"/>
                  <a:cs typeface="Cambria Math" panose="02040503050406030204" charset="0"/>
                  <a:sym typeface="+mn-ea"/>
                </a:endParaRPr>
              </a:p>
              <a:p>
                <a:pPr algn="just" eaLnBrk="1" fontAlgn="auto" hangingPunct="1">
                  <a:lnSpc>
                    <a:spcPct val="130000"/>
                  </a:lnSpc>
                  <a:spcBef>
                    <a:spcPts val="0"/>
                  </a:spcBef>
                  <a:spcAft>
                    <a:spcPts val="0"/>
                  </a:spcAft>
                </a:pPr>
                <a:endParaRPr lang="zh-CN" altLang="en-US" spc="300" dirty="0">
                  <a:solidFill>
                    <a:srgbClr val="000000">
                      <a:lumMod val="85000"/>
                      <a:lumOff val="15000"/>
                    </a:srgbClr>
                  </a:solidFill>
                  <a:latin typeface="微软雅黑" panose="020B0503020204020204" charset="-122"/>
                  <a:ea typeface="微软雅黑" panose="020B0503020204020204" charset="-122"/>
                </a:endParaRPr>
              </a:p>
            </p:txBody>
          </p:sp>
        </mc:Choice>
        <mc:Fallback xmlns="">
          <p:sp>
            <p:nvSpPr>
              <p:cNvPr id="15" name="文本框 14"/>
              <p:cNvSpPr txBox="1">
                <a:spLocks noRot="1" noChangeAspect="1" noMove="1" noResize="1" noEditPoints="1" noAdjustHandles="1" noChangeArrowheads="1" noChangeShapeType="1" noTextEdit="1"/>
              </p:cNvSpPr>
              <p:nvPr>
                <p:custDataLst>
                  <p:tags r:id="rId7"/>
                </p:custDataLst>
              </p:nvPr>
            </p:nvSpPr>
            <p:spPr>
              <a:xfrm>
                <a:off x="1457960" y="2162175"/>
                <a:ext cx="3604260" cy="3735705"/>
              </a:xfrm>
              <a:prstGeom prst="rect">
                <a:avLst/>
              </a:prstGeom>
              <a:blipFill rotWithShape="1">
                <a:blip r:embed="rId8"/>
                <a:stretch>
                  <a:fillRect l="-282" t="-272" r="-264" b="-4895"/>
                </a:stretch>
              </a:blipFill>
            </p:spPr>
            <p:style>
              <a:lnRef idx="3">
                <a:schemeClr val="accent1"/>
              </a:lnRef>
              <a:fillRef idx="0">
                <a:srgbClr val="FFFFFF"/>
              </a:fillRef>
              <a:effectRef idx="0">
                <a:srgbClr val="FFFFFF"/>
              </a:effectRef>
              <a:fontRef idx="minor">
                <a:schemeClr val="tx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custDataLst>
                  <p:tags r:id="rId2"/>
                </p:custDataLst>
              </p:nvPr>
            </p:nvSpPr>
            <p:spPr>
              <a:xfrm>
                <a:off x="6100445" y="2162175"/>
                <a:ext cx="6076315" cy="3176270"/>
              </a:xfrm>
              <a:prstGeom prst="rect">
                <a:avLst/>
              </a:prstGeom>
            </p:spPr>
            <p:style>
              <a:lnRef idx="3">
                <a:schemeClr val="accent4"/>
              </a:lnRef>
              <a:fillRef idx="0">
                <a:srgbClr val="FFFFFF"/>
              </a:fillRef>
              <a:effectRef idx="0">
                <a:srgbClr val="FFFFFF"/>
              </a:effectRef>
              <a:fontRef idx="minor">
                <a:schemeClr val="tx1"/>
              </a:fontRef>
            </p:style>
            <p:txBody>
              <a:bodyPr wrap="square" lIns="0" tIns="0" rIns="0" bIns="0" rtlCol="0">
                <a:noAutofit/>
              </a:bodyPr>
              <a:lstStyle/>
              <a:p>
                <a:pPr algn="just" eaLnBrk="1" fontAlgn="auto" hangingPunct="1">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fPr>
                        <m:num>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𝑅</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num>
                        <m:den>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𝑑𝑡</m:t>
                          </m:r>
                        </m:den>
                      </m:f>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𝑉𝑐𝑜𝑠</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𝑐𝑜𝑠</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oMath>
                  </m:oMathPara>
                </a14:m>
                <a:endPar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endParaRPr>
              </a:p>
              <a:p>
                <a:pPr algn="just" eaLnBrk="1" fontAlgn="auto" hangingPunct="1">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𝑅</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f>
                        <m:f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fPr>
                        <m:num>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num>
                        <m:den>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𝑑𝑡</m:t>
                          </m:r>
                        </m:den>
                      </m:f>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𝑉𝑠𝑖𝑛</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𝑠𝑖𝑛</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oMath>
                  </m:oMathPara>
                </a14:m>
                <a:endPar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endParaRPr>
              </a:p>
              <a:p>
                <a:pPr algn="just" eaLnBrk="1" fontAlgn="auto" hangingPunct="1">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fPr>
                        <m:num>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𝑅</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num>
                        <m:den>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𝑑𝑡</m:t>
                          </m:r>
                        </m:den>
                      </m:f>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𝑐𝑜𝑠</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𝑐𝑜𝑠</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oMath>
                  </m:oMathPara>
                </a14:m>
                <a:endPar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endParaRPr>
              </a:p>
              <a:p>
                <a:pPr algn="just" eaLnBrk="1" fontAlgn="auto" hangingPunct="1">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𝑅</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f>
                        <m:f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fPr>
                        <m:num>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num>
                        <m:den>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𝑑𝑡</m:t>
                          </m:r>
                        </m:den>
                      </m:f>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𝑠𝑖𝑛</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𝑉</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𝑠𝑖𝑛</m:t>
                      </m:r>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𝜎</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𝐶</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oMath>
                  </m:oMathPara>
                </a14:m>
                <a:endPar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endParaRPr>
              </a:p>
              <a:p>
                <a:pPr algn="just" eaLnBrk="1" fontAlgn="auto" hangingPunct="1">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𝑀</m:t>
                          </m:r>
                        </m:sub>
                      </m:s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m:t>
                      </m:r>
                      <m:sSub>
                        <m:sSubPr>
                          <m:ctrlPr>
                            <a:rPr lang="en-US" altLang="zh-CN" i="1" spc="300" dirty="0">
                              <a:solidFill>
                                <a:srgbClr val="000000">
                                  <a:lumMod val="85000"/>
                                  <a:lumOff val="15000"/>
                                </a:srgbClr>
                              </a:solidFill>
                              <a:latin typeface="Cambria Math" panose="02040503050406030204" pitchFamily="18" charset="0"/>
                              <a:ea typeface="微软雅黑" panose="020B0503020204020204" charset="-122"/>
                              <a:cs typeface="Cambria Math" panose="02040503050406030204" charset="0"/>
                            </a:rPr>
                          </m:ctrlPr>
                        </m:sSubPr>
                        <m:e>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𝜀</m:t>
                          </m:r>
                        </m:e>
                        <m:sub>
                          <m:r>
                            <a:rPr lang="en-US" altLang="zh-CN" i="1" spc="300" dirty="0">
                              <a:solidFill>
                                <a:srgbClr val="000000">
                                  <a:lumMod val="85000"/>
                                  <a:lumOff val="15000"/>
                                </a:srgbClr>
                              </a:solidFill>
                              <a:latin typeface="Cambria Math" panose="02040503050406030204" charset="0"/>
                              <a:ea typeface="微软雅黑" panose="020B0503020204020204" charset="-122"/>
                              <a:cs typeface="Cambria Math" panose="02040503050406030204" charset="0"/>
                            </a:rPr>
                            <m:t>𝑇</m:t>
                          </m:r>
                        </m:sub>
                      </m:sSub>
                    </m:oMath>
                  </m:oMathPara>
                </a14:m>
                <a:endParaRPr lang="zh-CN" altLang="en-US" spc="300" dirty="0">
                  <a:solidFill>
                    <a:srgbClr val="000000">
                      <a:lumMod val="85000"/>
                      <a:lumOff val="15000"/>
                    </a:srgbClr>
                  </a:solidFill>
                  <a:latin typeface="微软雅黑" panose="020B0503020204020204" charset="-122"/>
                  <a:ea typeface="微软雅黑" panose="020B0503020204020204" charset="-122"/>
                </a:endParaRPr>
              </a:p>
            </p:txBody>
          </p:sp>
        </mc:Choice>
        <mc:Fallback xmlns="">
          <p:sp>
            <p:nvSpPr>
              <p:cNvPr id="16" name="文本框 15"/>
              <p:cNvSpPr txBox="1">
                <a:spLocks noRot="1" noChangeAspect="1" noMove="1" noResize="1" noEditPoints="1" noAdjustHandles="1" noChangeArrowheads="1" noChangeShapeType="1" noTextEdit="1"/>
              </p:cNvSpPr>
              <p:nvPr>
                <p:custDataLst>
                  <p:tags r:id="rId9"/>
                </p:custDataLst>
              </p:nvPr>
            </p:nvSpPr>
            <p:spPr>
              <a:xfrm>
                <a:off x="6100445" y="2162175"/>
                <a:ext cx="6076315" cy="3176270"/>
              </a:xfrm>
              <a:prstGeom prst="rect">
                <a:avLst/>
              </a:prstGeom>
              <a:blipFill rotWithShape="1">
                <a:blip r:embed="rId10"/>
                <a:stretch>
                  <a:fillRect l="-167" t="-300" r="-157" b="-300"/>
                </a:stretch>
              </a:blipFill>
            </p:spPr>
            <p:style>
              <a:lnRef idx="3">
                <a:schemeClr val="accent4"/>
              </a:lnRef>
              <a:fillRef idx="0">
                <a:srgbClr val="FFFFFF"/>
              </a:fillRef>
              <a:effectRef idx="0">
                <a:srgbClr val="FFFFFF"/>
              </a:effectRef>
              <a:fontRef idx="minor">
                <a:schemeClr val="tx1"/>
              </a:fontRef>
            </p:style>
            <p:txBody>
              <a:bodyPr/>
              <a:lstStyle/>
              <a:p>
                <a:r>
                  <a:rPr lang="zh-CN" altLang="en-US">
                    <a:noFill/>
                  </a:rPr>
                  <a:t> </a:t>
                </a:r>
              </a:p>
            </p:txBody>
          </p:sp>
        </mc:Fallback>
      </mc:AlternateContent>
      <p:sp>
        <p:nvSpPr>
          <p:cNvPr id="17" name="文本框 16"/>
          <p:cNvSpPr txBox="1"/>
          <p:nvPr>
            <p:custDataLst>
              <p:tags r:id="rId3"/>
            </p:custDataLst>
          </p:nvPr>
        </p:nvSpPr>
        <p:spPr>
          <a:xfrm>
            <a:off x="1457696" y="1232348"/>
            <a:ext cx="3604219" cy="782788"/>
          </a:xfrm>
          <a:prstGeom prst="roundRect">
            <a:avLst/>
          </a:prstGeom>
          <a:solidFill>
            <a:schemeClr val="accent1"/>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32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有关参数</a:t>
            </a:r>
          </a:p>
        </p:txBody>
      </p:sp>
      <p:sp>
        <p:nvSpPr>
          <p:cNvPr id="18" name="文本框 17"/>
          <p:cNvSpPr txBox="1"/>
          <p:nvPr>
            <p:custDataLst>
              <p:tags r:id="rId4"/>
            </p:custDataLst>
          </p:nvPr>
        </p:nvSpPr>
        <p:spPr>
          <a:xfrm>
            <a:off x="7337092" y="1231713"/>
            <a:ext cx="3604219" cy="782788"/>
          </a:xfrm>
          <a:prstGeom prst="roundRect">
            <a:avLst/>
          </a:prstGeom>
          <a:solidFill>
            <a:schemeClr val="accent4"/>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32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运动方程组</a:t>
            </a:r>
          </a:p>
        </p:txBody>
      </p:sp>
      <p:sp>
        <p:nvSpPr>
          <p:cNvPr id="19" name="文本框 18"/>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12</a:t>
            </a: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制导站速度和弹道参数关系</a:t>
            </a:r>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13</a:t>
            </a:r>
          </a:p>
        </p:txBody>
      </p:sp>
      <p:sp>
        <p:nvSpPr>
          <p:cNvPr id="32" name="矩形 31"/>
          <p:cNvSpPr/>
          <p:nvPr/>
        </p:nvSpPr>
        <p:spPr>
          <a:xfrm>
            <a:off x="4777429" y="273027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p:cNvSpPr txBox="1"/>
              <p:nvPr/>
            </p:nvSpPr>
            <p:spPr>
              <a:xfrm>
                <a:off x="3301315" y="2072746"/>
                <a:ext cx="2196465" cy="583565"/>
              </a:xfrm>
              <a:prstGeom prst="rect">
                <a:avLst/>
              </a:prstGeom>
              <a:noFill/>
            </p:spPr>
            <p:txBody>
              <a:bodyPr wrap="none" l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pc="100" dirty="0">
                              <a:solidFill>
                                <a:schemeClr val="accent1"/>
                              </a:solidFill>
                              <a:latin typeface="Cambria Math" panose="02040503050406030204" pitchFamily="18" charset="0"/>
                              <a:cs typeface="Cambria Math" panose="02040503050406030204" charset="0"/>
                            </a:rPr>
                          </m:ctrlPr>
                        </m:sSubPr>
                        <m:e>
                          <m:r>
                            <a:rPr lang="en-US" altLang="zh-CN" sz="3200" b="1" i="1" spc="100" dirty="0">
                              <a:solidFill>
                                <a:schemeClr val="accent1"/>
                              </a:solidFill>
                              <a:latin typeface="Cambria Math" panose="02040503050406030204" charset="0"/>
                              <a:cs typeface="Cambria Math" panose="02040503050406030204" charset="0"/>
                            </a:rPr>
                            <m:t>𝑽</m:t>
                          </m:r>
                        </m:e>
                        <m:sub>
                          <m:r>
                            <a:rPr lang="en-US" altLang="zh-CN" sz="3200" b="1" i="1" spc="100" dirty="0">
                              <a:solidFill>
                                <a:schemeClr val="accent1"/>
                              </a:solidFill>
                              <a:latin typeface="Cambria Math" panose="02040503050406030204" charset="0"/>
                              <a:cs typeface="Cambria Math" panose="02040503050406030204" charset="0"/>
                            </a:rPr>
                            <m:t>𝑪</m:t>
                          </m:r>
                        </m:sub>
                      </m:sSub>
                      <m:r>
                        <a:rPr lang="en-US" altLang="zh-CN" sz="3200" b="1" i="1" spc="100" dirty="0">
                          <a:solidFill>
                            <a:schemeClr val="accent1"/>
                          </a:solidFill>
                          <a:latin typeface="Cambria Math" panose="02040503050406030204" charset="0"/>
                          <a:cs typeface="Cambria Math" panose="02040503050406030204" charset="0"/>
                        </a:rPr>
                        <m:t>=</m:t>
                      </m:r>
                      <m:r>
                        <a:rPr lang="en-US" altLang="zh-CN" sz="3200" b="1" i="1" spc="100" dirty="0">
                          <a:solidFill>
                            <a:schemeClr val="accent1"/>
                          </a:solidFill>
                          <a:latin typeface="Cambria Math" panose="02040503050406030204" charset="0"/>
                          <a:cs typeface="Cambria Math" panose="02040503050406030204" charset="0"/>
                        </a:rPr>
                        <m:t>𝟓</m:t>
                      </m:r>
                      <m:r>
                        <a:rPr lang="en-US" altLang="zh-CN" sz="3200" b="1" i="1" spc="100" dirty="0">
                          <a:solidFill>
                            <a:schemeClr val="accent1"/>
                          </a:solidFill>
                          <a:latin typeface="Cambria Math" panose="02040503050406030204" charset="0"/>
                          <a:cs typeface="Cambria Math" panose="02040503050406030204" charset="0"/>
                        </a:rPr>
                        <m:t>𝒎</m:t>
                      </m:r>
                      <m:r>
                        <a:rPr lang="en-US" altLang="zh-CN" sz="3200" b="1" i="1" spc="100" dirty="0">
                          <a:solidFill>
                            <a:schemeClr val="accent1"/>
                          </a:solidFill>
                          <a:latin typeface="Cambria Math" panose="02040503050406030204" charset="0"/>
                          <a:cs typeface="Cambria Math" panose="02040503050406030204" charset="0"/>
                        </a:rPr>
                        <m:t>/</m:t>
                      </m:r>
                      <m:r>
                        <a:rPr lang="en-US" altLang="zh-CN" sz="3200" b="1" i="1" spc="100" dirty="0">
                          <a:solidFill>
                            <a:schemeClr val="accent1"/>
                          </a:solidFill>
                          <a:latin typeface="Cambria Math" panose="02040503050406030204" charset="0"/>
                          <a:cs typeface="Cambria Math" panose="02040503050406030204" charset="0"/>
                        </a:rPr>
                        <m:t>𝒔</m:t>
                      </m:r>
                    </m:oMath>
                  </m:oMathPara>
                </a14:m>
                <a:endParaRPr lang="zh-CN" altLang="en-US" sz="3200" b="1" spc="100" dirty="0">
                  <a:solidFill>
                    <a:schemeClr val="accent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301315" y="2072746"/>
                <a:ext cx="2196465" cy="583565"/>
              </a:xfrm>
              <a:prstGeom prst="rect">
                <a:avLst/>
              </a:prstGeom>
              <a:blipFill rotWithShape="1">
                <a:blip r:embed="rId3"/>
                <a:stretch>
                  <a:fillRect l="-27" t="-18" r="-6623" b="18"/>
                </a:stretch>
              </a:blipFill>
            </p:spPr>
            <p:txBody>
              <a:bodyPr/>
              <a:lstStyle/>
              <a:p>
                <a:r>
                  <a:rPr lang="zh-CN" altLang="en-US">
                    <a:noFill/>
                  </a:rPr>
                  <a:t> </a:t>
                </a:r>
              </a:p>
            </p:txBody>
          </p:sp>
        </mc:Fallback>
      </mc:AlternateContent>
      <p:sp>
        <p:nvSpPr>
          <p:cNvPr id="34" name="文本框 33"/>
          <p:cNvSpPr txBox="1"/>
          <p:nvPr/>
        </p:nvSpPr>
        <p:spPr>
          <a:xfrm>
            <a:off x="3380740" y="2914650"/>
            <a:ext cx="2336800" cy="889635"/>
          </a:xfrm>
          <a:prstGeom prst="rect">
            <a:avLst/>
          </a:prstGeom>
        </p:spPr>
        <p:style>
          <a:lnRef idx="2">
            <a:schemeClr val="accent1"/>
          </a:lnRef>
          <a:fillRef idx="0">
            <a:srgbClr val="FFFFFF"/>
          </a:fillRef>
          <a:effectRef idx="0">
            <a:srgbClr val="FFFFFF"/>
          </a:effectRef>
          <a:fontRef idx="minor">
            <a:schemeClr val="tx1"/>
          </a:fontRef>
        </p:style>
        <p:txBody>
          <a:bodyPr wrap="square" lIns="0" rtlCol="0">
            <a:noAutofit/>
          </a:bodyPr>
          <a:lstStyle/>
          <a:p>
            <a:pPr algn="l" eaLnBrk="1">
              <a:lnSpc>
                <a:spcPct val="100000"/>
              </a:lnSpc>
              <a:buClrTx/>
              <a:buSzTx/>
              <a:buNone/>
            </a:pPr>
            <a:r>
              <a:rPr lang="zh-CN" altLang="en-US" sz="1600">
                <a:ea typeface="+mn-ea"/>
              </a:rPr>
              <a:t>追击时间: 23.94s </a:t>
            </a:r>
          </a:p>
          <a:p>
            <a:pPr algn="l" eaLnBrk="1">
              <a:lnSpc>
                <a:spcPct val="100000"/>
              </a:lnSpc>
              <a:buClrTx/>
              <a:buSzTx/>
              <a:buNone/>
            </a:pPr>
            <a:r>
              <a:rPr lang="zh-CN" altLang="en-US" sz="1600">
                <a:ea typeface="+mn-ea"/>
              </a:rPr>
              <a:t>碰撞点： (619.02,2818.81)m</a:t>
            </a:r>
            <a:endParaRPr lang="en-US" altLang="zh-CN" spc="100" dirty="0">
              <a:latin typeface="+mn-ea"/>
              <a:ea typeface="+mn-ea"/>
            </a:endParaRPr>
          </a:p>
        </p:txBody>
      </p:sp>
      <p:sp>
        <p:nvSpPr>
          <p:cNvPr id="35" name="矩形 34"/>
          <p:cNvSpPr/>
          <p:nvPr/>
        </p:nvSpPr>
        <p:spPr>
          <a:xfrm>
            <a:off x="6703872" y="272455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文本框 35"/>
              <p:cNvSpPr txBox="1"/>
              <p:nvPr/>
            </p:nvSpPr>
            <p:spPr>
              <a:xfrm>
                <a:off x="6703872" y="2068936"/>
                <a:ext cx="2452370" cy="583565"/>
              </a:xfrm>
              <a:prstGeom prst="rect">
                <a:avLst/>
              </a:prstGeom>
              <a:noFill/>
            </p:spPr>
            <p:txBody>
              <a:bodyPr wrap="none" l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pc="100" dirty="0">
                              <a:solidFill>
                                <a:schemeClr val="accent4"/>
                              </a:solidFill>
                              <a:latin typeface="Cambria Math" panose="02040503050406030204" pitchFamily="18" charset="0"/>
                              <a:cs typeface="Cambria Math" panose="02040503050406030204" charset="0"/>
                            </a:rPr>
                          </m:ctrlPr>
                        </m:sSubPr>
                        <m:e>
                          <m:r>
                            <a:rPr lang="en-US" altLang="zh-CN" sz="3200" b="1" i="1" spc="100" dirty="0">
                              <a:solidFill>
                                <a:schemeClr val="accent4"/>
                              </a:solidFill>
                              <a:latin typeface="Cambria Math" panose="02040503050406030204" charset="0"/>
                              <a:cs typeface="Cambria Math" panose="02040503050406030204" charset="0"/>
                            </a:rPr>
                            <m:t>𝑽</m:t>
                          </m:r>
                        </m:e>
                        <m:sub>
                          <m:r>
                            <a:rPr lang="en-US" altLang="zh-CN" sz="3200" b="1" i="1" spc="100" dirty="0">
                              <a:solidFill>
                                <a:schemeClr val="accent4"/>
                              </a:solidFill>
                              <a:latin typeface="Cambria Math" panose="02040503050406030204" charset="0"/>
                              <a:cs typeface="Cambria Math" panose="02040503050406030204" charset="0"/>
                            </a:rPr>
                            <m:t>𝑪</m:t>
                          </m:r>
                        </m:sub>
                      </m:sSub>
                      <m:r>
                        <a:rPr lang="en-US" altLang="zh-CN" sz="3200" b="1" i="1" spc="100" dirty="0">
                          <a:solidFill>
                            <a:schemeClr val="accent4"/>
                          </a:solidFill>
                          <a:latin typeface="Cambria Math" panose="02040503050406030204" charset="0"/>
                          <a:cs typeface="Cambria Math" panose="02040503050406030204" charset="0"/>
                        </a:rPr>
                        <m:t>=</m:t>
                      </m:r>
                      <m:r>
                        <a:rPr lang="en-US" altLang="zh-CN" sz="3200" b="1" i="1" spc="100" dirty="0">
                          <a:solidFill>
                            <a:schemeClr val="accent4"/>
                          </a:solidFill>
                          <a:latin typeface="Cambria Math" panose="02040503050406030204" charset="0"/>
                          <a:cs typeface="Cambria Math" panose="02040503050406030204" charset="0"/>
                        </a:rPr>
                        <m:t>𝟏𝟎</m:t>
                      </m:r>
                      <m:r>
                        <a:rPr lang="en-US" altLang="zh-CN" sz="3200" b="1" i="1" spc="100" dirty="0">
                          <a:solidFill>
                            <a:schemeClr val="accent4"/>
                          </a:solidFill>
                          <a:latin typeface="Cambria Math" panose="02040503050406030204" charset="0"/>
                          <a:cs typeface="Cambria Math" panose="02040503050406030204" charset="0"/>
                        </a:rPr>
                        <m:t>𝒎</m:t>
                      </m:r>
                      <m:r>
                        <a:rPr lang="en-US" altLang="zh-CN" sz="3200" b="1" i="1" spc="100" dirty="0">
                          <a:solidFill>
                            <a:schemeClr val="accent4"/>
                          </a:solidFill>
                          <a:latin typeface="Cambria Math" panose="02040503050406030204" charset="0"/>
                          <a:cs typeface="Cambria Math" panose="02040503050406030204" charset="0"/>
                        </a:rPr>
                        <m:t>/</m:t>
                      </m:r>
                      <m:r>
                        <a:rPr lang="en-US" altLang="zh-CN" sz="3200" b="1" i="1" spc="100" dirty="0">
                          <a:solidFill>
                            <a:schemeClr val="accent4"/>
                          </a:solidFill>
                          <a:latin typeface="Cambria Math" panose="02040503050406030204" charset="0"/>
                          <a:cs typeface="Cambria Math" panose="02040503050406030204" charset="0"/>
                        </a:rPr>
                        <m:t>𝒔</m:t>
                      </m:r>
                    </m:oMath>
                  </m:oMathPara>
                </a14:m>
                <a:endParaRPr lang="zh-CN" altLang="en-US" sz="3200" b="1" spc="100" dirty="0">
                  <a:solidFill>
                    <a:schemeClr val="accent4"/>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6703872" y="2068936"/>
                <a:ext cx="2452370" cy="583565"/>
              </a:xfrm>
              <a:prstGeom prst="rect">
                <a:avLst/>
              </a:prstGeom>
              <a:blipFill rotWithShape="1">
                <a:blip r:embed="rId4"/>
                <a:stretch>
                  <a:fillRect l="-7" t="-18" r="-5948" b="18"/>
                </a:stretch>
              </a:blipFill>
            </p:spPr>
            <p:txBody>
              <a:bodyPr/>
              <a:lstStyle/>
              <a:p>
                <a:r>
                  <a:rPr lang="zh-CN" altLang="en-US">
                    <a:noFill/>
                  </a:rPr>
                  <a:t> </a:t>
                </a:r>
              </a:p>
            </p:txBody>
          </p:sp>
        </mc:Fallback>
      </mc:AlternateContent>
      <p:sp>
        <p:nvSpPr>
          <p:cNvPr id="37" name="文本框 36"/>
          <p:cNvSpPr txBox="1"/>
          <p:nvPr/>
        </p:nvSpPr>
        <p:spPr>
          <a:xfrm>
            <a:off x="6680200" y="2914650"/>
            <a:ext cx="2465705" cy="889635"/>
          </a:xfrm>
          <a:prstGeom prst="rect">
            <a:avLst/>
          </a:prstGeom>
        </p:spPr>
        <p:style>
          <a:lnRef idx="2">
            <a:schemeClr val="accent4"/>
          </a:lnRef>
          <a:fillRef idx="0">
            <a:srgbClr val="FFFFFF"/>
          </a:fillRef>
          <a:effectRef idx="0">
            <a:srgbClr val="FFFFFF"/>
          </a:effectRef>
          <a:fontRef idx="minor">
            <a:schemeClr val="tx1"/>
          </a:fontRef>
        </p:style>
        <p:txBody>
          <a:bodyPr wrap="square" lIns="0" rtlCol="0">
            <a:normAutofit/>
          </a:bodyPr>
          <a:lstStyle/>
          <a:p>
            <a:pPr lvl="0" algn="l">
              <a:lnSpc>
                <a:spcPct val="100000"/>
              </a:lnSpc>
              <a:buClrTx/>
              <a:buSzTx/>
              <a:buFontTx/>
              <a:buNone/>
            </a:pPr>
            <a:r>
              <a:rPr lang="zh-CN" altLang="en-US" sz="1600">
                <a:sym typeface="+mn-ea"/>
              </a:rPr>
              <a:t>追击时间: 23.99s</a:t>
            </a:r>
          </a:p>
          <a:p>
            <a:pPr lvl="0" algn="l">
              <a:lnSpc>
                <a:spcPct val="100000"/>
              </a:lnSpc>
              <a:buClrTx/>
              <a:buSzTx/>
              <a:buFontTx/>
              <a:buNone/>
            </a:pPr>
            <a:r>
              <a:rPr lang="zh-CN" altLang="en-US" sz="1600">
                <a:sym typeface="+mn-ea"/>
              </a:rPr>
              <a:t>碰撞点：</a:t>
            </a:r>
          </a:p>
          <a:p>
            <a:pPr lvl="0" algn="l">
              <a:lnSpc>
                <a:spcPct val="100000"/>
              </a:lnSpc>
              <a:buClrTx/>
              <a:buSzTx/>
              <a:buFontTx/>
              <a:buNone/>
            </a:pPr>
            <a:r>
              <a:rPr lang="zh-CN" altLang="en-US" sz="1600">
                <a:sym typeface="+mn-ea"/>
              </a:rPr>
              <a:t>(498.26, 2818.96)m</a:t>
            </a:r>
          </a:p>
        </p:txBody>
      </p:sp>
      <p:cxnSp>
        <p:nvCxnSpPr>
          <p:cNvPr id="38" name="直接连接符 37"/>
          <p:cNvCxnSpPr/>
          <p:nvPr/>
        </p:nvCxnSpPr>
        <p:spPr>
          <a:xfrm>
            <a:off x="6091989" y="2197206"/>
            <a:ext cx="8890" cy="1607185"/>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p:cNvSpPr txBox="1"/>
              <p:nvPr/>
            </p:nvSpPr>
            <p:spPr>
              <a:xfrm>
                <a:off x="3301365" y="918210"/>
                <a:ext cx="5850890" cy="1080135"/>
              </a:xfrm>
              <a:prstGeom prst="rect">
                <a:avLst/>
              </a:prstGeom>
            </p:spPr>
            <p:style>
              <a:lnRef idx="2">
                <a:schemeClr val="accent1"/>
              </a:lnRef>
              <a:fillRef idx="0">
                <a:srgbClr val="FFFFFF"/>
              </a:fillRef>
              <a:effectRef idx="0">
                <a:srgbClr val="FFFFFF"/>
              </a:effectRef>
              <a:fontRef idx="minor">
                <a:schemeClr val="tx1"/>
              </a:fontRef>
            </p:style>
            <p:txBody>
              <a:bodyPr wrap="square" rtlCol="0">
                <a:noAutofit/>
              </a:bodyPr>
              <a:lstStyle/>
              <a:p>
                <a:pPr algn="ctr"/>
                <a:r>
                  <a:rPr lang="zh-CN" altLang="en-US" sz="1600"/>
                  <a:t>初始条件：</a:t>
                </a:r>
                <a:r>
                  <a:rPr lang="zh-CN" altLang="en-US" sz="1600">
                    <a:sym typeface="+mn-ea"/>
                  </a:rPr>
                  <a:t>制导站在</a:t>
                </a:r>
                <a:r>
                  <a:rPr lang="en-US" altLang="zh-CN" sz="1600">
                    <a:sym typeface="+mn-ea"/>
                  </a:rPr>
                  <a:t>(0,0)</a:t>
                </a:r>
                <a:r>
                  <a:rPr lang="zh-CN" altLang="en-US" sz="1600">
                    <a:sym typeface="+mn-ea"/>
                  </a:rPr>
                  <a:t>处开始运动</a:t>
                </a:r>
              </a:p>
              <a:p>
                <a:pPr algn="ct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𝟓𝟎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 </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𝑹</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𝟑𝟎𝟎𝟎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𝑻</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𝑽</m:t>
                          </m:r>
                        </m:e>
                        <m:sub>
                          <m:r>
                            <a:rPr lang="en-US" altLang="zh-CN" sz="1600" b="1" i="1">
                              <a:latin typeface="Cambria Math" panose="02040503050406030204" charset="0"/>
                              <a:cs typeface="Cambria Math" panose="02040503050406030204" charset="0"/>
                            </a:rPr>
                            <m:t>𝑴</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𝟏𝟐𝟎</m:t>
                      </m:r>
                      <m:r>
                        <a:rPr lang="en-US" altLang="zh-CN" sz="1600" b="1" i="1">
                          <a:latin typeface="Cambria Math" panose="02040503050406030204" charset="0"/>
                          <a:cs typeface="Cambria Math" panose="02040503050406030204" charset="0"/>
                        </a:rPr>
                        <m:t>𝒎</m:t>
                      </m:r>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𝒔</m:t>
                      </m:r>
                    </m:oMath>
                  </m:oMathPara>
                </a14:m>
                <a:endParaRPr lang="zh-CN" altLang="en-US" sz="1600">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𝑴</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sSub>
                        <m:sSubPr>
                          <m:ctrlPr>
                            <a:rPr lang="en-US" altLang="zh-CN" sz="1600" b="1" i="1">
                              <a:latin typeface="Cambria Math" panose="02040503050406030204" pitchFamily="18" charset="0"/>
                              <a:cs typeface="Cambria Math" panose="02040503050406030204" charset="0"/>
                            </a:rPr>
                          </m:ctrlPr>
                        </m:sSubPr>
                        <m:e>
                          <m:r>
                            <a:rPr lang="en-US" altLang="zh-CN" sz="1600" b="1" i="1">
                              <a:latin typeface="Cambria Math" panose="02040503050406030204" charset="0"/>
                              <a:cs typeface="Cambria Math" panose="02040503050406030204" charset="0"/>
                            </a:rPr>
                            <m:t>𝜺</m:t>
                          </m:r>
                        </m:e>
                        <m:sub>
                          <m:r>
                            <a:rPr lang="en-US" altLang="zh-CN" sz="1600" b="1" i="1">
                              <a:latin typeface="Cambria Math" panose="02040503050406030204" charset="0"/>
                              <a:cs typeface="Cambria Math" panose="02040503050406030204" charset="0"/>
                            </a:rPr>
                            <m:t>𝑻</m:t>
                          </m:r>
                          <m:r>
                            <a:rPr lang="en-US" altLang="zh-CN" sz="1600" b="1" i="1">
                              <a:latin typeface="Cambria Math" panose="02040503050406030204" charset="0"/>
                              <a:cs typeface="Cambria Math" panose="02040503050406030204" charset="0"/>
                            </a:rPr>
                            <m:t>𝟎</m:t>
                          </m:r>
                        </m:sub>
                      </m:sSub>
                      <m:r>
                        <a:rPr lang="en-US" altLang="zh-CN" sz="1600" b="1" i="1">
                          <a:latin typeface="Cambria Math" panose="02040503050406030204" charset="0"/>
                          <a:cs typeface="Cambria Math" panose="02040503050406030204" charset="0"/>
                        </a:rPr>
                        <m:t>=</m:t>
                      </m:r>
                      <m:r>
                        <a:rPr lang="en-US" altLang="zh-CN" sz="1600" b="1" i="1">
                          <a:latin typeface="Cambria Math" panose="02040503050406030204" charset="0"/>
                          <a:cs typeface="Cambria Math" panose="02040503050406030204" charset="0"/>
                        </a:rPr>
                        <m:t>𝟕𝟎</m:t>
                      </m:r>
                      <m:r>
                        <a:rPr lang="zh-CN" altLang="en-US"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m:t>
                      </m:r>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𝝈</m:t>
                          </m:r>
                        </m:e>
                        <m:sub>
                          <m:r>
                            <a:rPr lang="en-US" altLang="zh-CN" sz="1600" b="1" i="1">
                              <a:latin typeface="Cambria Math" panose="02040503050406030204" charset="0"/>
                              <a:ea typeface="MS Mincho" charset="0"/>
                              <a:cs typeface="Cambria Math" panose="02040503050406030204" charset="0"/>
                            </a:rPr>
                            <m:t>𝑴</m:t>
                          </m:r>
                          <m:r>
                            <a:rPr lang="en-US" altLang="zh-CN" sz="1600" b="1" i="1">
                              <a:latin typeface="Cambria Math" panose="02040503050406030204" charset="0"/>
                              <a:ea typeface="MS Mincho" charset="0"/>
                              <a:cs typeface="Cambria Math" panose="02040503050406030204" charset="0"/>
                            </a:rPr>
                            <m:t>𝟎</m:t>
                          </m:r>
                        </m:sub>
                      </m:sSub>
                    </m:oMath>
                  </m:oMathPara>
                </a14:m>
                <a:endParaRPr lang="en-US" altLang="zh-CN" sz="1600" b="1" i="1">
                  <a:latin typeface="Cambria Math" panose="02040503050406030204" charset="0"/>
                  <a:ea typeface="MS Mincho" charset="0"/>
                  <a:cs typeface="Cambria Math" panose="02040503050406030204" charset="0"/>
                </a:endParaRPr>
              </a:p>
              <a:p>
                <a:pPr algn="ctr"/>
                <a14:m>
                  <m:oMath xmlns:m="http://schemas.openxmlformats.org/officeDocument/2006/math">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𝝈</m:t>
                        </m:r>
                      </m:e>
                      <m:sub>
                        <m:r>
                          <a:rPr lang="en-US" altLang="zh-CN" sz="1600" b="1" i="1">
                            <a:latin typeface="Cambria Math" panose="02040503050406030204" charset="0"/>
                            <a:ea typeface="MS Mincho" charset="0"/>
                            <a:cs typeface="Cambria Math" panose="02040503050406030204" charset="0"/>
                          </a:rPr>
                          <m:t>𝑻</m:t>
                        </m:r>
                      </m:sub>
                    </m:sSub>
                    <m:r>
                      <a:rPr lang="en-US" altLang="zh-CN"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𝟏𝟖𝟎</m:t>
                    </m:r>
                    <m:r>
                      <a:rPr lang="zh-CN" altLang="en-US" sz="1600" b="1" i="1">
                        <a:latin typeface="Cambria Math" panose="02040503050406030204" charset="0"/>
                        <a:ea typeface="MS Mincho" charset="0"/>
                        <a:cs typeface="Cambria Math" panose="02040503050406030204" charset="0"/>
                      </a:rPr>
                      <m:t>°</m:t>
                    </m:r>
                  </m:oMath>
                </a14:m>
                <a:r>
                  <a:rPr lang="en-US" altLang="zh-CN" sz="1600">
                    <a:latin typeface="Cambria Math" panose="02040503050406030204" charset="0"/>
                    <a:ea typeface="MS Mincho" charset="0"/>
                    <a:cs typeface="Cambria Math" panose="02040503050406030204" charset="0"/>
                    <a:sym typeface="+mn-ea"/>
                  </a:rPr>
                  <a:t>(</a:t>
                </a:r>
                <a:r>
                  <a:rPr lang="zh-CN" altLang="en-US" sz="1600">
                    <a:latin typeface="Cambria Math" panose="02040503050406030204" charset="0"/>
                    <a:ea typeface="MS Mincho" charset="0"/>
                    <a:cs typeface="Cambria Math" panose="02040503050406030204" charset="0"/>
                    <a:sym typeface="+mn-ea"/>
                  </a:rPr>
                  <a:t>目标向左平飞</a:t>
                </a:r>
                <a:r>
                  <a:rPr lang="en-US" altLang="zh-CN" sz="1600">
                    <a:latin typeface="Cambria Math" panose="02040503050406030204" charset="0"/>
                    <a:ea typeface="MS Mincho" charset="0"/>
                    <a:cs typeface="Cambria Math" panose="02040503050406030204" charset="0"/>
                    <a:sym typeface="+mn-ea"/>
                  </a:rPr>
                  <a:t>)	</a:t>
                </a:r>
                <a14:m>
                  <m:oMath xmlns:m="http://schemas.openxmlformats.org/officeDocument/2006/math">
                    <m:sSub>
                      <m:sSubPr>
                        <m:ctrlPr>
                          <a:rPr lang="en-US" altLang="zh-CN" sz="1600" b="1" i="1">
                            <a:latin typeface="Cambria Math" panose="02040503050406030204" pitchFamily="18" charset="0"/>
                            <a:ea typeface="MS Mincho" charset="0"/>
                            <a:cs typeface="Cambria Math" panose="02040503050406030204" charset="0"/>
                          </a:rPr>
                        </m:ctrlPr>
                      </m:sSubPr>
                      <m:e>
                        <m:r>
                          <a:rPr lang="en-US" altLang="zh-CN" sz="1600" b="1" i="1">
                            <a:latin typeface="Cambria Math" panose="02040503050406030204" charset="0"/>
                            <a:ea typeface="MS Mincho" charset="0"/>
                            <a:cs typeface="Cambria Math" panose="02040503050406030204" charset="0"/>
                          </a:rPr>
                          <m:t>𝝈</m:t>
                        </m:r>
                      </m:e>
                      <m:sub>
                        <m:r>
                          <a:rPr lang="en-US" altLang="zh-CN" sz="1600" b="1" i="1">
                            <a:latin typeface="Cambria Math" panose="02040503050406030204" charset="0"/>
                            <a:ea typeface="MS Mincho" charset="0"/>
                            <a:cs typeface="Cambria Math" panose="02040503050406030204" charset="0"/>
                          </a:rPr>
                          <m:t>𝑪</m:t>
                        </m:r>
                      </m:sub>
                    </m:sSub>
                    <m:r>
                      <a:rPr lang="en-US" altLang="zh-CN" sz="1600" b="1" i="1">
                        <a:latin typeface="Cambria Math" panose="02040503050406030204" charset="0"/>
                        <a:ea typeface="MS Mincho" charset="0"/>
                        <a:cs typeface="Cambria Math" panose="02040503050406030204" charset="0"/>
                      </a:rPr>
                      <m:t>=</m:t>
                    </m:r>
                    <m:r>
                      <a:rPr lang="en-US" altLang="zh-CN" sz="1600" b="1" i="1">
                        <a:latin typeface="Cambria Math" panose="02040503050406030204" charset="0"/>
                        <a:ea typeface="MS Mincho" charset="0"/>
                        <a:cs typeface="Cambria Math" panose="02040503050406030204" charset="0"/>
                      </a:rPr>
                      <m:t>𝟎</m:t>
                    </m:r>
                    <m:r>
                      <a:rPr lang="zh-CN" altLang="en-US" sz="1600" b="1" i="1">
                        <a:latin typeface="Cambria Math" panose="02040503050406030204" charset="0"/>
                        <a:ea typeface="MS Mincho" charset="0"/>
                        <a:cs typeface="Cambria Math" panose="02040503050406030204" charset="0"/>
                      </a:rPr>
                      <m:t>°</m:t>
                    </m:r>
                  </m:oMath>
                </a14:m>
                <a:r>
                  <a:rPr lang="en-US" altLang="zh-CN" sz="1600">
                    <a:latin typeface="Cambria Math" panose="02040503050406030204" charset="0"/>
                    <a:ea typeface="MS Mincho" charset="0"/>
                    <a:cs typeface="Cambria Math" panose="02040503050406030204" charset="0"/>
                  </a:rPr>
                  <a:t>(</a:t>
                </a:r>
                <a:r>
                  <a:rPr lang="zh-CN" altLang="en-US" sz="1600">
                    <a:latin typeface="Cambria Math" panose="02040503050406030204" charset="0"/>
                    <a:ea typeface="MS Mincho" charset="0"/>
                    <a:cs typeface="Cambria Math" panose="02040503050406030204" charset="0"/>
                  </a:rPr>
                  <a:t>制导站向右运动</a:t>
                </a:r>
                <a:r>
                  <a:rPr lang="en-US" altLang="zh-CN" sz="1600">
                    <a:latin typeface="Cambria Math" panose="02040503050406030204" charset="0"/>
                    <a:ea typeface="MS Mincho" charset="0"/>
                    <a:cs typeface="Cambria Math" panose="02040503050406030204" charset="0"/>
                  </a:rPr>
                  <a:t>)</a:t>
                </a:r>
                <a:endParaRPr lang="en-US" altLang="zh-CN" sz="1600">
                  <a:latin typeface="Cambria Math" panose="02040503050406030204" charset="0"/>
                  <a:ea typeface="MS Mincho" charset="0"/>
                  <a:cs typeface="Cambria Math" panose="02040503050406030204" charset="0"/>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301365" y="918210"/>
                <a:ext cx="5850890" cy="1080135"/>
              </a:xfrm>
              <a:prstGeom prst="rect">
                <a:avLst/>
              </a:prstGeom>
              <a:blipFill rotWithShape="1">
                <a:blip r:embed="rId5"/>
                <a:stretch>
                  <a:fillRect l="-109" t="-588" r="-109" b="-588"/>
                </a:stretch>
              </a:blipFill>
            </p:spPr>
            <p:style>
              <a:lnRef idx="2">
                <a:schemeClr val="accent1"/>
              </a:lnRef>
              <a:fillRef idx="0">
                <a:srgbClr val="FFFFFF"/>
              </a:fillRef>
              <a:effectRef idx="0">
                <a:srgbClr val="FFFFFF"/>
              </a:effectRef>
              <a:fontRef idx="minor">
                <a:schemeClr val="tx1"/>
              </a:fontRef>
            </p:style>
            <p:txBody>
              <a:bodyPr/>
              <a:lstStyle/>
              <a:p>
                <a:r>
                  <a:rPr lang="zh-CN" altLang="en-US">
                    <a:noFill/>
                  </a:rPr>
                  <a:t> </a:t>
                </a:r>
              </a:p>
            </p:txBody>
          </p:sp>
        </mc:Fallback>
      </mc:AlternateContent>
      <p:pic>
        <p:nvPicPr>
          <p:cNvPr id="3" name="图片 2" descr="屏幕截图 2025-04-05 170040"/>
          <p:cNvPicPr>
            <a:picLocks noChangeAspect="1"/>
          </p:cNvPicPr>
          <p:nvPr/>
        </p:nvPicPr>
        <p:blipFill>
          <a:blip r:embed="rId6"/>
          <a:stretch>
            <a:fillRect/>
          </a:stretch>
        </p:blipFill>
        <p:spPr>
          <a:xfrm>
            <a:off x="306070" y="2475230"/>
            <a:ext cx="2700000" cy="1503147"/>
          </a:xfrm>
          <a:prstGeom prst="rect">
            <a:avLst/>
          </a:prstGeom>
        </p:spPr>
      </p:pic>
      <p:pic>
        <p:nvPicPr>
          <p:cNvPr id="5" name="图片 4" descr="屏幕截图 2025-04-05 170141"/>
          <p:cNvPicPr>
            <a:picLocks noChangeAspect="1"/>
          </p:cNvPicPr>
          <p:nvPr/>
        </p:nvPicPr>
        <p:blipFill>
          <a:blip r:embed="rId7"/>
          <a:stretch>
            <a:fillRect/>
          </a:stretch>
        </p:blipFill>
        <p:spPr>
          <a:xfrm>
            <a:off x="306070" y="958850"/>
            <a:ext cx="2700000" cy="1516208"/>
          </a:xfrm>
          <a:prstGeom prst="rect">
            <a:avLst/>
          </a:prstGeom>
        </p:spPr>
      </p:pic>
      <p:pic>
        <p:nvPicPr>
          <p:cNvPr id="8" name="图片 7"/>
          <p:cNvPicPr>
            <a:picLocks noChangeAspect="1"/>
          </p:cNvPicPr>
          <p:nvPr/>
        </p:nvPicPr>
        <p:blipFill>
          <a:blip r:embed="rId8"/>
          <a:stretch>
            <a:fillRect/>
          </a:stretch>
        </p:blipFill>
        <p:spPr>
          <a:xfrm>
            <a:off x="485775" y="3978275"/>
            <a:ext cx="2520000" cy="2042271"/>
          </a:xfrm>
          <a:prstGeom prst="rect">
            <a:avLst/>
          </a:prstGeom>
        </p:spPr>
      </p:pic>
      <p:sp>
        <p:nvSpPr>
          <p:cNvPr id="9" name="文本框 8"/>
          <p:cNvSpPr txBox="1"/>
          <p:nvPr/>
        </p:nvSpPr>
        <p:spPr>
          <a:xfrm>
            <a:off x="306070" y="918210"/>
            <a:ext cx="2752725" cy="516382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pic>
        <p:nvPicPr>
          <p:cNvPr id="11" name="图片 10" descr="屏幕截图 2025-04-05 171810"/>
          <p:cNvPicPr>
            <a:picLocks noChangeAspect="1"/>
          </p:cNvPicPr>
          <p:nvPr/>
        </p:nvPicPr>
        <p:blipFill>
          <a:blip r:embed="rId9"/>
          <a:stretch>
            <a:fillRect/>
          </a:stretch>
        </p:blipFill>
        <p:spPr>
          <a:xfrm>
            <a:off x="9259570" y="2475230"/>
            <a:ext cx="2700000" cy="1484714"/>
          </a:xfrm>
          <a:prstGeom prst="rect">
            <a:avLst/>
          </a:prstGeom>
        </p:spPr>
      </p:pic>
      <p:pic>
        <p:nvPicPr>
          <p:cNvPr id="12" name="图片 11" descr="屏幕截图 2025-04-05 171904"/>
          <p:cNvPicPr>
            <a:picLocks noChangeAspect="1"/>
          </p:cNvPicPr>
          <p:nvPr/>
        </p:nvPicPr>
        <p:blipFill>
          <a:blip r:embed="rId10"/>
          <a:stretch>
            <a:fillRect/>
          </a:stretch>
        </p:blipFill>
        <p:spPr>
          <a:xfrm>
            <a:off x="9259570" y="918210"/>
            <a:ext cx="2700000" cy="1544970"/>
          </a:xfrm>
          <a:prstGeom prst="rect">
            <a:avLst/>
          </a:prstGeom>
        </p:spPr>
      </p:pic>
      <p:pic>
        <p:nvPicPr>
          <p:cNvPr id="13" name="图片 12" descr="屏幕截图 2025-04-05 171922"/>
          <p:cNvPicPr>
            <a:picLocks noChangeAspect="1"/>
          </p:cNvPicPr>
          <p:nvPr/>
        </p:nvPicPr>
        <p:blipFill>
          <a:blip r:embed="rId11"/>
          <a:stretch>
            <a:fillRect/>
          </a:stretch>
        </p:blipFill>
        <p:spPr>
          <a:xfrm>
            <a:off x="9259570" y="3971925"/>
            <a:ext cx="2700000" cy="1984213"/>
          </a:xfrm>
          <a:prstGeom prst="rect">
            <a:avLst/>
          </a:prstGeom>
        </p:spPr>
      </p:pic>
      <p:sp>
        <p:nvSpPr>
          <p:cNvPr id="14" name="文本框 13"/>
          <p:cNvSpPr txBox="1"/>
          <p:nvPr/>
        </p:nvSpPr>
        <p:spPr>
          <a:xfrm>
            <a:off x="9258935" y="918845"/>
            <a:ext cx="2758440" cy="5101590"/>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15" name="文本框 14"/>
          <p:cNvSpPr txBox="1"/>
          <p:nvPr/>
        </p:nvSpPr>
        <p:spPr>
          <a:xfrm>
            <a:off x="4064000" y="4244340"/>
            <a:ext cx="4064000" cy="1630045"/>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lstStyle/>
          <a:p>
            <a:r>
              <a:rPr lang="zh-CN" altLang="en-US" sz="2000"/>
              <a:t>分析：</a:t>
            </a:r>
          </a:p>
          <a:p>
            <a:pPr marL="285750" indent="-285750">
              <a:buFont typeface="Arial" panose="020B0604020202020204" pitchFamily="34" charset="0"/>
              <a:buChar char="•"/>
            </a:pPr>
            <a:r>
              <a:rPr lang="zh-CN" altLang="en-US" sz="2000"/>
              <a:t>加入制导站运动后，导弹追击时间增加，碰撞点更加靠近原点。</a:t>
            </a:r>
          </a:p>
          <a:p>
            <a:pPr marL="285750" indent="-285750">
              <a:buFont typeface="Arial" panose="020B0604020202020204" pitchFamily="34" charset="0"/>
              <a:buChar char="•"/>
            </a:pPr>
            <a:r>
              <a:rPr lang="zh-CN" altLang="en-US" sz="2000"/>
              <a:t>导弹运动轨迹</a:t>
            </a:r>
            <a:r>
              <a:rPr lang="zh-CN" altLang="en-US" sz="2000" b="1"/>
              <a:t>更加弯曲</a:t>
            </a:r>
            <a:r>
              <a:rPr lang="zh-CN" altLang="en-US" sz="2000"/>
              <a:t>，转弯速率和需用法向过载</a:t>
            </a:r>
            <a:r>
              <a:rPr lang="zh-CN" altLang="en-US" sz="2000" b="1"/>
              <a:t>小幅度增大</a:t>
            </a:r>
            <a:r>
              <a:rPr lang="zh-CN" altLang="en-US" sz="2000"/>
              <a:t>。</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动力学建模</a:t>
            </a:r>
          </a:p>
        </p:txBody>
      </p:sp>
      <p:sp>
        <p:nvSpPr>
          <p:cNvPr id="3" name="矩形 2"/>
          <p:cNvSpPr/>
          <p:nvPr/>
        </p:nvSpPr>
        <p:spPr>
          <a:xfrm>
            <a:off x="994158" y="1571760"/>
            <a:ext cx="10203683"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文本框 4"/>
          <p:cNvSpPr txBox="1"/>
          <p:nvPr/>
        </p:nvSpPr>
        <p:spPr>
          <a:xfrm>
            <a:off x="6747407" y="1848520"/>
            <a:ext cx="4230700" cy="631526"/>
          </a:xfrm>
          <a:prstGeom prst="roundRect">
            <a:avLst>
              <a:gd name="adj" fmla="val 0"/>
            </a:avLst>
          </a:prstGeom>
          <a:noFill/>
          <a:ln>
            <a:noFill/>
          </a:ln>
        </p:spPr>
        <p:txBody>
          <a:bodyPr wrap="square" lIns="0" tIns="0" rIns="0" bIns="0" rtlCol="0" anchor="t" anchorCtr="0">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800" b="1" i="0" u="none" strike="noStrike" kern="1200" cap="none" spc="300" normalizeH="0" baseline="0" noProof="0" dirty="0">
                <a:ln>
                  <a:noFill/>
                </a:ln>
                <a:solidFill>
                  <a:prstClr val="white"/>
                </a:solidFill>
                <a:effectLst/>
                <a:uLnTx/>
                <a:uFillTx/>
                <a:latin typeface="+mn-ea"/>
              </a:rPr>
              <a:t>1.2</a:t>
            </a:r>
            <a:r>
              <a:rPr kumimoji="0" lang="zh-CN" altLang="en-US" sz="2800" b="1" i="0" u="none" strike="noStrike" kern="1200" cap="none" spc="300" normalizeH="0" baseline="0" noProof="0" dirty="0">
                <a:ln>
                  <a:noFill/>
                </a:ln>
                <a:solidFill>
                  <a:prstClr val="white"/>
                </a:solidFill>
                <a:effectLst/>
                <a:uLnTx/>
                <a:uFillTx/>
                <a:latin typeface="+mn-ea"/>
              </a:rPr>
              <a:t>法向可用过载</a:t>
            </a:r>
          </a:p>
        </p:txBody>
      </p:sp>
      <p:sp>
        <p:nvSpPr>
          <p:cNvPr id="6" name="文本框 5"/>
          <p:cNvSpPr txBox="1"/>
          <p:nvPr/>
        </p:nvSpPr>
        <p:spPr>
          <a:xfrm>
            <a:off x="6256548" y="2723790"/>
            <a:ext cx="4248387" cy="2398798"/>
          </a:xfrm>
          <a:prstGeom prst="rect">
            <a:avLst/>
          </a:prstGeom>
          <a:noFill/>
        </p:spPr>
        <p:txBody>
          <a:bodyPr wrap="square" lIns="0" tIns="0" rIns="0" bIns="0" rtlCol="0">
            <a:spAutoFit/>
          </a:bodyPr>
          <a:lstStyle/>
          <a:p>
            <a:pPr indent="266700" algn="just">
              <a:lnSpc>
                <a:spcPct val="150000"/>
              </a:lnSpc>
              <a:buNone/>
            </a:pPr>
            <a:r>
              <a:rPr lang="zh-CN" altLang="zh-CN" sz="1800" kern="100" dirty="0">
                <a:solidFill>
                  <a:schemeClr val="bg1"/>
                </a:solidFill>
                <a:effectLst/>
                <a:latin typeface="+mn-ea"/>
                <a:cs typeface="Times New Roman" panose="02020603050405020304" pitchFamily="18" charset="0"/>
              </a:rPr>
              <a:t>导弹的过载特性是评定导引方法优劣的重要标志之一，沿导引弹道飞行的需用法向过载必须小于可用法向过载。否则，导弹的飞行将脱离追踪曲线并按着可用法向过载所决定的弹道曲线飞行。</a:t>
            </a:r>
          </a:p>
          <a:p>
            <a:pPr marL="0" marR="0" lvl="0" indent="0" algn="just" defTabSz="914400" rtl="0" eaLnBrk="1" fontAlgn="base" latinLnBrk="0" hangingPunct="1">
              <a:lnSpc>
                <a:spcPct val="130000"/>
              </a:lnSpc>
              <a:spcBef>
                <a:spcPct val="0"/>
              </a:spcBef>
              <a:spcAft>
                <a:spcPct val="0"/>
              </a:spcAft>
              <a:buClrTx/>
              <a:buSzTx/>
              <a:buFontTx/>
              <a:buNone/>
              <a:tabLst/>
              <a:defRPr/>
            </a:pPr>
            <a:endParaRPr kumimoji="0" lang="zh-CN" altLang="en-US" sz="1800" b="0" i="0" u="none" strike="noStrike" kern="1200" cap="none" spc="30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7" name="等腰三角形 6"/>
          <p:cNvSpPr/>
          <p:nvPr/>
        </p:nvSpPr>
        <p:spPr>
          <a:xfrm rot="16200000" flipV="1">
            <a:off x="5790266" y="2003892"/>
            <a:ext cx="392979" cy="320783"/>
          </a:xfrm>
          <a:prstGeom prst="triangle">
            <a:avLst/>
          </a:prstGeom>
          <a:solidFill>
            <a:schemeClr val="bg1">
              <a:alpha val="82000"/>
            </a:schemeClr>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026" name="Picture 2">
            <a:extLst>
              <a:ext uri="{FF2B5EF4-FFF2-40B4-BE49-F238E27FC236}">
                <a16:creationId xmlns:a16="http://schemas.microsoft.com/office/drawing/2014/main" id="{755768F2-79B9-77F3-40F3-D075B831C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158" y="1571760"/>
            <a:ext cx="4104736" cy="391384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1AE2E85-1282-95E4-BE33-EF3CCD4979E1}"/>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弹目速度比与弹道形状的关系</a:t>
            </a:r>
          </a:p>
        </p:txBody>
      </p:sp>
      <mc:AlternateContent xmlns:mc="http://schemas.openxmlformats.org/markup-compatibility/2006" xmlns:a14="http://schemas.microsoft.com/office/drawing/2010/main">
        <mc:Choice Requires="a14">
          <p:sp>
            <p:nvSpPr>
              <p:cNvPr id="11" name="内容占位符 1"/>
              <p:cNvSpPr txBox="1"/>
              <p:nvPr/>
            </p:nvSpPr>
            <p:spPr>
              <a:xfrm>
                <a:off x="226695" y="933450"/>
                <a:ext cx="11287760" cy="873125"/>
              </a:xfrm>
              <a:prstGeom prst="rect">
                <a:avLst/>
              </a:prstGeom>
            </p:spPr>
            <p:style>
              <a:lnRef idx="3">
                <a:schemeClr val="accent1"/>
              </a:lnRef>
              <a:fillRef idx="0">
                <a:srgbClr val="FFFFFF"/>
              </a:fillRef>
              <a:effectRef idx="0">
                <a:srgbClr val="FFFFFF"/>
              </a:effectRef>
              <a:fontRef idx="minor">
                <a:schemeClr val="tx1"/>
              </a:fontRef>
            </p:style>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400" b="1">
                    <a:sym typeface="+mn-ea"/>
                  </a:rPr>
                  <a:t>初始条件：</a:t>
                </a:r>
                <a:r>
                  <a:rPr lang="zh-CN" altLang="en-US" sz="1400">
                    <a:sym typeface="+mn-ea"/>
                  </a:rPr>
                  <a:t>制导站在</a:t>
                </a:r>
                <a:r>
                  <a:rPr lang="en-US" altLang="zh-CN" sz="1400">
                    <a:sym typeface="+mn-ea"/>
                  </a:rPr>
                  <a:t>(0,0)</a:t>
                </a:r>
                <a:r>
                  <a:rPr lang="zh-CN" altLang="en-US" sz="1400">
                    <a:sym typeface="+mn-ea"/>
                  </a:rPr>
                  <a:t>处，制导站不运动</a:t>
                </a:r>
                <a:endParaRPr lang="zh-CN" altLang="en-US" sz="1400" b="1"/>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14:m>
                  <m:oMath xmlns:m="http://schemas.openxmlformats.org/officeDocument/2006/math">
                    <m:sSub>
                      <m:sSubPr>
                        <m:ctrlPr>
                          <a:rPr lang="en-US" altLang="zh-CN" sz="1400" b="1" i="1">
                            <a:latin typeface="Cambria Math" panose="02040503050406030204" pitchFamily="18" charset="0"/>
                            <a:cs typeface="Cambria Math" panose="02040503050406030204" charset="0"/>
                          </a:rPr>
                        </m:ctrlPr>
                      </m:sSubPr>
                      <m:e>
                        <m:r>
                          <a:rPr lang="en-US" altLang="zh-CN" sz="1400" b="1" i="1">
                            <a:latin typeface="Cambria Math" panose="02040503050406030204" charset="0"/>
                            <a:cs typeface="Cambria Math" panose="02040503050406030204" charset="0"/>
                          </a:rPr>
                          <m:t>𝑹</m:t>
                        </m:r>
                      </m:e>
                      <m:sub>
                        <m:r>
                          <a:rPr lang="en-US" altLang="zh-CN" sz="1400" b="1" i="1">
                            <a:latin typeface="Cambria Math" panose="02040503050406030204" charset="0"/>
                            <a:cs typeface="Cambria Math" panose="02040503050406030204" charset="0"/>
                          </a:rPr>
                          <m:t>𝑴</m:t>
                        </m:r>
                        <m:r>
                          <a:rPr lang="en-US" altLang="zh-CN" sz="1400" b="1" i="1">
                            <a:latin typeface="Cambria Math" panose="02040503050406030204" charset="0"/>
                            <a:cs typeface="Cambria Math" panose="02040503050406030204" charset="0"/>
                          </a:rPr>
                          <m:t>𝟎</m:t>
                        </m:r>
                      </m:sub>
                    </m:sSub>
                    <m:r>
                      <a:rPr lang="en-US" altLang="zh-CN" sz="1400" b="1" i="1">
                        <a:latin typeface="Cambria Math" panose="02040503050406030204" charset="0"/>
                        <a:cs typeface="Cambria Math" panose="02040503050406030204" charset="0"/>
                      </a:rPr>
                      <m:t>=</m:t>
                    </m:r>
                    <m:r>
                      <a:rPr lang="en-US" altLang="zh-CN" sz="1400" b="1" i="1">
                        <a:latin typeface="Cambria Math" panose="02040503050406030204" charset="0"/>
                        <a:cs typeface="Cambria Math" panose="02040503050406030204" charset="0"/>
                      </a:rPr>
                      <m:t>𝟓𝟎</m:t>
                    </m:r>
                    <m:r>
                      <a:rPr lang="en-US" altLang="zh-CN" sz="1400" b="1" i="1">
                        <a:latin typeface="Cambria Math" panose="02040503050406030204" charset="0"/>
                        <a:cs typeface="Cambria Math" panose="02040503050406030204" charset="0"/>
                      </a:rPr>
                      <m:t>𝒎</m:t>
                    </m:r>
                    <m:r>
                      <a:rPr lang="en-US" altLang="zh-CN" sz="1400" b="1" i="1">
                        <a:latin typeface="Cambria Math" panose="02040503050406030204" charset="0"/>
                        <a:cs typeface="Cambria Math" panose="02040503050406030204" charset="0"/>
                      </a:rPr>
                      <m:t>, </m:t>
                    </m:r>
                    <m:sSub>
                      <m:sSubPr>
                        <m:ctrlPr>
                          <a:rPr lang="en-US" altLang="zh-CN" sz="1400" b="1" i="1">
                            <a:latin typeface="Cambria Math" panose="02040503050406030204" pitchFamily="18" charset="0"/>
                            <a:cs typeface="Cambria Math" panose="02040503050406030204" charset="0"/>
                          </a:rPr>
                        </m:ctrlPr>
                      </m:sSubPr>
                      <m:e>
                        <m:r>
                          <a:rPr lang="en-US" altLang="zh-CN" sz="1400" b="1" i="1">
                            <a:latin typeface="Cambria Math" panose="02040503050406030204" charset="0"/>
                            <a:cs typeface="Cambria Math" panose="02040503050406030204" charset="0"/>
                          </a:rPr>
                          <m:t>𝑹</m:t>
                        </m:r>
                      </m:e>
                      <m:sub>
                        <m:r>
                          <a:rPr lang="en-US" altLang="zh-CN" sz="1400" b="1" i="1">
                            <a:latin typeface="Cambria Math" panose="02040503050406030204" charset="0"/>
                            <a:cs typeface="Cambria Math" panose="02040503050406030204" charset="0"/>
                          </a:rPr>
                          <m:t>𝑻</m:t>
                        </m:r>
                        <m:r>
                          <a:rPr lang="en-US" altLang="zh-CN" sz="1400" b="1" i="1">
                            <a:latin typeface="Cambria Math" panose="02040503050406030204" charset="0"/>
                            <a:cs typeface="Cambria Math" panose="02040503050406030204" charset="0"/>
                          </a:rPr>
                          <m:t>𝟎</m:t>
                        </m:r>
                      </m:sub>
                    </m:sSub>
                    <m:r>
                      <a:rPr lang="en-US" altLang="zh-CN" sz="1400" b="1" i="1">
                        <a:latin typeface="Cambria Math" panose="02040503050406030204" charset="0"/>
                        <a:cs typeface="Cambria Math" panose="02040503050406030204" charset="0"/>
                      </a:rPr>
                      <m:t>=</m:t>
                    </m:r>
                    <m:r>
                      <a:rPr lang="en-US" altLang="zh-CN" sz="1400" b="1" i="1">
                        <a:latin typeface="Cambria Math" panose="02040503050406030204" charset="0"/>
                        <a:cs typeface="Cambria Math" panose="02040503050406030204" charset="0"/>
                      </a:rPr>
                      <m:t>𝟑𝟎𝟎𝟎</m:t>
                    </m:r>
                    <m:r>
                      <a:rPr lang="en-US" altLang="zh-CN" sz="1400" b="1" i="1">
                        <a:latin typeface="Cambria Math" panose="02040503050406030204" charset="0"/>
                        <a:cs typeface="Cambria Math" panose="02040503050406030204" charset="0"/>
                      </a:rPr>
                      <m:t>𝒎</m:t>
                    </m:r>
                    <m:r>
                      <a:rPr lang="en-US" altLang="zh-CN" sz="1400" b="1" i="1">
                        <a:latin typeface="Cambria Math" panose="02040503050406030204" charset="0"/>
                        <a:cs typeface="Cambria Math" panose="02040503050406030204" charset="0"/>
                      </a:rPr>
                      <m:t>,</m:t>
                    </m:r>
                    <m:sSub>
                      <m:sSubPr>
                        <m:ctrlPr>
                          <a:rPr lang="en-US" altLang="zh-CN" sz="1400" b="1" i="1">
                            <a:latin typeface="Cambria Math" panose="02040503050406030204" pitchFamily="18" charset="0"/>
                            <a:cs typeface="Cambria Math" panose="02040503050406030204" charset="0"/>
                          </a:rPr>
                        </m:ctrlPr>
                      </m:sSubPr>
                      <m:e>
                        <m:r>
                          <a:rPr lang="en-US" altLang="zh-CN" sz="1400" b="1" i="1">
                            <a:latin typeface="Cambria Math" panose="02040503050406030204" charset="0"/>
                            <a:cs typeface="Cambria Math" panose="02040503050406030204" charset="0"/>
                          </a:rPr>
                          <m:t>𝑽</m:t>
                        </m:r>
                      </m:e>
                      <m:sub>
                        <m:r>
                          <a:rPr lang="en-US" altLang="zh-CN" sz="1400" b="1" i="1">
                            <a:latin typeface="Cambria Math" panose="02040503050406030204" charset="0"/>
                            <a:cs typeface="Cambria Math" panose="02040503050406030204" charset="0"/>
                          </a:rPr>
                          <m:t>𝑻</m:t>
                        </m:r>
                      </m:sub>
                    </m:sSub>
                    <m:r>
                      <a:rPr lang="en-US" altLang="zh-CN" sz="1400" b="1" i="1">
                        <a:latin typeface="Cambria Math" panose="02040503050406030204" charset="0"/>
                        <a:cs typeface="Cambria Math" panose="02040503050406030204" charset="0"/>
                      </a:rPr>
                      <m:t>=</m:t>
                    </m:r>
                    <m:r>
                      <a:rPr lang="en-US" altLang="zh-CN" sz="1400" b="1" i="1">
                        <a:latin typeface="Cambria Math" panose="02040503050406030204" charset="0"/>
                        <a:cs typeface="Cambria Math" panose="02040503050406030204" charset="0"/>
                      </a:rPr>
                      <m:t>𝟏𝟐</m:t>
                    </m:r>
                    <m:r>
                      <a:rPr lang="en-US" altLang="zh-CN" sz="1400" b="1" i="1">
                        <a:latin typeface="Cambria Math" panose="02040503050406030204" charset="0"/>
                        <a:cs typeface="Cambria Math" panose="02040503050406030204" charset="0"/>
                      </a:rPr>
                      <m:t>𝒎</m:t>
                    </m:r>
                    <m:r>
                      <a:rPr lang="en-US" altLang="zh-CN" sz="1400" b="1" i="1">
                        <a:latin typeface="Cambria Math" panose="02040503050406030204" charset="0"/>
                        <a:cs typeface="Cambria Math" panose="02040503050406030204" charset="0"/>
                      </a:rPr>
                      <m:t>/</m:t>
                    </m:r>
                    <m:r>
                      <a:rPr lang="en-US" altLang="zh-CN" sz="1400" b="1" i="1">
                        <a:latin typeface="Cambria Math" panose="02040503050406030204" charset="0"/>
                        <a:cs typeface="Cambria Math" panose="02040503050406030204" charset="0"/>
                      </a:rPr>
                      <m:t>𝒔</m:t>
                    </m:r>
                  </m:oMath>
                </a14:m>
                <a:r>
                  <a:rPr lang="zh-CN" altLang="en-US" sz="1400">
                    <a:latin typeface="Cambria Math" panose="02040503050406030204" charset="0"/>
                    <a:cs typeface="Cambria Math" panose="02040503050406030204" charset="0"/>
                    <a:sym typeface="+mn-ea"/>
                  </a:rPr>
                  <a:t>（弹目速度比</a:t>
                </a:r>
                <a14:m>
                  <m:oMath xmlns:m="http://schemas.openxmlformats.org/officeDocument/2006/math">
                    <m:r>
                      <a:rPr lang="en-US" altLang="zh-CN" sz="1400" i="1">
                        <a:latin typeface="Cambria Math" panose="02040503050406030204" charset="0"/>
                        <a:cs typeface="Cambria Math" panose="02040503050406030204" charset="0"/>
                      </a:rPr>
                      <m:t>𝑃</m:t>
                    </m:r>
                  </m:oMath>
                </a14:m>
                <a:r>
                  <a:rPr lang="zh-CN" altLang="en-US" sz="1400">
                    <a:latin typeface="Cambria Math" panose="02040503050406030204" charset="0"/>
                    <a:cs typeface="Cambria Math" panose="02040503050406030204" charset="0"/>
                    <a:sym typeface="+mn-ea"/>
                  </a:rPr>
                  <a:t>）</a:t>
                </a:r>
                <a:r>
                  <a:rPr lang="en-US" altLang="zh-CN" sz="1400">
                    <a:latin typeface="Cambria Math" panose="02040503050406030204" charset="0"/>
                    <a:cs typeface="Cambria Math" panose="02040503050406030204" charset="0"/>
                    <a:sym typeface="+mn-ea"/>
                  </a:rPr>
                  <a:t>,</a:t>
                </a:r>
                <a14:m>
                  <m:oMath xmlns:m="http://schemas.openxmlformats.org/officeDocument/2006/math">
                    <m:sSub>
                      <m:sSubPr>
                        <m:ctrlPr>
                          <a:rPr lang="en-US" altLang="zh-CN" sz="1400" b="1" i="1">
                            <a:latin typeface="Cambria Math" panose="02040503050406030204" pitchFamily="18" charset="0"/>
                            <a:cs typeface="Cambria Math" panose="02040503050406030204" charset="0"/>
                          </a:rPr>
                        </m:ctrlPr>
                      </m:sSubPr>
                      <m:e>
                        <m:r>
                          <a:rPr lang="en-US" altLang="zh-CN" sz="1400" b="1" i="1">
                            <a:latin typeface="Cambria Math" panose="02040503050406030204" charset="0"/>
                            <a:cs typeface="Cambria Math" panose="02040503050406030204" charset="0"/>
                          </a:rPr>
                          <m:t>𝜺</m:t>
                        </m:r>
                      </m:e>
                      <m:sub>
                        <m:r>
                          <a:rPr lang="en-US" altLang="zh-CN" sz="1400" b="1" i="1">
                            <a:latin typeface="Cambria Math" panose="02040503050406030204" charset="0"/>
                            <a:cs typeface="Cambria Math" panose="02040503050406030204" charset="0"/>
                          </a:rPr>
                          <m:t>𝑴</m:t>
                        </m:r>
                        <m:r>
                          <a:rPr lang="en-US" altLang="zh-CN" sz="1400" b="1" i="1">
                            <a:latin typeface="Cambria Math" panose="02040503050406030204" charset="0"/>
                            <a:cs typeface="Cambria Math" panose="02040503050406030204" charset="0"/>
                          </a:rPr>
                          <m:t>𝟎</m:t>
                        </m:r>
                      </m:sub>
                    </m:sSub>
                    <m:r>
                      <a:rPr lang="en-US" altLang="zh-CN" sz="1400" b="1" i="1">
                        <a:latin typeface="Cambria Math" panose="02040503050406030204" charset="0"/>
                        <a:cs typeface="Cambria Math" panose="02040503050406030204" charset="0"/>
                      </a:rPr>
                      <m:t>=</m:t>
                    </m:r>
                    <m:sSub>
                      <m:sSubPr>
                        <m:ctrlPr>
                          <a:rPr lang="en-US" altLang="zh-CN" sz="1400" b="1" i="1">
                            <a:latin typeface="Cambria Math" panose="02040503050406030204" pitchFamily="18" charset="0"/>
                            <a:cs typeface="Cambria Math" panose="02040503050406030204" charset="0"/>
                          </a:rPr>
                        </m:ctrlPr>
                      </m:sSubPr>
                      <m:e>
                        <m:r>
                          <a:rPr lang="en-US" altLang="zh-CN" sz="1400" b="1" i="1">
                            <a:latin typeface="Cambria Math" panose="02040503050406030204" charset="0"/>
                            <a:cs typeface="Cambria Math" panose="02040503050406030204" charset="0"/>
                          </a:rPr>
                          <m:t>𝜺</m:t>
                        </m:r>
                      </m:e>
                      <m:sub>
                        <m:r>
                          <a:rPr lang="en-US" altLang="zh-CN" sz="1400" b="1" i="1">
                            <a:latin typeface="Cambria Math" panose="02040503050406030204" charset="0"/>
                            <a:cs typeface="Cambria Math" panose="02040503050406030204" charset="0"/>
                          </a:rPr>
                          <m:t>𝑻</m:t>
                        </m:r>
                        <m:r>
                          <a:rPr lang="en-US" altLang="zh-CN" sz="1400" b="1" i="1">
                            <a:latin typeface="Cambria Math" panose="02040503050406030204" charset="0"/>
                            <a:cs typeface="Cambria Math" panose="02040503050406030204" charset="0"/>
                          </a:rPr>
                          <m:t>𝟎</m:t>
                        </m:r>
                      </m:sub>
                    </m:sSub>
                    <m:r>
                      <a:rPr lang="en-US" altLang="zh-CN" sz="1400" b="1" i="1">
                        <a:latin typeface="Cambria Math" panose="02040503050406030204" charset="0"/>
                        <a:cs typeface="Cambria Math" panose="02040503050406030204" charset="0"/>
                      </a:rPr>
                      <m:t>=</m:t>
                    </m:r>
                    <m:r>
                      <a:rPr lang="en-US" altLang="zh-CN" sz="1400" b="1" i="1">
                        <a:latin typeface="Cambria Math" panose="02040503050406030204" charset="0"/>
                        <a:cs typeface="Cambria Math" panose="02040503050406030204" charset="0"/>
                      </a:rPr>
                      <m:t>𝟕𝟎</m:t>
                    </m:r>
                    <m:r>
                      <a:rPr lang="zh-CN" altLang="en-US" sz="1400" b="1" i="1">
                        <a:latin typeface="Cambria Math" panose="02040503050406030204" charset="0"/>
                        <a:ea typeface="MS Mincho" charset="0"/>
                        <a:cs typeface="Cambria Math" panose="02040503050406030204" charset="0"/>
                      </a:rPr>
                      <m:t>°</m:t>
                    </m:r>
                    <m:r>
                      <a:rPr lang="en-US" altLang="zh-CN" sz="1400" b="1" i="1">
                        <a:latin typeface="Cambria Math" panose="02040503050406030204" charset="0"/>
                        <a:ea typeface="MS Mincho" charset="0"/>
                        <a:cs typeface="Cambria Math" panose="02040503050406030204" charset="0"/>
                      </a:rPr>
                      <m:t>=</m:t>
                    </m:r>
                    <m:sSub>
                      <m:sSubPr>
                        <m:ctrlPr>
                          <a:rPr lang="en-US" altLang="zh-CN" sz="1400" b="1" i="1">
                            <a:latin typeface="Cambria Math" panose="02040503050406030204" pitchFamily="18" charset="0"/>
                            <a:ea typeface="MS Mincho" charset="0"/>
                            <a:cs typeface="Cambria Math" panose="02040503050406030204" charset="0"/>
                          </a:rPr>
                        </m:ctrlPr>
                      </m:sSubPr>
                      <m:e>
                        <m:r>
                          <a:rPr lang="en-US" altLang="zh-CN" sz="1400" b="1" i="1">
                            <a:latin typeface="Cambria Math" panose="02040503050406030204" charset="0"/>
                            <a:ea typeface="MS Mincho" charset="0"/>
                            <a:cs typeface="Cambria Math" panose="02040503050406030204" charset="0"/>
                          </a:rPr>
                          <m:t>𝜽</m:t>
                        </m:r>
                      </m:e>
                      <m:sub>
                        <m:r>
                          <a:rPr lang="en-US" altLang="zh-CN" sz="1400" b="1" i="1">
                            <a:latin typeface="Cambria Math" panose="02040503050406030204" charset="0"/>
                            <a:ea typeface="MS Mincho" charset="0"/>
                            <a:cs typeface="Cambria Math" panose="02040503050406030204" charset="0"/>
                          </a:rPr>
                          <m:t>𝑴</m:t>
                        </m:r>
                        <m:r>
                          <a:rPr lang="en-US" altLang="zh-CN" sz="1400" b="1" i="1">
                            <a:latin typeface="Cambria Math" panose="02040503050406030204" charset="0"/>
                            <a:ea typeface="MS Mincho" charset="0"/>
                            <a:cs typeface="Cambria Math" panose="02040503050406030204" charset="0"/>
                          </a:rPr>
                          <m:t>𝟎</m:t>
                        </m:r>
                      </m:sub>
                    </m:sSub>
                    <m:r>
                      <a:rPr lang="en-US" altLang="zh-CN" sz="1400" b="1" i="1">
                        <a:latin typeface="Cambria Math" panose="02040503050406030204" charset="0"/>
                        <a:ea typeface="MS Mincho" charset="0"/>
                        <a:cs typeface="Cambria Math" panose="02040503050406030204" charset="0"/>
                      </a:rPr>
                      <m:t>,</m:t>
                    </m:r>
                    <m:sSub>
                      <m:sSubPr>
                        <m:ctrlPr>
                          <a:rPr lang="en-US" altLang="zh-CN" sz="1400" b="1" i="1">
                            <a:latin typeface="Cambria Math" panose="02040503050406030204" pitchFamily="18" charset="0"/>
                            <a:ea typeface="MS Mincho" charset="0"/>
                            <a:cs typeface="Cambria Math" panose="02040503050406030204" charset="0"/>
                          </a:rPr>
                        </m:ctrlPr>
                      </m:sSubPr>
                      <m:e>
                        <m:r>
                          <a:rPr lang="en-US" altLang="zh-CN" sz="1400" b="1" i="1">
                            <a:latin typeface="Cambria Math" panose="02040503050406030204" charset="0"/>
                            <a:ea typeface="MS Mincho" charset="0"/>
                            <a:cs typeface="Cambria Math" panose="02040503050406030204" charset="0"/>
                          </a:rPr>
                          <m:t>𝜽</m:t>
                        </m:r>
                      </m:e>
                      <m:sub>
                        <m:r>
                          <a:rPr lang="en-US" altLang="zh-CN" sz="1400" b="1" i="1">
                            <a:latin typeface="Cambria Math" panose="02040503050406030204" charset="0"/>
                            <a:ea typeface="MS Mincho" charset="0"/>
                            <a:cs typeface="Cambria Math" panose="02040503050406030204" charset="0"/>
                          </a:rPr>
                          <m:t>𝑻</m:t>
                        </m:r>
                      </m:sub>
                    </m:sSub>
                    <m:r>
                      <a:rPr lang="en-US" altLang="zh-CN" sz="1400" b="1" i="1">
                        <a:latin typeface="Cambria Math" panose="02040503050406030204" charset="0"/>
                        <a:ea typeface="MS Mincho" charset="0"/>
                        <a:cs typeface="Cambria Math" panose="02040503050406030204" charset="0"/>
                      </a:rPr>
                      <m:t>=</m:t>
                    </m:r>
                    <m:r>
                      <a:rPr lang="en-US" altLang="zh-CN" sz="1400" b="1" i="1">
                        <a:latin typeface="Cambria Math" panose="02040503050406030204" charset="0"/>
                        <a:ea typeface="MS Mincho" charset="0"/>
                        <a:cs typeface="Cambria Math" panose="02040503050406030204" charset="0"/>
                      </a:rPr>
                      <m:t>𝟏𝟖𝟎</m:t>
                    </m:r>
                    <m:r>
                      <a:rPr lang="zh-CN" altLang="en-US" sz="1400" b="1" i="1">
                        <a:latin typeface="Cambria Math" panose="02040503050406030204" charset="0"/>
                        <a:ea typeface="MS Mincho" charset="0"/>
                        <a:cs typeface="Cambria Math" panose="02040503050406030204" charset="0"/>
                      </a:rPr>
                      <m:t>°</m:t>
                    </m:r>
                  </m:oMath>
                </a14:m>
                <a:r>
                  <a:rPr lang="zh-CN" altLang="en-US" sz="1400">
                    <a:latin typeface="Cambria Math" panose="02040503050406030204" charset="0"/>
                    <a:cs typeface="Cambria Math" panose="02040503050406030204" charset="0"/>
                    <a:sym typeface="+mn-ea"/>
                  </a:rPr>
                  <a:t>（目标</a:t>
                </a:r>
                <a:r>
                  <a:rPr lang="zh-CN" altLang="en-US" sz="1400">
                    <a:highlight>
                      <a:srgbClr val="FFFF00"/>
                    </a:highlight>
                    <a:latin typeface="Cambria Math" panose="02040503050406030204" charset="0"/>
                    <a:cs typeface="Cambria Math" panose="02040503050406030204" charset="0"/>
                    <a:sym typeface="+mn-ea"/>
                  </a:rPr>
                  <a:t>向左</a:t>
                </a:r>
                <a:r>
                  <a:rPr lang="zh-CN" altLang="en-US" sz="1400">
                    <a:latin typeface="Cambria Math" panose="02040503050406030204" charset="0"/>
                    <a:cs typeface="Cambria Math" panose="02040503050406030204" charset="0"/>
                    <a:sym typeface="+mn-ea"/>
                  </a:rPr>
                  <a:t>平飞）</a:t>
                </a:r>
                <a:endParaRPr lang="zh-CN" altLang="en-US" sz="1400">
                  <a:latin typeface="Cambria Math" panose="02040503050406030204" charset="0"/>
                  <a:cs typeface="Cambria Math" panose="0204050305040603020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1400" b="0" i="0" u="none" strike="noStrike" kern="1200" cap="none" spc="300" normalizeH="0" baseline="0" noProof="0" dirty="0">
                  <a:ln>
                    <a:noFill/>
                  </a:ln>
                  <a:solidFill>
                    <a:srgbClr val="000000"/>
                  </a:solidFill>
                  <a:effectLst/>
                  <a:uLnTx/>
                  <a:uFillTx/>
                  <a:latin typeface="Cambria Math" panose="02040503050406030204" charset="0"/>
                  <a:ea typeface="微软雅黑" panose="020B0503020204020204" charset="-122"/>
                  <a:cs typeface="Cambria Math" panose="02040503050406030204" charset="0"/>
                </a:endParaRPr>
              </a:p>
            </p:txBody>
          </p:sp>
        </mc:Choice>
        <mc:Fallback xmlns="">
          <p:sp>
            <p:nvSpPr>
              <p:cNvPr id="11" name="内容占位符 1"/>
              <p:cNvSpPr txBox="1">
                <a:spLocks noRot="1" noChangeAspect="1" noMove="1" noResize="1" noEditPoints="1" noAdjustHandles="1" noChangeArrowheads="1" noChangeShapeType="1" noTextEdit="1"/>
              </p:cNvSpPr>
              <p:nvPr/>
            </p:nvSpPr>
            <p:spPr>
              <a:xfrm>
                <a:off x="226695" y="933450"/>
                <a:ext cx="11287760" cy="873125"/>
              </a:xfrm>
              <a:prstGeom prst="rect">
                <a:avLst/>
              </a:prstGeom>
              <a:blipFill rotWithShape="1">
                <a:blip r:embed="rId3"/>
                <a:stretch>
                  <a:fillRect l="-84" t="-1091" r="-84" b="-17018"/>
                </a:stretch>
              </a:blipFill>
            </p:spPr>
            <p:style>
              <a:lnRef idx="3">
                <a:schemeClr val="accent1"/>
              </a:lnRef>
              <a:fillRef idx="0">
                <a:srgbClr val="FFFFFF"/>
              </a:fillRef>
              <a:effectRef idx="0">
                <a:srgbClr val="FFFFFF"/>
              </a:effectRef>
              <a:fontRef idx="minor">
                <a:schemeClr val="tx1"/>
              </a:fontRef>
            </p:style>
            <p:txBody>
              <a:bodyPr/>
              <a:lstStyle/>
              <a:p>
                <a:r>
                  <a:rPr lang="zh-CN" altLang="en-US">
                    <a:noFill/>
                  </a:rPr>
                  <a:t> </a:t>
                </a:r>
              </a:p>
            </p:txBody>
          </p:sp>
        </mc:Fallback>
      </mc:AlternateContent>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14</a:t>
            </a:r>
          </a:p>
        </p:txBody>
      </p:sp>
      <p:pic>
        <p:nvPicPr>
          <p:cNvPr id="3" name="图片 2" descr="导弹与目标运动轨迹-半前置量法"/>
          <p:cNvPicPr>
            <a:picLocks noChangeAspect="1"/>
          </p:cNvPicPr>
          <p:nvPr/>
        </p:nvPicPr>
        <p:blipFill>
          <a:blip r:embed="rId4"/>
          <a:srcRect l="5430" r="7397" b="1239"/>
          <a:stretch>
            <a:fillRect/>
          </a:stretch>
        </p:blipFill>
        <p:spPr>
          <a:xfrm>
            <a:off x="4305300" y="1854200"/>
            <a:ext cx="3578163" cy="2880000"/>
          </a:xfrm>
          <a:prstGeom prst="rect">
            <a:avLst/>
          </a:prstGeom>
        </p:spPr>
      </p:pic>
      <p:pic>
        <p:nvPicPr>
          <p:cNvPr id="4" name="图片 3" descr="导弹与目标运动轨迹-三点法"/>
          <p:cNvPicPr>
            <a:picLocks noChangeAspect="1"/>
          </p:cNvPicPr>
          <p:nvPr/>
        </p:nvPicPr>
        <p:blipFill>
          <a:blip r:embed="rId5"/>
          <a:stretch>
            <a:fillRect/>
          </a:stretch>
        </p:blipFill>
        <p:spPr>
          <a:xfrm>
            <a:off x="226695" y="1854200"/>
            <a:ext cx="3612533" cy="2880000"/>
          </a:xfrm>
          <a:prstGeom prst="rect">
            <a:avLst/>
          </a:prstGeom>
        </p:spPr>
      </p:pic>
      <p:pic>
        <p:nvPicPr>
          <p:cNvPr id="2" name="图片 1" descr="导弹与目标运动轨迹-前置量法"/>
          <p:cNvPicPr>
            <a:picLocks noChangeAspect="1"/>
          </p:cNvPicPr>
          <p:nvPr/>
        </p:nvPicPr>
        <p:blipFill>
          <a:blip r:embed="rId6"/>
          <a:srcRect t="2408"/>
          <a:stretch>
            <a:fillRect/>
          </a:stretch>
        </p:blipFill>
        <p:spPr>
          <a:xfrm>
            <a:off x="7884795" y="1854200"/>
            <a:ext cx="3629829" cy="2880000"/>
          </a:xfrm>
          <a:prstGeom prst="rect">
            <a:avLst/>
          </a:prstGeom>
        </p:spPr>
      </p:pic>
      <p:sp>
        <p:nvSpPr>
          <p:cNvPr id="5" name="文本框 4"/>
          <p:cNvSpPr txBox="1"/>
          <p:nvPr/>
        </p:nvSpPr>
        <p:spPr>
          <a:xfrm>
            <a:off x="226695" y="1854200"/>
            <a:ext cx="3611880" cy="2940050"/>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6" name="文本框 5"/>
          <p:cNvSpPr txBox="1"/>
          <p:nvPr/>
        </p:nvSpPr>
        <p:spPr>
          <a:xfrm>
            <a:off x="3839845" y="1854200"/>
            <a:ext cx="4043680" cy="2940050"/>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8" name="文本框 7"/>
          <p:cNvSpPr txBox="1"/>
          <p:nvPr/>
        </p:nvSpPr>
        <p:spPr>
          <a:xfrm>
            <a:off x="7884795" y="1854200"/>
            <a:ext cx="3629660" cy="2939415"/>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endParaRPr lang="zh-CN" altLang="en-US"/>
          </a:p>
        </p:txBody>
      </p:sp>
      <p:sp>
        <p:nvSpPr>
          <p:cNvPr id="10" name="文本框 9"/>
          <p:cNvSpPr txBox="1"/>
          <p:nvPr/>
        </p:nvSpPr>
        <p:spPr>
          <a:xfrm>
            <a:off x="3839845" y="4840605"/>
            <a:ext cx="4064000" cy="133223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pPr algn="ctr"/>
            <a:r>
              <a:rPr lang="zh-CN" altLang="en-US" sz="1200"/>
              <a:t>半前置量法导引交会点：</a:t>
            </a:r>
          </a:p>
          <a:p>
            <a:pPr algn="ctr"/>
            <a:r>
              <a:rPr lang="en-US" altLang="zh-CN" sz="1200"/>
              <a:t>P= 2 </a:t>
            </a:r>
            <a:r>
              <a:rPr lang="zh-CN" altLang="en-US" sz="1200"/>
              <a:t>交会点坐标</a:t>
            </a:r>
            <a:r>
              <a:rPr lang="en-US" altLang="zh-CN" sz="1200"/>
              <a:t>: X =-561.54 m</a:t>
            </a:r>
          </a:p>
          <a:p>
            <a:pPr algn="ctr"/>
            <a:r>
              <a:rPr lang="en-US" altLang="zh-CN" sz="1200"/>
              <a:t>P= 3 </a:t>
            </a:r>
            <a:r>
              <a:rPr lang="zh-CN" altLang="en-US" sz="1200"/>
              <a:t>交会点坐标</a:t>
            </a:r>
            <a:r>
              <a:rPr lang="en-US" altLang="zh-CN" sz="1200"/>
              <a:t>: X =62.22 m</a:t>
            </a:r>
          </a:p>
          <a:p>
            <a:pPr algn="ctr"/>
            <a:r>
              <a:rPr lang="en-US" altLang="zh-CN" sz="1200"/>
              <a:t>P= 4 </a:t>
            </a:r>
            <a:r>
              <a:rPr lang="zh-CN" altLang="en-US" sz="1200"/>
              <a:t>交会点坐标</a:t>
            </a:r>
            <a:r>
              <a:rPr lang="en-US" altLang="zh-CN" sz="1200"/>
              <a:t>: X =313.14 m</a:t>
            </a:r>
          </a:p>
          <a:p>
            <a:pPr algn="ctr"/>
            <a:r>
              <a:rPr lang="en-US" altLang="zh-CN" sz="1200"/>
              <a:t>P= 5 </a:t>
            </a:r>
            <a:r>
              <a:rPr lang="zh-CN" altLang="en-US" sz="1200"/>
              <a:t>交会点坐标</a:t>
            </a:r>
            <a:r>
              <a:rPr lang="en-US" altLang="zh-CN" sz="1200"/>
              <a:t>: X =456.66 m</a:t>
            </a:r>
          </a:p>
          <a:p>
            <a:pPr algn="ctr"/>
            <a:r>
              <a:rPr lang="en-US" altLang="zh-CN" sz="1200"/>
              <a:t>P= 8 </a:t>
            </a:r>
            <a:r>
              <a:rPr lang="zh-CN" altLang="en-US" sz="1200"/>
              <a:t>交会点坐标</a:t>
            </a:r>
            <a:r>
              <a:rPr lang="en-US" altLang="zh-CN" sz="1200"/>
              <a:t>: X =668.22 m</a:t>
            </a:r>
          </a:p>
          <a:p>
            <a:pPr algn="ctr"/>
            <a:r>
              <a:rPr lang="en-US" altLang="zh-CN" sz="1200"/>
              <a:t>P=10 </a:t>
            </a:r>
            <a:r>
              <a:rPr lang="zh-CN" altLang="en-US" sz="1200"/>
              <a:t>交会点坐标</a:t>
            </a:r>
            <a:r>
              <a:rPr lang="en-US" altLang="zh-CN" sz="1200"/>
              <a:t>: X =738.66 m</a:t>
            </a:r>
          </a:p>
          <a:p>
            <a:pPr algn="ctr"/>
            <a:endParaRPr lang="zh-CN" altLang="en-US" sz="1200"/>
          </a:p>
        </p:txBody>
      </p:sp>
      <p:sp>
        <p:nvSpPr>
          <p:cNvPr id="14" name="文本框 13"/>
          <p:cNvSpPr txBox="1"/>
          <p:nvPr/>
        </p:nvSpPr>
        <p:spPr>
          <a:xfrm>
            <a:off x="226695" y="4841875"/>
            <a:ext cx="3630295" cy="1327785"/>
          </a:xfrm>
          <a:prstGeom prst="rect">
            <a:avLst/>
          </a:prstGeom>
        </p:spPr>
        <p:style>
          <a:lnRef idx="3">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ym typeface="+mn-ea"/>
              </a:rPr>
              <a:t>三点法导引交会点：</a:t>
            </a:r>
          </a:p>
          <a:p>
            <a:pPr lvl="0" algn="ctr">
              <a:buClrTx/>
              <a:buSzTx/>
              <a:buFontTx/>
            </a:pPr>
            <a:r>
              <a:rPr lang="zh-CN" altLang="en-US" sz="1200">
                <a:sym typeface="+mn-ea"/>
              </a:rPr>
              <a:t>P= 2 交会点坐标: X=-442.74 m</a:t>
            </a:r>
          </a:p>
          <a:p>
            <a:pPr lvl="0" algn="ctr">
              <a:buClrTx/>
              <a:buSzTx/>
              <a:buFontTx/>
            </a:pPr>
            <a:r>
              <a:rPr lang="zh-CN" altLang="en-US" sz="1200">
                <a:sym typeface="+mn-ea"/>
              </a:rPr>
              <a:t>P= 3 交会点坐标: X=85.14 m</a:t>
            </a:r>
          </a:p>
          <a:p>
            <a:pPr lvl="0" algn="ctr">
              <a:buClrTx/>
              <a:buSzTx/>
              <a:buFontTx/>
            </a:pPr>
            <a:r>
              <a:rPr lang="zh-CN" altLang="en-US" sz="1200">
                <a:sym typeface="+mn-ea"/>
              </a:rPr>
              <a:t>P= 4 交会点坐标: X =322.14 m</a:t>
            </a:r>
          </a:p>
          <a:p>
            <a:pPr lvl="0" algn="ctr">
              <a:buClrTx/>
              <a:buSzTx/>
              <a:buFontTx/>
            </a:pPr>
            <a:r>
              <a:rPr lang="zh-CN" altLang="en-US" sz="1200">
                <a:sym typeface="+mn-ea"/>
              </a:rPr>
              <a:t>P= 5 交会点坐标: X = 461.22 m</a:t>
            </a:r>
          </a:p>
          <a:p>
            <a:pPr lvl="0" algn="ctr">
              <a:buClrTx/>
              <a:buSzTx/>
              <a:buFontTx/>
            </a:pPr>
            <a:r>
              <a:rPr lang="zh-CN" altLang="en-US" sz="1200">
                <a:sym typeface="+mn-ea"/>
              </a:rPr>
              <a:t>P= 8 交会点坐标: X =669.30 m</a:t>
            </a:r>
          </a:p>
          <a:p>
            <a:pPr lvl="0" algn="ctr">
              <a:buClrTx/>
              <a:buSzTx/>
              <a:buFontTx/>
            </a:pPr>
            <a:r>
              <a:rPr lang="zh-CN" altLang="en-US" sz="1200">
                <a:sym typeface="+mn-ea"/>
              </a:rPr>
              <a:t>P=10 交会点坐标: X = 739.26 m</a:t>
            </a:r>
          </a:p>
        </p:txBody>
      </p:sp>
      <p:sp>
        <p:nvSpPr>
          <p:cNvPr id="15" name="文本框 14"/>
          <p:cNvSpPr txBox="1"/>
          <p:nvPr/>
        </p:nvSpPr>
        <p:spPr>
          <a:xfrm>
            <a:off x="7903845" y="4841240"/>
            <a:ext cx="3610610" cy="1337945"/>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pPr algn="ctr"/>
            <a:r>
              <a:rPr lang="zh-CN" altLang="en-US" sz="1200"/>
              <a:t>前置量法导引交会点：</a:t>
            </a:r>
          </a:p>
          <a:p>
            <a:pPr algn="ctr"/>
            <a:r>
              <a:rPr lang="en-US" altLang="zh-CN" sz="1200"/>
              <a:t>P= 2 </a:t>
            </a:r>
            <a:r>
              <a:rPr lang="zh-CN" altLang="en-US" sz="1200"/>
              <a:t>交会点坐标</a:t>
            </a:r>
            <a:r>
              <a:rPr lang="en-US" altLang="zh-CN" sz="1200"/>
              <a:t>: X = -1342.26 m</a:t>
            </a:r>
          </a:p>
          <a:p>
            <a:pPr algn="ctr"/>
            <a:r>
              <a:rPr lang="en-US" altLang="zh-CN" sz="1200"/>
              <a:t>P= 3 </a:t>
            </a:r>
            <a:r>
              <a:rPr lang="zh-CN" altLang="en-US" sz="1200"/>
              <a:t>交会点坐标</a:t>
            </a:r>
            <a:r>
              <a:rPr lang="en-US" altLang="zh-CN" sz="1200"/>
              <a:t>: X =    15.42 m</a:t>
            </a:r>
          </a:p>
          <a:p>
            <a:pPr algn="ctr"/>
            <a:r>
              <a:rPr lang="en-US" altLang="zh-CN" sz="1200"/>
              <a:t>P= 4 </a:t>
            </a:r>
            <a:r>
              <a:rPr lang="zh-CN" altLang="en-US" sz="1200"/>
              <a:t>交会点坐标</a:t>
            </a:r>
            <a:r>
              <a:rPr lang="en-US" altLang="zh-CN" sz="1200"/>
              <a:t>: X =   296.82 m</a:t>
            </a:r>
          </a:p>
          <a:p>
            <a:pPr algn="ctr"/>
            <a:r>
              <a:rPr lang="en-US" altLang="zh-CN" sz="1200"/>
              <a:t>P= 5 </a:t>
            </a:r>
            <a:r>
              <a:rPr lang="zh-CN" altLang="en-US" sz="1200"/>
              <a:t>交会点坐标</a:t>
            </a:r>
            <a:r>
              <a:rPr lang="en-US" altLang="zh-CN" sz="1200"/>
              <a:t>: X =   448.86 m</a:t>
            </a:r>
          </a:p>
          <a:p>
            <a:pPr algn="ctr"/>
            <a:r>
              <a:rPr lang="en-US" altLang="zh-CN" sz="1200"/>
              <a:t>P= 8 </a:t>
            </a:r>
            <a:r>
              <a:rPr lang="zh-CN" altLang="en-US" sz="1200"/>
              <a:t>交会点坐标</a:t>
            </a:r>
            <a:r>
              <a:rPr lang="en-US" altLang="zh-CN" sz="1200"/>
              <a:t>: X =   666.30 m</a:t>
            </a:r>
          </a:p>
          <a:p>
            <a:pPr algn="ctr"/>
            <a:r>
              <a:rPr lang="en-US" altLang="zh-CN" sz="1200"/>
              <a:t>P=10 </a:t>
            </a:r>
            <a:r>
              <a:rPr lang="zh-CN" altLang="en-US" sz="1200"/>
              <a:t>交会点坐标</a:t>
            </a:r>
            <a:r>
              <a:rPr lang="en-US" altLang="zh-CN" sz="1200"/>
              <a:t>: X =   737.70 m </a:t>
            </a:r>
          </a:p>
        </p:txBody>
      </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679223" y="962322"/>
                <a:ext cx="10498347" cy="512699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b="1" dirty="0">
                    <a:latin typeface="+mn-ea"/>
                  </a:rPr>
                  <a:t>弹目速度比对导引方法趋同性的影响</a:t>
                </a:r>
              </a:p>
              <a:p>
                <a:pPr indent="457200" algn="just" eaLnBrk="1">
                  <a:lnSpc>
                    <a:spcPct val="130000"/>
                  </a:lnSpc>
                  <a:spcBef>
                    <a:spcPts val="600"/>
                  </a:spcBef>
                  <a:spcAft>
                    <a:spcPts val="600"/>
                  </a:spcAft>
                  <a:buClr>
                    <a:schemeClr val="tx2"/>
                  </a:buClr>
                  <a:buFont typeface="Wingdings" panose="05000000000000000000" pitchFamily="2" charset="2"/>
                  <a:buNone/>
                </a:pPr>
                <a:r>
                  <a:rPr lang="zh-CN" altLang="en-US" sz="2200" dirty="0">
                    <a:latin typeface="+mn-ea"/>
                  </a:rPr>
                  <a:t>弹目速度比</a:t>
                </a:r>
                <a:r>
                  <a:rPr lang="en-US" altLang="zh-CN" sz="2200" dirty="0">
                    <a:latin typeface="+mn-ea"/>
                  </a:rPr>
                  <a:t> </a:t>
                </a:r>
                <a14:m>
                  <m:oMath xmlns:m="http://schemas.openxmlformats.org/officeDocument/2006/math">
                    <m:r>
                      <a:rPr lang="en-US" altLang="zh-CN" sz="2200" i="1" dirty="0">
                        <a:latin typeface="Cambria Math" panose="02040503050406030204" charset="0"/>
                        <a:cs typeface="Cambria Math" panose="02040503050406030204" charset="0"/>
                      </a:rPr>
                      <m:t>𝑃</m:t>
                    </m:r>
                  </m:oMath>
                </a14:m>
                <a:r>
                  <a:rPr lang="en-US" altLang="zh-CN" sz="2200" dirty="0">
                    <a:latin typeface="Cambria Math" panose="02040503050406030204" charset="0"/>
                    <a:cs typeface="Cambria Math" panose="02040503050406030204" charset="0"/>
                  </a:rPr>
                  <a:t> </a:t>
                </a:r>
                <a:r>
                  <a:rPr lang="zh-CN" altLang="en-US" sz="2200" dirty="0">
                    <a:latin typeface="Cambria Math" panose="02040503050406030204" charset="0"/>
                    <a:cs typeface="Cambria Math" panose="02040503050406030204" charset="0"/>
                  </a:rPr>
                  <a:t>越大，三种遥控制导方法的末端弹道形态呈现显著趋同性特征，具体表现为：</a:t>
                </a:r>
              </a:p>
              <a:p>
                <a:pPr marL="457200" indent="-457200" algn="just" eaLnBrk="1">
                  <a:lnSpc>
                    <a:spcPct val="130000"/>
                  </a:lnSpc>
                  <a:spcBef>
                    <a:spcPts val="600"/>
                  </a:spcBef>
                  <a:spcAft>
                    <a:spcPts val="600"/>
                  </a:spcAft>
                  <a:buClr>
                    <a:schemeClr val="tx2"/>
                  </a:buClr>
                  <a:buFont typeface="Wingdings" panose="05000000000000000000" pitchFamily="2" charset="2"/>
                  <a:buAutoNum type="arabicPeriod"/>
                </a:pPr>
                <a:r>
                  <a:rPr lang="zh-CN" altLang="en-US" sz="2200" dirty="0">
                    <a:latin typeface="Cambria Math" panose="02040503050406030204" charset="0"/>
                    <a:cs typeface="Cambria Math" panose="02040503050406030204" charset="0"/>
                  </a:rPr>
                  <a:t>导弹与目标间相对速度矢量的差异逐渐收敛；</a:t>
                </a:r>
                <a:endParaRPr lang="en-US" altLang="zh-CN" sz="2200" dirty="0">
                  <a:latin typeface="Cambria Math" panose="02040503050406030204" charset="0"/>
                  <a:cs typeface="Cambria Math" panose="02040503050406030204" charset="0"/>
                </a:endParaRPr>
              </a:p>
              <a:p>
                <a:pPr marL="457200" indent="-457200" algn="just" eaLnBrk="1">
                  <a:lnSpc>
                    <a:spcPct val="130000"/>
                  </a:lnSpc>
                  <a:spcBef>
                    <a:spcPts val="600"/>
                  </a:spcBef>
                  <a:spcAft>
                    <a:spcPts val="600"/>
                  </a:spcAft>
                  <a:buClr>
                    <a:schemeClr val="tx2"/>
                  </a:buClr>
                  <a:buFont typeface="Wingdings" panose="05000000000000000000" pitchFamily="2" charset="2"/>
                  <a:buAutoNum type="arabicPeriod"/>
                </a:pPr>
                <a:r>
                  <a:rPr lang="zh-CN" altLang="en-US" sz="2200" dirty="0">
                    <a:latin typeface="Cambria Math" panose="02040503050406030204" charset="0"/>
                    <a:cs typeface="Cambria Math" panose="02040503050406030204" charset="0"/>
                  </a:rPr>
                  <a:t>不同导引方法下的理论命中点分布区域缩减至目标运动轨迹前端的狭窄区间。</a:t>
                </a: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b="1" dirty="0">
                    <a:latin typeface="+mn-ea"/>
                  </a:rPr>
                  <a:t>弹目速度比对弹道形态的调控规律</a:t>
                </a:r>
              </a:p>
              <a:p>
                <a:pPr indent="457200" algn="just" eaLnBrk="1">
                  <a:lnSpc>
                    <a:spcPct val="130000"/>
                  </a:lnSpc>
                  <a:spcBef>
                    <a:spcPts val="600"/>
                  </a:spcBef>
                  <a:spcAft>
                    <a:spcPts val="600"/>
                  </a:spcAft>
                  <a:buClr>
                    <a:schemeClr val="tx2"/>
                  </a:buClr>
                  <a:buFont typeface="Wingdings" panose="05000000000000000000" pitchFamily="2" charset="2"/>
                  <a:buNone/>
                </a:pPr>
                <a:r>
                  <a:rPr lang="zh-CN" altLang="en-US" sz="2200" dirty="0">
                    <a:latin typeface="+mn-ea"/>
                  </a:rPr>
                  <a:t>在固定导引方法的约束条件下，弹目</a:t>
                </a:r>
                <a:r>
                  <a:rPr lang="zh-CN" altLang="en-US" sz="2200" dirty="0">
                    <a:latin typeface="+mn-ea"/>
                    <a:sym typeface="+mn-ea"/>
                  </a:rPr>
                  <a:t>速度比</a:t>
                </a:r>
                <a:r>
                  <a:rPr lang="en-US" altLang="zh-CN" sz="2200" dirty="0">
                    <a:latin typeface="+mn-ea"/>
                    <a:sym typeface="+mn-ea"/>
                  </a:rPr>
                  <a:t> </a:t>
                </a:r>
                <a14:m>
                  <m:oMath xmlns:m="http://schemas.openxmlformats.org/officeDocument/2006/math">
                    <m:r>
                      <a:rPr lang="en-US" altLang="zh-CN" sz="2200" i="1" dirty="0">
                        <a:latin typeface="Cambria Math" panose="02040503050406030204" charset="0"/>
                        <a:cs typeface="Cambria Math" panose="02040503050406030204" charset="0"/>
                      </a:rPr>
                      <m:t>𝑃</m:t>
                    </m:r>
                  </m:oMath>
                </a14:m>
                <a:r>
                  <a:rPr lang="en-US" altLang="zh-CN" sz="2200" dirty="0">
                    <a:latin typeface="Cambria Math" panose="02040503050406030204" charset="0"/>
                    <a:cs typeface="Cambria Math" panose="02040503050406030204" charset="0"/>
                    <a:sym typeface="+mn-ea"/>
                  </a:rPr>
                  <a:t> </a:t>
                </a:r>
                <a:r>
                  <a:rPr lang="zh-CN" altLang="en-US" sz="2200" dirty="0">
                    <a:latin typeface="Cambria Math" panose="02040503050406030204" charset="0"/>
                    <a:cs typeface="Cambria Math" panose="02040503050406030204" charset="0"/>
                    <a:sym typeface="+mn-ea"/>
                  </a:rPr>
                  <a:t>越大：</a:t>
                </a:r>
              </a:p>
              <a:p>
                <a:pPr marL="457200" indent="-457200" algn="just" eaLnBrk="1">
                  <a:lnSpc>
                    <a:spcPct val="130000"/>
                  </a:lnSpc>
                  <a:spcBef>
                    <a:spcPts val="600"/>
                  </a:spcBef>
                  <a:spcAft>
                    <a:spcPts val="600"/>
                  </a:spcAft>
                  <a:buClr>
                    <a:schemeClr val="tx2"/>
                  </a:buClr>
                  <a:buFont typeface="Wingdings" panose="05000000000000000000" pitchFamily="2" charset="2"/>
                  <a:buAutoNum type="arabicPeriod"/>
                </a:pPr>
                <a:r>
                  <a:rPr lang="zh-CN" altLang="en-US" sz="2200" dirty="0">
                    <a:latin typeface="Cambria Math" panose="02040503050406030204" charset="0"/>
                    <a:cs typeface="Cambria Math" panose="02040503050406030204" charset="0"/>
                    <a:sym typeface="+mn-ea"/>
                  </a:rPr>
                  <a:t>弹道曲率半径增大，弹道平直化特征显著；</a:t>
                </a:r>
              </a:p>
              <a:p>
                <a:pPr marL="457200" indent="-457200" algn="just" eaLnBrk="1">
                  <a:lnSpc>
                    <a:spcPct val="130000"/>
                  </a:lnSpc>
                  <a:spcBef>
                    <a:spcPts val="600"/>
                  </a:spcBef>
                  <a:spcAft>
                    <a:spcPts val="600"/>
                  </a:spcAft>
                  <a:buClr>
                    <a:schemeClr val="tx2"/>
                  </a:buClr>
                  <a:buFont typeface="Wingdings" panose="05000000000000000000" pitchFamily="2" charset="2"/>
                  <a:buAutoNum type="arabicPeriod"/>
                </a:pPr>
                <a:r>
                  <a:rPr lang="zh-CN" altLang="en-US" sz="2200" dirty="0">
                    <a:latin typeface="Cambria Math" panose="02040503050406030204" charset="0"/>
                    <a:cs typeface="Cambria Math" panose="02040503050406030204" charset="0"/>
                    <a:sym typeface="+mn-ea"/>
                  </a:rPr>
                  <a:t>有效攻击区向目标运动方向的前端偏移，弹目交会位置提前。</a:t>
                </a:r>
              </a:p>
            </p:txBody>
          </p:sp>
        </mc:Choice>
        <mc:Fallback xmlns="">
          <p:sp>
            <p:nvSpPr>
              <p:cNvPr id="4" name="文本框 3"/>
              <p:cNvSpPr txBox="1">
                <a:spLocks noRot="1" noChangeAspect="1" noMove="1" noResize="1" noEditPoints="1" noAdjustHandles="1" noChangeArrowheads="1" noChangeShapeType="1" noTextEdit="1"/>
              </p:cNvSpPr>
              <p:nvPr/>
            </p:nvSpPr>
            <p:spPr>
              <a:xfrm>
                <a:off x="679223" y="962322"/>
                <a:ext cx="10498347" cy="5126990"/>
              </a:xfrm>
              <a:prstGeom prst="rect">
                <a:avLst/>
              </a:prstGeom>
              <a:blipFill rotWithShape="1">
                <a:blip r:embed="rId3"/>
                <a:stretch>
                  <a:fillRect l="-4" t="-6" r="3" b="6"/>
                </a:stretch>
              </a:blipFill>
            </p:spPr>
            <p:txBody>
              <a:bodyPr/>
              <a:lstStyle/>
              <a:p>
                <a:r>
                  <a:rPr lang="zh-CN" altLang="en-US">
                    <a:noFill/>
                  </a:rPr>
                  <a:t> </a:t>
                </a:r>
              </a:p>
            </p:txBody>
          </p:sp>
        </mc:Fallback>
      </mc:AlternateContent>
      <p:sp>
        <p:nvSpPr>
          <p:cNvPr id="9" name="标题 8"/>
          <p:cNvSpPr>
            <a:spLocks noGrp="1"/>
          </p:cNvSpPr>
          <p:nvPr>
            <p:ph type="title"/>
          </p:nvPr>
        </p:nvSpPr>
        <p:spPr>
          <a:xfrm>
            <a:off x="1606550" y="345305"/>
            <a:ext cx="8643848" cy="478155"/>
          </a:xfrm>
        </p:spPr>
        <p:txBody>
          <a:bodyPr/>
          <a:lstStyle/>
          <a:p>
            <a:r>
              <a:rPr dirty="0">
                <a:sym typeface="+mn-ea"/>
              </a:rPr>
              <a:t>弹目速度比与弹道形状的关系</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14</a:t>
            </a: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dirty="0">
                <a:sym typeface="+mn-ea"/>
              </a:rPr>
              <a:t>弹目速度比与过载、转弯速率的关系</a:t>
            </a:r>
            <a:endParaRPr lang="zh-CN" altLang="en-US" dirty="0"/>
          </a:p>
        </p:txBody>
      </p:sp>
      <p:sp>
        <p:nvSpPr>
          <p:cNvPr id="28" name="ïṡḷiḑé"/>
          <p:cNvSpPr/>
          <p:nvPr>
            <p:custDataLst>
              <p:tags r:id="rId1"/>
            </p:custDataLst>
          </p:nvPr>
        </p:nvSpPr>
        <p:spPr>
          <a:xfrm>
            <a:off x="1007110" y="2169795"/>
            <a:ext cx="499110" cy="1695450"/>
          </a:xfrm>
          <a:prstGeom prst="rect">
            <a:avLst/>
          </a:prstGeom>
        </p:spPr>
        <p:style>
          <a:lnRef idx="0">
            <a:srgbClr val="FFFFFF"/>
          </a:lnRef>
          <a:fillRef idx="1">
            <a:schemeClr val="accent4"/>
          </a:fillRef>
          <a:effectRef idx="2">
            <a:schemeClr val="accent4"/>
          </a:effectRef>
          <a:fontRef idx="minor">
            <a:schemeClr val="lt1"/>
          </a:fontRef>
        </p:style>
        <p:txBody>
          <a:bodyPr wrap="square" anchor="ctr" anchorCtr="0">
            <a:normAutofit/>
          </a:bodyPr>
          <a:lstStyle/>
          <a:p>
            <a:pPr lvl="0"/>
            <a:r>
              <a:rPr lang="zh-CN" altLang="en-US" sz="2000" b="1" spc="100" dirty="0">
                <a:solidFill>
                  <a:schemeClr val="bg1"/>
                </a:solidFill>
              </a:rPr>
              <a:t>三点法</a:t>
            </a:r>
          </a:p>
        </p:txBody>
      </p:sp>
      <p:sp>
        <p:nvSpPr>
          <p:cNvPr id="30" name="îṣlîḍe"/>
          <p:cNvSpPr/>
          <p:nvPr>
            <p:custDataLst>
              <p:tags r:id="rId2"/>
            </p:custDataLst>
          </p:nvPr>
        </p:nvSpPr>
        <p:spPr>
          <a:xfrm>
            <a:off x="4867275" y="2170430"/>
            <a:ext cx="461645" cy="1694815"/>
          </a:xfrm>
          <a:prstGeom prst="rect">
            <a:avLst/>
          </a:prstGeom>
        </p:spPr>
        <p:style>
          <a:lnRef idx="0">
            <a:srgbClr val="FFFFFF"/>
          </a:lnRef>
          <a:fillRef idx="1">
            <a:schemeClr val="accent4"/>
          </a:fillRef>
          <a:effectRef idx="2">
            <a:schemeClr val="accent4"/>
          </a:effectRef>
          <a:fontRef idx="minor">
            <a:schemeClr val="lt1"/>
          </a:fontRef>
        </p:style>
        <p:txBody>
          <a:bodyPr wrap="square" anchor="ctr" anchorCtr="0">
            <a:normAutofit/>
          </a:bodyPr>
          <a:lstStyle/>
          <a:p>
            <a:pPr lvl="0"/>
            <a:r>
              <a:rPr lang="zh-CN" altLang="en-US" sz="2000" b="1" spc="100" dirty="0">
                <a:solidFill>
                  <a:schemeClr val="bg1"/>
                </a:solidFill>
              </a:rPr>
              <a:t>半前置量法</a:t>
            </a:r>
          </a:p>
        </p:txBody>
      </p:sp>
      <p:sp>
        <p:nvSpPr>
          <p:cNvPr id="32" name="íšļîďé"/>
          <p:cNvSpPr/>
          <p:nvPr>
            <p:custDataLst>
              <p:tags r:id="rId3"/>
            </p:custDataLst>
          </p:nvPr>
        </p:nvSpPr>
        <p:spPr>
          <a:xfrm>
            <a:off x="8772525" y="2280920"/>
            <a:ext cx="487680" cy="1472565"/>
          </a:xfrm>
          <a:prstGeom prst="rect">
            <a:avLst/>
          </a:prstGeom>
        </p:spPr>
        <p:style>
          <a:lnRef idx="0">
            <a:srgbClr val="FFFFFF"/>
          </a:lnRef>
          <a:fillRef idx="1">
            <a:schemeClr val="accent4"/>
          </a:fillRef>
          <a:effectRef idx="2">
            <a:schemeClr val="accent4"/>
          </a:effectRef>
          <a:fontRef idx="minor">
            <a:schemeClr val="lt1"/>
          </a:fontRef>
        </p:style>
        <p:txBody>
          <a:bodyPr wrap="square" anchor="ctr" anchorCtr="0">
            <a:normAutofit/>
          </a:bodyPr>
          <a:lstStyle/>
          <a:p>
            <a:pPr lvl="0"/>
            <a:r>
              <a:rPr lang="zh-CN" altLang="en-US" sz="2000" b="1" spc="100" dirty="0">
                <a:solidFill>
                  <a:schemeClr val="bg1"/>
                </a:solidFill>
              </a:rPr>
              <a:t>前置量法</a:t>
            </a:r>
          </a:p>
        </p:txBody>
      </p:sp>
      <p:cxnSp>
        <p:nvCxnSpPr>
          <p:cNvPr id="33" name="直接连接符 32"/>
          <p:cNvCxnSpPr/>
          <p:nvPr>
            <p:custDataLst>
              <p:tags r:id="rId4"/>
            </p:custDataLst>
          </p:nvPr>
        </p:nvCxnSpPr>
        <p:spPr>
          <a:xfrm>
            <a:off x="673735" y="150229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5"/>
            </p:custDataLst>
          </p:nvPr>
        </p:nvCxnSpPr>
        <p:spPr>
          <a:xfrm>
            <a:off x="4594664" y="144768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6"/>
            </p:custDataLst>
          </p:nvPr>
        </p:nvCxnSpPr>
        <p:spPr>
          <a:xfrm>
            <a:off x="8516259" y="144768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15</a:t>
            </a:r>
          </a:p>
        </p:txBody>
      </p:sp>
      <p:pic>
        <p:nvPicPr>
          <p:cNvPr id="4" name="图片 3" descr="导弹法向过载-三点法"/>
          <p:cNvPicPr>
            <a:picLocks noChangeAspect="1"/>
          </p:cNvPicPr>
          <p:nvPr/>
        </p:nvPicPr>
        <p:blipFill>
          <a:blip r:embed="rId9"/>
          <a:stretch>
            <a:fillRect/>
          </a:stretch>
        </p:blipFill>
        <p:spPr>
          <a:xfrm>
            <a:off x="2016760" y="2876550"/>
            <a:ext cx="2340000" cy="1896099"/>
          </a:xfrm>
          <a:prstGeom prst="rect">
            <a:avLst/>
          </a:prstGeom>
        </p:spPr>
      </p:pic>
      <p:pic>
        <p:nvPicPr>
          <p:cNvPr id="6" name="图片 5" descr="导弹转弯速率变化-三点法"/>
          <p:cNvPicPr>
            <a:picLocks noChangeAspect="1"/>
          </p:cNvPicPr>
          <p:nvPr/>
        </p:nvPicPr>
        <p:blipFill>
          <a:blip r:embed="rId10"/>
          <a:stretch>
            <a:fillRect/>
          </a:stretch>
        </p:blipFill>
        <p:spPr>
          <a:xfrm>
            <a:off x="2069465" y="1055370"/>
            <a:ext cx="2340000" cy="1868670"/>
          </a:xfrm>
          <a:prstGeom prst="rect">
            <a:avLst/>
          </a:prstGeom>
        </p:spPr>
      </p:pic>
      <p:sp>
        <p:nvSpPr>
          <p:cNvPr id="7" name="文本框 6"/>
          <p:cNvSpPr txBox="1"/>
          <p:nvPr/>
        </p:nvSpPr>
        <p:spPr>
          <a:xfrm>
            <a:off x="2016760" y="1055370"/>
            <a:ext cx="2339975" cy="3717925"/>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pic>
        <p:nvPicPr>
          <p:cNvPr id="8" name="图片 7" descr="导弹法向过载-半前置量法"/>
          <p:cNvPicPr>
            <a:picLocks noChangeAspect="1"/>
          </p:cNvPicPr>
          <p:nvPr/>
        </p:nvPicPr>
        <p:blipFill>
          <a:blip r:embed="rId11"/>
          <a:stretch>
            <a:fillRect/>
          </a:stretch>
        </p:blipFill>
        <p:spPr>
          <a:xfrm>
            <a:off x="5839460" y="2938145"/>
            <a:ext cx="2340000" cy="1835237"/>
          </a:xfrm>
          <a:prstGeom prst="rect">
            <a:avLst/>
          </a:prstGeom>
        </p:spPr>
      </p:pic>
      <p:pic>
        <p:nvPicPr>
          <p:cNvPr id="9" name="图片 8" descr="导弹转弯速率变化-半前置量法"/>
          <p:cNvPicPr>
            <a:picLocks noChangeAspect="1"/>
          </p:cNvPicPr>
          <p:nvPr/>
        </p:nvPicPr>
        <p:blipFill>
          <a:blip r:embed="rId12"/>
          <a:stretch>
            <a:fillRect/>
          </a:stretch>
        </p:blipFill>
        <p:spPr>
          <a:xfrm>
            <a:off x="5805170" y="1045845"/>
            <a:ext cx="2340000" cy="1878039"/>
          </a:xfrm>
          <a:prstGeom prst="rect">
            <a:avLst/>
          </a:prstGeom>
        </p:spPr>
      </p:pic>
      <p:sp>
        <p:nvSpPr>
          <p:cNvPr id="10" name="文本框 9"/>
          <p:cNvSpPr txBox="1"/>
          <p:nvPr/>
        </p:nvSpPr>
        <p:spPr>
          <a:xfrm>
            <a:off x="5839460" y="1055370"/>
            <a:ext cx="2341880" cy="371856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p:pic>
        <p:nvPicPr>
          <p:cNvPr id="11" name="图片 10" descr="导弹法向过载-前置量法"/>
          <p:cNvPicPr>
            <a:picLocks noChangeAspect="1"/>
          </p:cNvPicPr>
          <p:nvPr/>
        </p:nvPicPr>
        <p:blipFill>
          <a:blip r:embed="rId13"/>
          <a:stretch>
            <a:fillRect/>
          </a:stretch>
        </p:blipFill>
        <p:spPr>
          <a:xfrm>
            <a:off x="9611360" y="2924175"/>
            <a:ext cx="2340000" cy="1849658"/>
          </a:xfrm>
          <a:prstGeom prst="rect">
            <a:avLst/>
          </a:prstGeom>
        </p:spPr>
      </p:pic>
      <p:pic>
        <p:nvPicPr>
          <p:cNvPr id="12" name="图片 11" descr="导弹转弯速率变化-前置量法"/>
          <p:cNvPicPr>
            <a:picLocks noChangeAspect="1"/>
          </p:cNvPicPr>
          <p:nvPr/>
        </p:nvPicPr>
        <p:blipFill>
          <a:blip r:embed="rId14"/>
          <a:stretch>
            <a:fillRect/>
          </a:stretch>
        </p:blipFill>
        <p:spPr>
          <a:xfrm>
            <a:off x="9516745" y="1043940"/>
            <a:ext cx="2340000" cy="1894017"/>
          </a:xfrm>
          <a:prstGeom prst="rect">
            <a:avLst/>
          </a:prstGeom>
        </p:spPr>
      </p:pic>
      <p:sp>
        <p:nvSpPr>
          <p:cNvPr id="13" name="文本框 12"/>
          <p:cNvSpPr txBox="1"/>
          <p:nvPr/>
        </p:nvSpPr>
        <p:spPr>
          <a:xfrm flipV="1">
            <a:off x="9516745" y="1054735"/>
            <a:ext cx="2434590" cy="371856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1007110" y="4850765"/>
                <a:ext cx="10129520" cy="1312545"/>
              </a:xfrm>
              <a:prstGeom prst="rect">
                <a:avLst/>
              </a:prstGeom>
            </p:spPr>
            <p:style>
              <a:lnRef idx="3">
                <a:schemeClr val="accent4"/>
              </a:lnRef>
              <a:fillRef idx="0">
                <a:srgbClr val="FFFFFF"/>
              </a:fillRef>
              <a:effectRef idx="0">
                <a:srgbClr val="FFFFFF"/>
              </a:effectRef>
              <a:fontRef idx="minor">
                <a:schemeClr val="tx1"/>
              </a:fontRef>
            </p:style>
            <p:txBody>
              <a:bodyPr wrap="square" rtlCol="0">
                <a:noAutofit/>
              </a:bodyPr>
              <a:lstStyle/>
              <a:p>
                <a:pPr indent="457200"/>
                <a:r>
                  <a:rPr lang="zh-CN" altLang="en-US"/>
                  <a:t>理论分析与实验数据表明，在固定导引方法的约束条件下，弹目速度比</a:t>
                </a:r>
                <a14:m>
                  <m:oMath xmlns:m="http://schemas.openxmlformats.org/officeDocument/2006/math">
                    <m:r>
                      <a:rPr lang="en-US" altLang="zh-CN" i="1">
                        <a:latin typeface="Cambria Math" panose="02040503050406030204" charset="0"/>
                        <a:cs typeface="Cambria Math" panose="02040503050406030204" charset="0"/>
                      </a:rPr>
                      <m:t>𝑃</m:t>
                    </m:r>
                  </m:oMath>
                </a14:m>
                <a:r>
                  <a:rPr lang="zh-CN" altLang="en-US">
                    <a:latin typeface="Cambria Math" panose="02040503050406030204" charset="0"/>
                    <a:cs typeface="Cambria Math" panose="02040503050406030204" charset="0"/>
                  </a:rPr>
                  <a:t>的增大将显著抑制导弹的机动需求，具体表现为：</a:t>
                </a:r>
              </a:p>
              <a:p>
                <a:pPr indent="457200" algn="l"/>
                <a:r>
                  <a:rPr lang="zh-CN" altLang="en-US">
                    <a:latin typeface="Cambria Math" panose="02040503050406030204" charset="0"/>
                    <a:cs typeface="Cambria Math" panose="02040503050406030204" charset="0"/>
                  </a:rPr>
                  <a:t>转弯速率衰减特性：导弹转弯速率</a:t>
                </a:r>
                <a14:m>
                  <m:oMath xmlns:m="http://schemas.openxmlformats.org/officeDocument/2006/math">
                    <m:acc>
                      <m:accPr>
                        <m:chr m:val="̇"/>
                        <m:ctrlPr>
                          <a:rPr lang="en-US" altLang="zh-CN" i="1">
                            <a:latin typeface="Cambria Math" panose="02040503050406030204" pitchFamily="18" charset="0"/>
                            <a:cs typeface="Cambria Math" panose="02040503050406030204" charset="0"/>
                          </a:rPr>
                        </m:ctrlPr>
                      </m:accPr>
                      <m:e>
                        <m:r>
                          <a:rPr lang="en-US" altLang="zh-CN" i="1">
                            <a:latin typeface="Cambria Math" panose="02040503050406030204" charset="0"/>
                            <a:cs typeface="Cambria Math" panose="02040503050406030204" charset="0"/>
                          </a:rPr>
                          <m:t>𝜃</m:t>
                        </m:r>
                      </m:e>
                    </m:acc>
                  </m:oMath>
                </a14:m>
                <a:r>
                  <a:rPr lang="zh-CN" altLang="en-US">
                    <a:latin typeface="Cambria Math" panose="02040503050406030204" charset="0"/>
                    <a:cs typeface="Cambria Math" panose="02040503050406030204" charset="0"/>
                  </a:rPr>
                  <a:t>与弹目速度比</a:t>
                </a:r>
                <a14:m>
                  <m:oMath xmlns:m="http://schemas.openxmlformats.org/officeDocument/2006/math">
                    <m:r>
                      <a:rPr lang="en-US" altLang="zh-CN" i="1">
                        <a:latin typeface="Cambria Math" panose="02040503050406030204" charset="0"/>
                        <a:cs typeface="Cambria Math" panose="02040503050406030204" charset="0"/>
                      </a:rPr>
                      <m:t>𝑃</m:t>
                    </m:r>
                  </m:oMath>
                </a14:m>
                <a:r>
                  <a:rPr lang="en-US" altLang="zh-CN">
                    <a:latin typeface="Cambria Math" panose="02040503050406030204" charset="0"/>
                    <a:cs typeface="Cambria Math" panose="02040503050406030204" charset="0"/>
                  </a:rPr>
                  <a:t>呈负相关</a:t>
                </a:r>
                <a14:m>
                  <m:oMath xmlns:m="http://schemas.openxmlformats.org/officeDocument/2006/math">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pitchFamily="18"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𝑃</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oMath>
                </a14:m>
                <a:endParaRPr lang="en-US" altLang="zh-CN" i="1">
                  <a:latin typeface="Cambria Math" panose="02040503050406030204" charset="0"/>
                  <a:cs typeface="Cambria Math" panose="02040503050406030204" charset="0"/>
                </a:endParaRPr>
              </a:p>
              <a:p>
                <a:pPr indent="457200" algn="l"/>
                <a:r>
                  <a:rPr lang="zh-CN" altLang="en-US">
                    <a:latin typeface="Cambria Math" panose="02040503050406030204" charset="0"/>
                    <a:cs typeface="Cambria Math" panose="02040503050406030204" charset="0"/>
                  </a:rPr>
                  <a:t>法向过载缩减规律：需用法向过载</a:t>
                </a:r>
                <a:r>
                  <a:rPr lang="en-US" altLang="zh-CN">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Cambria Math" panose="02040503050406030204" charset="0"/>
                    <a:cs typeface="Cambria Math" panose="02040503050406030204" charset="0"/>
                  </a:rPr>
                  <a:t> </a:t>
                </a:r>
                <a:r>
                  <a:rPr lang="zh-CN" altLang="en-US">
                    <a:latin typeface="Cambria Math" panose="02040503050406030204" charset="0"/>
                    <a:cs typeface="Cambria Math" panose="02040503050406030204" charset="0"/>
                  </a:rPr>
                  <a:t>随着弹目速度比</a:t>
                </a:r>
                <a14:m>
                  <m:oMath xmlns:m="http://schemas.openxmlformats.org/officeDocument/2006/math">
                    <m:r>
                      <a:rPr lang="en-US" altLang="zh-CN" i="1">
                        <a:latin typeface="Cambria Math" panose="02040503050406030204" charset="0"/>
                        <a:cs typeface="Cambria Math" panose="02040503050406030204" charset="0"/>
                      </a:rPr>
                      <m:t>𝑃</m:t>
                    </m:r>
                  </m:oMath>
                </a14:m>
                <a:r>
                  <a:rPr lang="zh-CN" altLang="en-US">
                    <a:latin typeface="Cambria Math" panose="02040503050406030204" charset="0"/>
                    <a:cs typeface="Cambria Math" panose="02040503050406030204" charset="0"/>
                  </a:rPr>
                  <a:t>增大而指数衰减</a:t>
                </a:r>
              </a:p>
            </p:txBody>
          </p:sp>
        </mc:Choice>
        <mc:Fallback xmlns="">
          <p:sp>
            <p:nvSpPr>
              <p:cNvPr id="14" name="文本框 13"/>
              <p:cNvSpPr txBox="1">
                <a:spLocks noRot="1" noChangeAspect="1" noMove="1" noResize="1" noEditPoints="1" noAdjustHandles="1" noChangeArrowheads="1" noChangeShapeType="1" noTextEdit="1"/>
              </p:cNvSpPr>
              <p:nvPr/>
            </p:nvSpPr>
            <p:spPr>
              <a:xfrm>
                <a:off x="1007110" y="4850765"/>
                <a:ext cx="10129520" cy="1312545"/>
              </a:xfrm>
              <a:prstGeom prst="rect">
                <a:avLst/>
              </a:prstGeom>
              <a:blipFill rotWithShape="1">
                <a:blip r:embed="rId15"/>
                <a:stretch>
                  <a:fillRect l="-94" t="-726" r="-94" b="-726"/>
                </a:stretch>
              </a:blipFill>
            </p:spPr>
            <p:style>
              <a:lnRef idx="3">
                <a:schemeClr val="accent4"/>
              </a:lnRef>
              <a:fillRef idx="0">
                <a:srgbClr val="FFFFFF"/>
              </a:fillRef>
              <a:effectRef idx="0">
                <a:srgbClr val="FFFFFF"/>
              </a:effectRef>
              <a:fontRef idx="minor">
                <a:schemeClr val="tx1"/>
              </a:fontRef>
            </p:style>
            <p:txBody>
              <a:bodyPr/>
              <a:lstStyle/>
              <a:p>
                <a:r>
                  <a:rPr lang="zh-CN" altLang="en-US">
                    <a:noFill/>
                  </a:rPr>
                  <a:t> </a:t>
                </a:r>
              </a:p>
            </p:txBody>
          </p:sp>
        </mc:Fallback>
      </mc:AlternateContent>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zh-CN" altLang="en-US" dirty="0"/>
              <a:t>结论与展望</a:t>
            </a:r>
          </a:p>
        </p:txBody>
      </p:sp>
      <p:sp>
        <p:nvSpPr>
          <p:cNvPr id="9" name="矩形 8"/>
          <p:cNvSpPr/>
          <p:nvPr/>
        </p:nvSpPr>
        <p:spPr>
          <a:xfrm>
            <a:off x="794385" y="2159000"/>
            <a:ext cx="4732020" cy="238442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1"/>
            </p:custDataLst>
          </p:nvPr>
        </p:nvSpPr>
        <p:spPr>
          <a:xfrm>
            <a:off x="6096000" y="2365334"/>
            <a:ext cx="5435601" cy="107886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285750" indent="-285750" algn="just" eaLnBrk="1" hangingPunct="1">
              <a:buFont typeface="Arial" panose="020B0604020202020204" pitchFamily="34" charset="0"/>
              <a:buChar char="•"/>
            </a:pPr>
            <a:r>
              <a:rPr lang="zh-CN" altLang="en-US" sz="1800" dirty="0"/>
              <a:t>前置量法综合性能最优（过载需求低、脱靶量小）；</a:t>
            </a:r>
          </a:p>
          <a:p>
            <a:pPr marL="285750" indent="-285750" algn="just" eaLnBrk="1" hangingPunct="1">
              <a:buFont typeface="Arial" panose="020B0604020202020204" pitchFamily="34" charset="0"/>
              <a:buChar char="•"/>
            </a:pPr>
            <a:r>
              <a:rPr lang="zh-CN" altLang="en-US" sz="1800" dirty="0"/>
              <a:t>制导站运动显著影响三点法弹道曲率。</a:t>
            </a:r>
          </a:p>
        </p:txBody>
      </p:sp>
      <p:sp>
        <p:nvSpPr>
          <p:cNvPr id="12" name="文本框 11"/>
          <p:cNvSpPr txBox="1"/>
          <p:nvPr>
            <p:custDataLst>
              <p:tags r:id="rId2"/>
            </p:custDataLst>
          </p:nvPr>
        </p:nvSpPr>
        <p:spPr>
          <a:xfrm>
            <a:off x="6096000" y="1675370"/>
            <a:ext cx="2685691" cy="560153"/>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charset="-122"/>
                <a:ea typeface="微软雅黑" panose="020B0503020204020204" charset="-122"/>
              </a:rPr>
              <a:t>结论</a:t>
            </a:r>
          </a:p>
        </p:txBody>
      </p:sp>
      <p:sp>
        <p:nvSpPr>
          <p:cNvPr id="13" name="矩形 12"/>
          <p:cNvSpPr/>
          <p:nvPr/>
        </p:nvSpPr>
        <p:spPr>
          <a:xfrm>
            <a:off x="661161" y="4594326"/>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遥控制导的基本架构</a:t>
            </a:r>
          </a:p>
        </p:txBody>
      </p:sp>
      <p:sp>
        <p:nvSpPr>
          <p:cNvPr id="20" name="文本框 19"/>
          <p:cNvSpPr txBox="1"/>
          <p:nvPr>
            <p:custDataLst>
              <p:tags r:id="rId3"/>
            </p:custDataLst>
          </p:nvPr>
        </p:nvSpPr>
        <p:spPr>
          <a:xfrm>
            <a:off x="6096000" y="4543560"/>
            <a:ext cx="5422900" cy="107886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285750" indent="-285750" algn="just" eaLnBrk="1" hangingPunct="1">
              <a:buFont typeface="Arial" panose="020B0604020202020204" pitchFamily="34" charset="0"/>
              <a:buChar char="•"/>
            </a:pPr>
            <a:r>
              <a:rPr lang="zh-CN" altLang="en-US" sz="1800" dirty="0"/>
              <a:t>结合自适应控制优化半前置量法参数；</a:t>
            </a:r>
            <a:endParaRPr lang="en-US" altLang="zh-CN" sz="1800" dirty="0"/>
          </a:p>
          <a:p>
            <a:pPr marL="285750" indent="-285750" algn="just" eaLnBrk="1" hangingPunct="1">
              <a:buFont typeface="Arial" panose="020B0604020202020204" pitchFamily="34" charset="0"/>
              <a:buChar char="•"/>
            </a:pPr>
            <a:r>
              <a:rPr lang="zh-CN" altLang="en-US" sz="1800" dirty="0"/>
              <a:t>研究多导引律动态切换策略；</a:t>
            </a:r>
          </a:p>
          <a:p>
            <a:pPr marL="285750" indent="-285750" algn="just" eaLnBrk="1" hangingPunct="1">
              <a:buFont typeface="Arial" panose="020B0604020202020204" pitchFamily="34" charset="0"/>
              <a:buChar char="•"/>
            </a:pPr>
            <a:r>
              <a:rPr lang="zh-CN" altLang="en-US" sz="1800" dirty="0"/>
              <a:t>采用复合制导方案。</a:t>
            </a:r>
          </a:p>
        </p:txBody>
      </p:sp>
      <p:sp>
        <p:nvSpPr>
          <p:cNvPr id="21" name="文本框 20"/>
          <p:cNvSpPr txBox="1"/>
          <p:nvPr>
            <p:custDataLst>
              <p:tags r:id="rId4"/>
            </p:custDataLst>
          </p:nvPr>
        </p:nvSpPr>
        <p:spPr>
          <a:xfrm>
            <a:off x="6096000" y="3865319"/>
            <a:ext cx="2685691"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charset="-122"/>
                <a:ea typeface="微软雅黑" panose="020B0503020204020204" charset="-122"/>
              </a:rPr>
              <a:t>展望</a:t>
            </a: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16</a:t>
            </a:r>
          </a:p>
        </p:txBody>
      </p:sp>
      <p:pic>
        <p:nvPicPr>
          <p:cNvPr id="4" name="图片 3"/>
          <p:cNvPicPr/>
          <p:nvPr/>
        </p:nvPicPr>
        <p:blipFill>
          <a:blip r:embed="rId7"/>
          <a:stretch>
            <a:fillRect/>
          </a:stretch>
        </p:blipFill>
        <p:spPr>
          <a:xfrm>
            <a:off x="794385" y="2159000"/>
            <a:ext cx="4731385" cy="2384425"/>
          </a:xfrm>
          <a:prstGeom prst="rect">
            <a:avLst/>
          </a:prstGeom>
        </p:spPr>
      </p:pic>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E2DA11E-BF99-4E54-8A5C-0AFF1AB8A103}"/>
              </a:ext>
            </a:extLst>
          </p:cNvPr>
          <p:cNvSpPr>
            <a:spLocks noGrp="1"/>
          </p:cNvSpPr>
          <p:nvPr>
            <p:ph type="body" sz="quarter" idx="13"/>
          </p:nvPr>
        </p:nvSpPr>
        <p:spPr>
          <a:xfrm>
            <a:off x="1282990" y="1484311"/>
            <a:ext cx="7287114" cy="2267551"/>
          </a:xfrm>
        </p:spPr>
        <p:txBody>
          <a:bodyPr>
            <a:normAutofit fontScale="92500" lnSpcReduction="20000"/>
          </a:bodyPr>
          <a:lstStyle/>
          <a:p>
            <a:pPr>
              <a:lnSpc>
                <a:spcPct val="150000"/>
              </a:lnSpc>
            </a:pPr>
            <a:r>
              <a:rPr lang="zh-CN" altLang="en-US" sz="6000" b="1" dirty="0">
                <a:latin typeface="+mn-ea"/>
                <a:ea typeface="+mn-ea"/>
              </a:rPr>
              <a:t>感谢各位专家老师</a:t>
            </a:r>
            <a:endParaRPr lang="en-US" altLang="zh-CN" sz="6000" b="1" dirty="0">
              <a:latin typeface="+mn-ea"/>
              <a:ea typeface="+mn-ea"/>
            </a:endParaRPr>
          </a:p>
          <a:p>
            <a:pPr>
              <a:lnSpc>
                <a:spcPct val="150000"/>
              </a:lnSpc>
            </a:pPr>
            <a:r>
              <a:rPr lang="zh-CN" altLang="en-US" sz="6000" b="1" dirty="0">
                <a:latin typeface="+mn-ea"/>
                <a:ea typeface="+mn-ea"/>
              </a:rPr>
              <a:t>请您批评指正</a:t>
            </a:r>
          </a:p>
        </p:txBody>
      </p:sp>
      <p:cxnSp>
        <p:nvCxnSpPr>
          <p:cNvPr id="14" name="直接连接符 13">
            <a:extLst>
              <a:ext uri="{FF2B5EF4-FFF2-40B4-BE49-F238E27FC236}">
                <a16:creationId xmlns:a16="http://schemas.microsoft.com/office/drawing/2014/main" id="{F02FAD8C-9DE1-4C82-A97E-3FC46FEADB6D}"/>
              </a:ext>
            </a:extLst>
          </p:cNvPr>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5"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a:xfrm>
            <a:off x="1301662" y="4270263"/>
            <a:ext cx="7287114" cy="1578523"/>
          </a:xfrm>
        </p:spPr>
        <p:txBody>
          <a:bodyPr>
            <a:normAutofit fontScale="92500" lnSpcReduction="10000"/>
          </a:bodyPr>
          <a:lstStyle/>
          <a:p>
            <a:pPr>
              <a:lnSpc>
                <a:spcPct val="150000"/>
              </a:lnSpc>
            </a:pPr>
            <a:r>
              <a:rPr lang="zh-CN" altLang="en-US" dirty="0"/>
              <a:t>答辩人：张乐言</a:t>
            </a:r>
            <a:endParaRPr lang="en-US" altLang="zh-CN" dirty="0"/>
          </a:p>
          <a:p>
            <a:pPr>
              <a:lnSpc>
                <a:spcPct val="150000"/>
              </a:lnSpc>
            </a:pPr>
            <a:r>
              <a:rPr lang="zh-CN" altLang="en-US" dirty="0"/>
              <a:t>导　师：王晓芳</a:t>
            </a:r>
            <a:endParaRPr lang="en-US" altLang="zh-CN" dirty="0"/>
          </a:p>
          <a:p>
            <a:pPr>
              <a:lnSpc>
                <a:spcPct val="150000"/>
              </a:lnSpc>
            </a:pPr>
            <a:r>
              <a:rPr lang="zh-CN" altLang="en-US" dirty="0"/>
              <a:t>时　间：</a:t>
            </a:r>
            <a:fld id="{557380AF-A950-485A-9126-2F7168CD3CCC}" type="datetime1">
              <a:rPr lang="zh-CN" altLang="en-US" smtClean="0"/>
              <a:pPr>
                <a:lnSpc>
                  <a:spcPct val="150000"/>
                </a:lnSpc>
              </a:pPr>
              <a:t>2025/4/9</a:t>
            </a:fld>
            <a:endParaRPr lang="zh-CN" altLang="en-US" dirty="0"/>
          </a:p>
        </p:txBody>
      </p:sp>
    </p:spTree>
    <p:extLst>
      <p:ext uri="{BB962C8B-B14F-4D97-AF65-F5344CB8AC3E}">
        <p14:creationId xmlns:p14="http://schemas.microsoft.com/office/powerpoint/2010/main" val="368100606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F97C-A2B8-8BE9-8B36-4CED05EBE9D8}"/>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FD4132CD-7560-BB6C-3FD2-B64F81096E11}"/>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a:extLst>
              <a:ext uri="{FF2B5EF4-FFF2-40B4-BE49-F238E27FC236}">
                <a16:creationId xmlns:a16="http://schemas.microsoft.com/office/drawing/2014/main" id="{18CF799F-3565-221B-7009-CFC75283499A}"/>
              </a:ext>
            </a:extLst>
          </p:cNvPr>
          <p:cNvSpPr>
            <a:spLocks noGrp="1"/>
          </p:cNvSpPr>
          <p:nvPr>
            <p:ph type="title"/>
          </p:nvPr>
        </p:nvSpPr>
        <p:spPr/>
        <p:txBody>
          <a:bodyPr/>
          <a:lstStyle/>
          <a:p>
            <a:r>
              <a:rPr lang="zh-CN" altLang="en-US" dirty="0"/>
              <a:t>动力学建模</a:t>
            </a:r>
          </a:p>
        </p:txBody>
      </p:sp>
      <p:sp>
        <p:nvSpPr>
          <p:cNvPr id="12" name="矩形 11">
            <a:extLst>
              <a:ext uri="{FF2B5EF4-FFF2-40B4-BE49-F238E27FC236}">
                <a16:creationId xmlns:a16="http://schemas.microsoft.com/office/drawing/2014/main" id="{843F8837-07A3-3345-3A48-606E320E66E3}"/>
              </a:ext>
            </a:extLst>
          </p:cNvPr>
          <p:cNvSpPr/>
          <p:nvPr/>
        </p:nvSpPr>
        <p:spPr>
          <a:xfrm>
            <a:off x="647700" y="135112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40787486-0685-71A0-EB5B-29DC2B79D3F4}"/>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CFFDA9B0-F642-7DE2-B41C-4BD011782599}"/>
              </a:ext>
            </a:extLst>
          </p:cNvPr>
          <p:cNvCxnSpPr/>
          <p:nvPr/>
        </p:nvCxnSpPr>
        <p:spPr>
          <a:xfrm>
            <a:off x="6674790" y="2340077"/>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955BEB5-6B16-D7AD-CEA2-04C4B64F5E15}"/>
              </a:ext>
            </a:extLst>
          </p:cNvPr>
          <p:cNvCxnSpPr/>
          <p:nvPr/>
        </p:nvCxnSpPr>
        <p:spPr>
          <a:xfrm>
            <a:off x="1273218" y="2340077"/>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8C35D9D-6C60-37DF-9AD3-5C4E4A6B8C07}"/>
              </a:ext>
            </a:extLst>
          </p:cNvPr>
          <p:cNvSpPr txBox="1"/>
          <p:nvPr/>
        </p:nvSpPr>
        <p:spPr>
          <a:xfrm>
            <a:off x="1384019" y="2670917"/>
            <a:ext cx="4271291" cy="1200329"/>
          </a:xfrm>
          <a:prstGeom prst="rect">
            <a:avLst/>
          </a:prstGeom>
          <a:noFill/>
        </p:spPr>
        <p:txBody>
          <a:bodyPr wrap="square" rtlCol="0">
            <a:spAutoFit/>
          </a:bodyPr>
          <a:lstStyle/>
          <a:p>
            <a:pPr>
              <a:lnSpc>
                <a:spcPct val="150000"/>
              </a:lnSpc>
            </a:pPr>
            <a:r>
              <a:rPr lang="zh-CN" altLang="en-US" dirty="0">
                <a:solidFill>
                  <a:schemeClr val="bg1"/>
                </a:solidFill>
              </a:rPr>
              <a:t>追踪法导引导弹的法向加速度计算方式如下</a:t>
            </a:r>
            <a:endParaRPr lang="en-US" altLang="zh-CN" dirty="0">
              <a:solidFill>
                <a:schemeClr val="bg1"/>
              </a:solidFill>
            </a:endParaRPr>
          </a:p>
          <a:p>
            <a:endParaRPr lang="zh-CN" altLang="en-US" dirty="0"/>
          </a:p>
        </p:txBody>
      </p:sp>
      <p:sp>
        <p:nvSpPr>
          <p:cNvPr id="29" name="Rectangle 12">
            <a:extLst>
              <a:ext uri="{FF2B5EF4-FFF2-40B4-BE49-F238E27FC236}">
                <a16:creationId xmlns:a16="http://schemas.microsoft.com/office/drawing/2014/main" id="{105B14BD-8BFF-967F-C56C-C2C9F4EA3A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对象 32">
            <a:extLst>
              <a:ext uri="{FF2B5EF4-FFF2-40B4-BE49-F238E27FC236}">
                <a16:creationId xmlns:a16="http://schemas.microsoft.com/office/drawing/2014/main" id="{64ECA1F0-F375-DA2E-5F86-EA04CB6C9357}"/>
              </a:ext>
            </a:extLst>
          </p:cNvPr>
          <p:cNvGraphicFramePr>
            <a:graphicFrameLocks noChangeAspect="1"/>
          </p:cNvGraphicFramePr>
          <p:nvPr/>
        </p:nvGraphicFramePr>
        <p:xfrm>
          <a:off x="1837562" y="3509387"/>
          <a:ext cx="2904294" cy="592276"/>
        </p:xfrm>
        <a:graphic>
          <a:graphicData uri="http://schemas.openxmlformats.org/presentationml/2006/ole">
            <mc:AlternateContent xmlns:mc="http://schemas.openxmlformats.org/markup-compatibility/2006">
              <mc:Choice xmlns:v="urn:schemas-microsoft-com:vml" Requires="v">
                <p:oleObj name="AxMath" r:id="rId3" imgW="1938960" imgH="396000" progId="Equation.AxMath">
                  <p:embed/>
                </p:oleObj>
              </mc:Choice>
              <mc:Fallback>
                <p:oleObj name="AxMath" r:id="rId3" imgW="1938960" imgH="396000" progId="Equation.AxMath">
                  <p:embed/>
                  <p:pic>
                    <p:nvPicPr>
                      <p:cNvPr id="33" name="对象 32">
                        <a:extLst>
                          <a:ext uri="{FF2B5EF4-FFF2-40B4-BE49-F238E27FC236}">
                            <a16:creationId xmlns:a16="http://schemas.microsoft.com/office/drawing/2014/main" id="{64ECA1F0-F375-DA2E-5F86-EA04CB6C9357}"/>
                          </a:ext>
                        </a:extLst>
                      </p:cNvPr>
                      <p:cNvPicPr/>
                      <p:nvPr/>
                    </p:nvPicPr>
                    <p:blipFill>
                      <a:blip r:embed="rId4"/>
                      <a:stretch>
                        <a:fillRect/>
                      </a:stretch>
                    </p:blipFill>
                    <p:spPr>
                      <a:xfrm>
                        <a:off x="1837562" y="3509387"/>
                        <a:ext cx="2904294" cy="5922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1172FF6-C828-C925-B628-78A22EEA8D14}"/>
                  </a:ext>
                </a:extLst>
              </p:cNvPr>
              <p:cNvSpPr txBox="1"/>
              <p:nvPr/>
            </p:nvSpPr>
            <p:spPr>
              <a:xfrm>
                <a:off x="1384019" y="4179746"/>
                <a:ext cx="3037225" cy="494559"/>
              </a:xfrm>
              <a:prstGeom prst="rect">
                <a:avLst/>
              </a:prstGeom>
              <a:noFill/>
            </p:spPr>
            <p:txBody>
              <a:bodyPr wrap="square" rtlCol="0">
                <a:spAutoFit/>
              </a:bodyPr>
              <a:lstStyle/>
              <a:p>
                <a:r>
                  <a:rPr lang="zh-CN" altLang="en-US" dirty="0">
                    <a:solidFill>
                      <a:schemeClr val="bg1"/>
                    </a:solidFill>
                  </a:rPr>
                  <a:t>其中，法向过载</a:t>
                </a:r>
                <a14:m>
                  <m:oMath xmlns:m="http://schemas.openxmlformats.org/officeDocument/2006/math">
                    <m:r>
                      <a:rPr lang="zh-CN" altLang="en-US" i="1" smtClean="0">
                        <a:solidFill>
                          <a:schemeClr val="bg1"/>
                        </a:solidFill>
                        <a:latin typeface="Cambria Math" panose="02040503050406030204" pitchFamily="18" charset="0"/>
                      </a:rPr>
                      <m:t>𝑛</m:t>
                    </m:r>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𝑎</m:t>
                            </m:r>
                          </m:e>
                          <m:sub>
                            <m:r>
                              <a:rPr lang="zh-CN" altLang="en-US" i="1">
                                <a:solidFill>
                                  <a:schemeClr val="bg1"/>
                                </a:solidFill>
                                <a:latin typeface="Cambria Math" panose="02040503050406030204" pitchFamily="18" charset="0"/>
                              </a:rPr>
                              <m:t>𝑛</m:t>
                            </m:r>
                          </m:sub>
                        </m:sSub>
                      </m:num>
                      <m:den>
                        <m:r>
                          <a:rPr lang="zh-CN" altLang="en-US" i="1">
                            <a:solidFill>
                              <a:schemeClr val="bg1"/>
                            </a:solidFill>
                            <a:latin typeface="Cambria Math" panose="02040503050406030204" pitchFamily="18" charset="0"/>
                          </a:rPr>
                          <m:t>𝑔</m:t>
                        </m:r>
                      </m:den>
                    </m:f>
                  </m:oMath>
                </a14:m>
                <a:r>
                  <a:rPr lang="zh-CN" altLang="en-US" dirty="0">
                    <a:solidFill>
                      <a:schemeClr val="bg1"/>
                    </a:solidFill>
                  </a:rPr>
                  <a:t>。</a:t>
                </a:r>
              </a:p>
            </p:txBody>
          </p:sp>
        </mc:Choice>
        <mc:Fallback xmlns="">
          <p:sp>
            <p:nvSpPr>
              <p:cNvPr id="35" name="文本框 34">
                <a:extLst>
                  <a:ext uri="{FF2B5EF4-FFF2-40B4-BE49-F238E27FC236}">
                    <a16:creationId xmlns:a16="http://schemas.microsoft.com/office/drawing/2014/main" id="{B1172FF6-C828-C925-B628-78A22EEA8D14}"/>
                  </a:ext>
                </a:extLst>
              </p:cNvPr>
              <p:cNvSpPr txBox="1">
                <a:spLocks noRot="1" noChangeAspect="1" noMove="1" noResize="1" noEditPoints="1" noAdjustHandles="1" noChangeArrowheads="1" noChangeShapeType="1" noTextEdit="1"/>
              </p:cNvSpPr>
              <p:nvPr/>
            </p:nvSpPr>
            <p:spPr>
              <a:xfrm>
                <a:off x="1384019" y="4179746"/>
                <a:ext cx="3037225" cy="494559"/>
              </a:xfrm>
              <a:prstGeom prst="rect">
                <a:avLst/>
              </a:prstGeom>
              <a:blipFill>
                <a:blip r:embed="rId6"/>
                <a:stretch>
                  <a:fillRect l="-1606" t="-1235"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0F6B7B3-C2C5-FA87-4B72-E7F667FDCB9D}"/>
                  </a:ext>
                </a:extLst>
              </p:cNvPr>
              <p:cNvSpPr txBox="1"/>
              <p:nvPr/>
            </p:nvSpPr>
            <p:spPr>
              <a:xfrm>
                <a:off x="6511290" y="1900956"/>
                <a:ext cx="4203784" cy="3367397"/>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0" smtClean="0">
                          <a:latin typeface="Cambria Math" panose="02040503050406030204" pitchFamily="18" charset="0"/>
                        </a:rPr>
                        <m:t>=380</m:t>
                      </m:r>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oMath>
                  </m:oMathPara>
                </a14:m>
                <a:endParaRPr lang="en-US" altLang="zh-CN" dirty="0"/>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oMath>
                  </m:oMathPara>
                </a14:m>
                <a:endParaRPr lang="en-US" altLang="zh-CN" b="0" i="1" dirty="0">
                  <a:latin typeface="Cambria Math" panose="020405030504060302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pi</m:t>
                      </m:r>
                      <m:r>
                        <a:rPr lang="en-US" altLang="zh-CN" b="0" i="0" smtClean="0">
                          <a:latin typeface="Cambria Math" panose="02040503050406030204" pitchFamily="18" charset="0"/>
                        </a:rPr>
                        <m:t>/4</m:t>
                      </m:r>
                    </m:oMath>
                  </m:oMathPara>
                </a14:m>
                <a:endParaRPr lang="en-US" altLang="zh-CN" dirty="0"/>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=3000</m:t>
                      </m:r>
                      <m:r>
                        <m:rPr>
                          <m:sty m:val="p"/>
                        </m:rPr>
                        <a:rPr lang="en-US" altLang="zh-CN" b="0" i="0" smtClean="0">
                          <a:latin typeface="Cambria Math" panose="02040503050406030204" pitchFamily="18" charset="0"/>
                        </a:rPr>
                        <m:t>m</m:t>
                      </m:r>
                    </m:oMath>
                  </m:oMathPara>
                </a14:m>
                <a:endParaRPr lang="en-US" altLang="zh-CN" dirty="0"/>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𝑚𝑎𝑥</m:t>
                          </m:r>
                        </m:sub>
                      </m:sSub>
                      <m:r>
                        <a:rPr lang="en-US" altLang="zh-CN" b="0" i="0" smtClean="0">
                          <a:latin typeface="Cambria Math" panose="02040503050406030204" pitchFamily="18" charset="0"/>
                        </a:rPr>
                        <m:t>=4</m:t>
                      </m:r>
                    </m:oMath>
                  </m:oMathPara>
                </a14:m>
                <a:endParaRPr lang="en-US" altLang="zh-CN" dirty="0"/>
              </a:p>
              <a:p>
                <a:pPr algn="just">
                  <a:lnSpc>
                    <a:spcPct val="150000"/>
                  </a:lnSpc>
                </a:pPr>
                <a:r>
                  <a:rPr lang="en-US" altLang="zh-CN" dirty="0"/>
                  <a:t>    </a:t>
                </a:r>
                <a:r>
                  <a:rPr lang="zh-CN" altLang="en-US" dirty="0"/>
                  <a:t>给定</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=9.81</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2</m:t>
                        </m:r>
                      </m:sup>
                    </m:sSup>
                  </m:oMath>
                </a14:m>
                <a:r>
                  <a:rPr lang="zh-CN" altLang="en-US" dirty="0"/>
                  <a:t>，导弹与目标轨迹图如图（</a:t>
                </a:r>
                <a:r>
                  <a:rPr lang="en-US" altLang="zh-CN" dirty="0"/>
                  <a:t>1-1</a:t>
                </a:r>
                <a:r>
                  <a:rPr lang="zh-CN" altLang="en-US" dirty="0"/>
                  <a:t>）所示，导弹的法向过载曲线如图（</a:t>
                </a:r>
                <a:r>
                  <a:rPr lang="en-US" altLang="zh-CN" dirty="0"/>
                  <a:t>1-2</a:t>
                </a:r>
                <a:r>
                  <a:rPr lang="zh-CN" altLang="en-US" dirty="0"/>
                  <a:t>）所示。</a:t>
                </a:r>
              </a:p>
            </p:txBody>
          </p:sp>
        </mc:Choice>
        <mc:Fallback xmlns="">
          <p:sp>
            <p:nvSpPr>
              <p:cNvPr id="37" name="文本框 36">
                <a:extLst>
                  <a:ext uri="{FF2B5EF4-FFF2-40B4-BE49-F238E27FC236}">
                    <a16:creationId xmlns:a16="http://schemas.microsoft.com/office/drawing/2014/main" id="{40F6B7B3-C2C5-FA87-4B72-E7F667FDCB9D}"/>
                  </a:ext>
                </a:extLst>
              </p:cNvPr>
              <p:cNvSpPr txBox="1">
                <a:spLocks noRot="1" noChangeAspect="1" noMove="1" noResize="1" noEditPoints="1" noAdjustHandles="1" noChangeArrowheads="1" noChangeShapeType="1" noTextEdit="1"/>
              </p:cNvSpPr>
              <p:nvPr/>
            </p:nvSpPr>
            <p:spPr>
              <a:xfrm>
                <a:off x="6511290" y="1900956"/>
                <a:ext cx="4203784" cy="3367397"/>
              </a:xfrm>
              <a:prstGeom prst="rect">
                <a:avLst/>
              </a:prstGeom>
              <a:blipFill>
                <a:blip r:embed="rId7"/>
                <a:stretch>
                  <a:fillRect l="-1159" r="-1159" b="-1993"/>
                </a:stretch>
              </a:blipFill>
            </p:spPr>
            <p:txBody>
              <a:bodyPr/>
              <a:lstStyle/>
              <a:p>
                <a:r>
                  <a:rPr lang="zh-CN" altLang="en-US">
                    <a:noFill/>
                  </a:rPr>
                  <a:t> </a:t>
                </a:r>
              </a:p>
            </p:txBody>
          </p:sp>
        </mc:Fallback>
      </mc:AlternateContent>
      <p:sp>
        <p:nvSpPr>
          <p:cNvPr id="43" name="流程图: 决策 42">
            <a:extLst>
              <a:ext uri="{FF2B5EF4-FFF2-40B4-BE49-F238E27FC236}">
                <a16:creationId xmlns:a16="http://schemas.microsoft.com/office/drawing/2014/main" id="{AD74AED6-6BFB-3C06-A49B-C96DF98E7536}"/>
              </a:ext>
            </a:extLst>
          </p:cNvPr>
          <p:cNvSpPr/>
          <p:nvPr/>
        </p:nvSpPr>
        <p:spPr>
          <a:xfrm>
            <a:off x="9751269" y="2714584"/>
            <a:ext cx="1687821" cy="655919"/>
          </a:xfrm>
          <a:prstGeom prst="flowChartDecisi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ACFDA795-739C-3DBE-EBEA-39DBCFA53209}"/>
              </a:ext>
            </a:extLst>
          </p:cNvPr>
          <p:cNvSpPr txBox="1"/>
          <p:nvPr/>
        </p:nvSpPr>
        <p:spPr>
          <a:xfrm>
            <a:off x="10057353" y="2857877"/>
            <a:ext cx="1233519" cy="369332"/>
          </a:xfrm>
          <a:prstGeom prst="rect">
            <a:avLst/>
          </a:prstGeom>
          <a:noFill/>
        </p:spPr>
        <p:txBody>
          <a:bodyPr wrap="square" rtlCol="0">
            <a:spAutoFit/>
          </a:bodyPr>
          <a:lstStyle/>
          <a:p>
            <a:r>
              <a:rPr lang="zh-CN" altLang="en-US" dirty="0">
                <a:solidFill>
                  <a:schemeClr val="bg2"/>
                </a:solidFill>
              </a:rPr>
              <a:t>仿真参数</a:t>
            </a:r>
          </a:p>
        </p:txBody>
      </p:sp>
      <p:sp>
        <p:nvSpPr>
          <p:cNvPr id="45" name="右大括号 44">
            <a:extLst>
              <a:ext uri="{FF2B5EF4-FFF2-40B4-BE49-F238E27FC236}">
                <a16:creationId xmlns:a16="http://schemas.microsoft.com/office/drawing/2014/main" id="{F2D2686F-4595-E368-4EE7-099EF74AEB5D}"/>
              </a:ext>
            </a:extLst>
          </p:cNvPr>
          <p:cNvSpPr/>
          <p:nvPr/>
        </p:nvSpPr>
        <p:spPr>
          <a:xfrm>
            <a:off x="9377203" y="2157588"/>
            <a:ext cx="251613" cy="1757756"/>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74EEDC67-F67D-4211-F635-0EC40B243400}"/>
              </a:ext>
            </a:extLst>
          </p:cNvPr>
          <p:cNvSpPr/>
          <p:nvPr/>
        </p:nvSpPr>
        <p:spPr>
          <a:xfrm>
            <a:off x="1262052" y="1516125"/>
            <a:ext cx="1822675" cy="6261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990FC601-539E-B49C-2109-2D674481812B}"/>
              </a:ext>
            </a:extLst>
          </p:cNvPr>
          <p:cNvSpPr txBox="1"/>
          <p:nvPr/>
        </p:nvSpPr>
        <p:spPr>
          <a:xfrm>
            <a:off x="1443478" y="1610909"/>
            <a:ext cx="1676400" cy="400110"/>
          </a:xfrm>
          <a:prstGeom prst="rect">
            <a:avLst/>
          </a:prstGeom>
          <a:noFill/>
        </p:spPr>
        <p:txBody>
          <a:bodyPr wrap="square" rtlCol="0">
            <a:spAutoFit/>
          </a:bodyPr>
          <a:lstStyle/>
          <a:p>
            <a:r>
              <a:rPr lang="zh-CN" altLang="en-US" sz="2000" dirty="0">
                <a:solidFill>
                  <a:schemeClr val="bg2"/>
                </a:solidFill>
              </a:rPr>
              <a:t>法向加速度</a:t>
            </a:r>
          </a:p>
        </p:txBody>
      </p:sp>
      <p:sp>
        <p:nvSpPr>
          <p:cNvPr id="2" name="文本框 1">
            <a:extLst>
              <a:ext uri="{FF2B5EF4-FFF2-40B4-BE49-F238E27FC236}">
                <a16:creationId xmlns:a16="http://schemas.microsoft.com/office/drawing/2014/main" id="{1F743806-F649-4362-5D1A-20B0A131FA4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96369139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2BBCF-FD31-DBDC-0AFF-5A615C02C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D236CD-A621-11DB-DF9F-A425E51D369C}"/>
              </a:ext>
            </a:extLst>
          </p:cNvPr>
          <p:cNvSpPr>
            <a:spLocks noGrp="1"/>
          </p:cNvSpPr>
          <p:nvPr>
            <p:ph type="title"/>
          </p:nvPr>
        </p:nvSpPr>
        <p:spPr/>
        <p:txBody>
          <a:bodyPr/>
          <a:lstStyle/>
          <a:p>
            <a:r>
              <a:rPr lang="zh-CN" altLang="en-US" dirty="0"/>
              <a:t>追踪法制导轨迹</a:t>
            </a:r>
          </a:p>
        </p:txBody>
      </p:sp>
      <p:sp>
        <p:nvSpPr>
          <p:cNvPr id="6" name="Rectangle 2">
            <a:extLst>
              <a:ext uri="{FF2B5EF4-FFF2-40B4-BE49-F238E27FC236}">
                <a16:creationId xmlns:a16="http://schemas.microsoft.com/office/drawing/2014/main" id="{5FCC069B-39E5-447C-39E4-09A90DA28FBA}"/>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7EF54666-4ACB-088A-B7EE-6C3A1D0521D0}"/>
              </a:ext>
            </a:extLst>
          </p:cNvPr>
          <p:cNvSpPr txBox="1"/>
          <p:nvPr/>
        </p:nvSpPr>
        <p:spPr>
          <a:xfrm>
            <a:off x="1903094" y="5244390"/>
            <a:ext cx="3787636" cy="369332"/>
          </a:xfrm>
          <a:prstGeom prst="rect">
            <a:avLst/>
          </a:prstGeom>
          <a:noFill/>
        </p:spPr>
        <p:txBody>
          <a:bodyPr wrap="square" rtlCol="0">
            <a:spAutoFit/>
          </a:bodyPr>
          <a:lstStyle/>
          <a:p>
            <a:pPr algn="ctr"/>
            <a:r>
              <a:rPr lang="zh-CN" altLang="en-US" dirty="0"/>
              <a:t>图（</a:t>
            </a:r>
            <a:r>
              <a:rPr lang="en-US" altLang="zh-CN" dirty="0"/>
              <a:t>1-1</a:t>
            </a:r>
            <a:r>
              <a:rPr lang="zh-CN" altLang="en-US" dirty="0"/>
              <a:t>） 导弹</a:t>
            </a:r>
            <a:r>
              <a:rPr lang="en-US" altLang="zh-CN" dirty="0"/>
              <a:t>——</a:t>
            </a:r>
            <a:r>
              <a:rPr lang="zh-CN" altLang="en-US" dirty="0"/>
              <a:t>目标曲线图</a:t>
            </a:r>
          </a:p>
        </p:txBody>
      </p:sp>
      <p:sp>
        <p:nvSpPr>
          <p:cNvPr id="13" name="文本框 12">
            <a:extLst>
              <a:ext uri="{FF2B5EF4-FFF2-40B4-BE49-F238E27FC236}">
                <a16:creationId xmlns:a16="http://schemas.microsoft.com/office/drawing/2014/main" id="{01758D4D-F278-7EC1-9BDB-3064AB503575}"/>
              </a:ext>
            </a:extLst>
          </p:cNvPr>
          <p:cNvSpPr txBox="1"/>
          <p:nvPr/>
        </p:nvSpPr>
        <p:spPr>
          <a:xfrm>
            <a:off x="6691093" y="1632234"/>
            <a:ext cx="5031179" cy="4613892"/>
          </a:xfrm>
          <a:prstGeom prst="rect">
            <a:avLst/>
          </a:prstGeom>
          <a:noFill/>
        </p:spPr>
        <p:txBody>
          <a:bodyPr wrap="square" rtlCol="0">
            <a:spAutoFit/>
          </a:bodyPr>
          <a:lstStyle/>
          <a:p>
            <a:pPr>
              <a:lnSpc>
                <a:spcPct val="150000"/>
              </a:lnSpc>
            </a:pPr>
            <a:r>
              <a:rPr lang="en-US" altLang="zh-CN" dirty="0"/>
              <a:t>    • </a:t>
            </a:r>
            <a:r>
              <a:rPr lang="zh-CN" altLang="en-US" dirty="0"/>
              <a:t>碰撞点验证命中结果：图中 “碰撞点”，表明导弹通过追踪法调整飞行路径，最终与目标位置达到碰撞阈值。</a:t>
            </a:r>
          </a:p>
          <a:p>
            <a:pPr>
              <a:lnSpc>
                <a:spcPct val="150000"/>
              </a:lnSpc>
            </a:pPr>
            <a:r>
              <a:rPr lang="en-US" altLang="zh-CN" dirty="0"/>
              <a:t>    • </a:t>
            </a:r>
            <a:r>
              <a:rPr lang="zh-CN" altLang="en-US" dirty="0"/>
              <a:t>轨迹特性体现追踪逻辑：导弹轨迹从起点出发，持续向目标轨迹延伸并最终交汇。这一过程符合追踪法的本质 </a:t>
            </a:r>
            <a:r>
              <a:rPr lang="en-US" altLang="zh-CN" dirty="0"/>
              <a:t>—— </a:t>
            </a:r>
            <a:r>
              <a:rPr lang="zh-CN" altLang="en-US" dirty="0"/>
              <a:t>导弹飞行方向始终指向目标（通过视线角调整实现）。</a:t>
            </a:r>
          </a:p>
          <a:p>
            <a:pPr>
              <a:lnSpc>
                <a:spcPct val="150000"/>
              </a:lnSpc>
            </a:pPr>
            <a:r>
              <a:rPr lang="en-US" altLang="zh-CN" dirty="0"/>
              <a:t>    </a:t>
            </a:r>
            <a:r>
              <a:rPr lang="zh-CN" altLang="en-US" dirty="0"/>
              <a:t>综上，图中导弹使用追踪法导引成功打击目标，以及轨迹所呈现的“追踪 </a:t>
            </a:r>
            <a:r>
              <a:rPr lang="en-US" altLang="zh-CN" dirty="0"/>
              <a:t>— </a:t>
            </a:r>
            <a:r>
              <a:rPr lang="zh-CN" altLang="en-US" dirty="0"/>
              <a:t>逼近 </a:t>
            </a:r>
            <a:r>
              <a:rPr lang="en-US" altLang="zh-CN" dirty="0"/>
              <a:t>— </a:t>
            </a:r>
            <a:r>
              <a:rPr lang="zh-CN" altLang="en-US" dirty="0"/>
              <a:t>命中”过程，充分验证了追踪法制导的有效性与正确性。</a:t>
            </a:r>
          </a:p>
          <a:p>
            <a:pPr>
              <a:lnSpc>
                <a:spcPct val="150000"/>
              </a:lnSpc>
            </a:pPr>
            <a:endParaRPr lang="zh-CN" altLang="en-US" dirty="0"/>
          </a:p>
        </p:txBody>
      </p:sp>
      <p:sp>
        <p:nvSpPr>
          <p:cNvPr id="14" name="矩形: 圆角 13">
            <a:extLst>
              <a:ext uri="{FF2B5EF4-FFF2-40B4-BE49-F238E27FC236}">
                <a16:creationId xmlns:a16="http://schemas.microsoft.com/office/drawing/2014/main" id="{C11EC511-8917-CF58-0522-EC2BB13798EF}"/>
              </a:ext>
            </a:extLst>
          </p:cNvPr>
          <p:cNvSpPr/>
          <p:nvPr/>
        </p:nvSpPr>
        <p:spPr>
          <a:xfrm>
            <a:off x="8114961" y="939375"/>
            <a:ext cx="1997901"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97763C-9944-7D08-FF58-4CB4448B09E3}"/>
              </a:ext>
            </a:extLst>
          </p:cNvPr>
          <p:cNvSpPr txBox="1"/>
          <p:nvPr/>
        </p:nvSpPr>
        <p:spPr>
          <a:xfrm>
            <a:off x="8378007" y="1004349"/>
            <a:ext cx="1634647" cy="461665"/>
          </a:xfrm>
          <a:prstGeom prst="rect">
            <a:avLst/>
          </a:prstGeom>
          <a:noFill/>
        </p:spPr>
        <p:txBody>
          <a:bodyPr wrap="square" rtlCol="0">
            <a:spAutoFit/>
          </a:bodyPr>
          <a:lstStyle/>
          <a:p>
            <a:r>
              <a:rPr lang="zh-CN" altLang="en-US" sz="2400" dirty="0">
                <a:solidFill>
                  <a:schemeClr val="bg2"/>
                </a:solidFill>
              </a:rPr>
              <a:t>图像分析</a:t>
            </a:r>
          </a:p>
        </p:txBody>
      </p:sp>
      <p:pic>
        <p:nvPicPr>
          <p:cNvPr id="5" name="图片 4">
            <a:extLst>
              <a:ext uri="{FF2B5EF4-FFF2-40B4-BE49-F238E27FC236}">
                <a16:creationId xmlns:a16="http://schemas.microsoft.com/office/drawing/2014/main" id="{E0DF9A25-9A0B-0D50-1134-0D63B616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83" y="1830432"/>
            <a:ext cx="5752197" cy="3197136"/>
          </a:xfrm>
          <a:prstGeom prst="rect">
            <a:avLst/>
          </a:prstGeom>
        </p:spPr>
      </p:pic>
      <p:sp>
        <p:nvSpPr>
          <p:cNvPr id="3" name="文本框 2">
            <a:extLst>
              <a:ext uri="{FF2B5EF4-FFF2-40B4-BE49-F238E27FC236}">
                <a16:creationId xmlns:a16="http://schemas.microsoft.com/office/drawing/2014/main" id="{47A092EC-F7B2-F0FF-E674-D3802F84E84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08604675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2BBCF-FD31-DBDC-0AFF-5A615C02C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D236CD-A621-11DB-DF9F-A425E51D369C}"/>
              </a:ext>
            </a:extLst>
          </p:cNvPr>
          <p:cNvSpPr>
            <a:spLocks noGrp="1"/>
          </p:cNvSpPr>
          <p:nvPr>
            <p:ph type="title"/>
          </p:nvPr>
        </p:nvSpPr>
        <p:spPr/>
        <p:txBody>
          <a:bodyPr/>
          <a:lstStyle/>
          <a:p>
            <a:r>
              <a:rPr lang="zh-CN" altLang="en-US" dirty="0"/>
              <a:t>追踪法过载曲线</a:t>
            </a:r>
          </a:p>
        </p:txBody>
      </p:sp>
      <p:sp>
        <p:nvSpPr>
          <p:cNvPr id="6" name="Rectangle 2">
            <a:extLst>
              <a:ext uri="{FF2B5EF4-FFF2-40B4-BE49-F238E27FC236}">
                <a16:creationId xmlns:a16="http://schemas.microsoft.com/office/drawing/2014/main" id="{5FCC069B-39E5-447C-39E4-09A90DA28FBA}"/>
              </a:ext>
            </a:extLst>
          </p:cNvPr>
          <p:cNvSpPr>
            <a:spLocks noChangeArrowheads="1"/>
          </p:cNvSpPr>
          <p:nvPr/>
        </p:nvSpPr>
        <p:spPr bwMode="auto">
          <a:xfrm>
            <a:off x="7691119" y="3337559"/>
            <a:ext cx="23022011" cy="5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F263EE77-38F4-615A-E06F-633B6B000C01}"/>
              </a:ext>
            </a:extLst>
          </p:cNvPr>
          <p:cNvSpPr txBox="1"/>
          <p:nvPr/>
        </p:nvSpPr>
        <p:spPr>
          <a:xfrm>
            <a:off x="1368806" y="5400949"/>
            <a:ext cx="3622240" cy="369332"/>
          </a:xfrm>
          <a:prstGeom prst="rect">
            <a:avLst/>
          </a:prstGeom>
          <a:noFill/>
        </p:spPr>
        <p:txBody>
          <a:bodyPr wrap="square" rtlCol="0">
            <a:spAutoFit/>
          </a:bodyPr>
          <a:lstStyle/>
          <a:p>
            <a:pPr algn="ctr"/>
            <a:r>
              <a:rPr lang="zh-CN" altLang="en-US" dirty="0"/>
              <a:t>图（</a:t>
            </a:r>
            <a:r>
              <a:rPr lang="en-US" altLang="zh-CN" dirty="0"/>
              <a:t>1-2</a:t>
            </a:r>
            <a:r>
              <a:rPr lang="zh-CN" altLang="en-US" dirty="0"/>
              <a:t>） 导弹法向过载曲线图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87D3990-9718-F470-B734-FCD76E232CEC}"/>
                  </a:ext>
                </a:extLst>
              </p:cNvPr>
              <p:cNvSpPr txBox="1"/>
              <p:nvPr/>
            </p:nvSpPr>
            <p:spPr>
              <a:xfrm>
                <a:off x="5383762" y="824448"/>
                <a:ext cx="6698742" cy="5770811"/>
              </a:xfrm>
              <a:prstGeom prst="rect">
                <a:avLst/>
              </a:prstGeom>
              <a:noFill/>
            </p:spPr>
            <p:txBody>
              <a:bodyPr wrap="square" rtlCol="0">
                <a:spAutoFit/>
              </a:bodyPr>
              <a:lstStyle/>
              <a:p>
                <a:pPr indent="228600">
                  <a:lnSpc>
                    <a:spcPct val="150000"/>
                  </a:lnSpc>
                  <a:buNone/>
                </a:pPr>
                <a:r>
                  <a:rPr lang="zh-CN" altLang="zh-CN" sz="1800" kern="100" dirty="0">
                    <a:effectLst/>
                    <a:latin typeface="+mn-ea"/>
                    <a:cs typeface="Times New Roman" panose="02020603050405020304" pitchFamily="18" charset="0"/>
                  </a:rPr>
                  <a:t>分析图（</a:t>
                </a:r>
                <a:r>
                  <a:rPr lang="en-US" altLang="zh-CN" sz="1800" kern="100" dirty="0">
                    <a:effectLst/>
                    <a:latin typeface="+mn-ea"/>
                    <a:cs typeface="Times New Roman" panose="02020603050405020304" pitchFamily="18" charset="0"/>
                  </a:rPr>
                  <a:t>1-2</a:t>
                </a:r>
                <a:r>
                  <a:rPr lang="zh-CN" altLang="zh-CN" sz="1800" kern="100" dirty="0">
                    <a:effectLst/>
                    <a:latin typeface="+mn-ea"/>
                    <a:cs typeface="Times New Roman" panose="02020603050405020304" pitchFamily="18" charset="0"/>
                  </a:rPr>
                  <a:t>）可知，曲线分三个阶段</a:t>
                </a:r>
                <a:r>
                  <a:rPr lang="en-US" altLang="zh-CN" sz="1800" kern="100" dirty="0">
                    <a:effectLst/>
                    <a:latin typeface="+mn-ea"/>
                    <a:cs typeface="Times New Roman" panose="02020603050405020304" pitchFamily="18" charset="0"/>
                  </a:rPr>
                  <a:t>:</a:t>
                </a:r>
                <a:endParaRPr lang="zh-CN" altLang="zh-CN" sz="1800" kern="100" dirty="0">
                  <a:effectLst/>
                  <a:latin typeface="+mn-ea"/>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zh-CN" altLang="zh-CN" sz="1800" dirty="0">
                    <a:effectLst/>
                    <a:latin typeface="+mn-ea"/>
                    <a:cs typeface="Times New Roman" panose="02020603050405020304" pitchFamily="18" charset="0"/>
                  </a:rPr>
                  <a:t>初始时刻（</a:t>
                </a:r>
                <a:r>
                  <a:rPr lang="en-US" altLang="zh-CN" sz="1800" dirty="0">
                    <a:effectLst/>
                    <a:latin typeface="+mn-ea"/>
                    <a:cs typeface="Times New Roman" panose="02020603050405020304" pitchFamily="18" charset="0"/>
                  </a:rPr>
                  <a:t>0</a:t>
                </a:r>
                <a:r>
                  <a:rPr lang="zh-CN" altLang="zh-CN" sz="1800" dirty="0">
                    <a:effectLst/>
                    <a:latin typeface="+mn-ea"/>
                    <a:cs typeface="Times New Roman" panose="02020603050405020304" pitchFamily="18" charset="0"/>
                  </a:rPr>
                  <a:t>秒）：</a:t>
                </a:r>
                <a:br>
                  <a:rPr lang="en-US" altLang="zh-CN" sz="1800" dirty="0">
                    <a:effectLst/>
                    <a:latin typeface="+mn-ea"/>
                    <a:cs typeface="Times New Roman" panose="02020603050405020304" pitchFamily="18" charset="0"/>
                  </a:rPr>
                </a:br>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初始</a:t>
                </a:r>
                <a:r>
                  <a:rPr lang="en-US" altLang="zh-CN" sz="1800" dirty="0">
                    <a:effectLst/>
                    <a:latin typeface="+mn-ea"/>
                    <a:cs typeface="Times New Roman" panose="02020603050405020304" pitchFamily="18" charset="0"/>
                  </a:rPr>
                  <a:t>0</a:t>
                </a:r>
                <a:r>
                  <a:rPr lang="zh-CN" altLang="zh-CN" sz="1800" dirty="0">
                    <a:effectLst/>
                    <a:latin typeface="+mn-ea"/>
                    <a:cs typeface="Times New Roman" panose="02020603050405020304" pitchFamily="18" charset="0"/>
                  </a:rPr>
                  <a:t>时刻，导弹的法向过载</a:t>
                </a:r>
                <a14:m>
                  <m:oMath xmlns:m="http://schemas.openxmlformats.org/officeDocument/2006/math">
                    <m:r>
                      <a:rPr lang="zh-CN" altLang="zh-CN" sz="1800" i="1" kern="100" dirty="0" smtClean="0">
                        <a:effectLst/>
                        <a:latin typeface="Cambria Math" panose="02040503050406030204" pitchFamily="18" charset="0"/>
                      </a:rPr>
                      <m:t>𝑛</m:t>
                    </m:r>
                    <m:r>
                      <a:rPr lang="en-US" altLang="zh-CN" sz="1800" b="0" i="1" kern="100" dirty="0" smtClean="0">
                        <a:effectLst/>
                        <a:latin typeface="Cambria Math" panose="02040503050406030204" pitchFamily="18" charset="0"/>
                      </a:rPr>
                      <m:t>=1.82</m:t>
                    </m:r>
                  </m:oMath>
                </a14:m>
                <a:r>
                  <a:rPr lang="zh-CN" altLang="en-US"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可依据公式代入仿真参数求解。</a:t>
                </a:r>
              </a:p>
              <a:p>
                <a:pPr marL="342900" lvl="0" indent="-342900">
                  <a:lnSpc>
                    <a:spcPct val="150000"/>
                  </a:lnSpc>
                  <a:buSzPts val="1000"/>
                  <a:buFont typeface="Symbol" panose="05050102010706020507" pitchFamily="18" charset="2"/>
                  <a:buChar char=""/>
                  <a:tabLst>
                    <a:tab pos="457200" algn="l"/>
                  </a:tabLst>
                </a:pPr>
                <a:r>
                  <a:rPr lang="zh-CN" altLang="zh-CN" sz="1800" kern="100" dirty="0">
                    <a:effectLst/>
                    <a:latin typeface="+mn-ea"/>
                    <a:cs typeface="Times New Roman" panose="02020603050405020304" pitchFamily="18" charset="0"/>
                  </a:rPr>
                  <a:t>初始阶段（</a:t>
                </a:r>
                <a:r>
                  <a:rPr lang="en-US" altLang="zh-CN" sz="1800" kern="100" dirty="0">
                    <a:effectLst/>
                    <a:latin typeface="+mn-ea"/>
                    <a:cs typeface="Times New Roman" panose="02020603050405020304" pitchFamily="18" charset="0"/>
                  </a:rPr>
                  <a:t>0</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4.8</a:t>
                </a:r>
                <a:r>
                  <a:rPr lang="zh-CN" altLang="zh-CN" sz="1800" kern="100" dirty="0">
                    <a:effectLst/>
                    <a:latin typeface="+mn-ea"/>
                    <a:cs typeface="Times New Roman" panose="02020603050405020304" pitchFamily="18" charset="0"/>
                  </a:rPr>
                  <a:t>秒）：</a:t>
                </a:r>
                <a:br>
                  <a:rPr lang="en-US" altLang="zh-CN" sz="1800" kern="100" dirty="0">
                    <a:effectLst/>
                    <a:latin typeface="+mn-ea"/>
                    <a:cs typeface="Times New Roman" panose="02020603050405020304" pitchFamily="18" charset="0"/>
                  </a:rPr>
                </a:b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法向过载（绿色曲线）从初始值逐渐上升。这是因为追踪开始后，导弹需不断调整飞行方向以指向目标，视线角变化率引发过载需求，且随着距离缩短，调整需求增加，过载随之升高。</a:t>
                </a:r>
              </a:p>
              <a:p>
                <a:pPr marL="342900" lvl="0" indent="-342900">
                  <a:lnSpc>
                    <a:spcPct val="150000"/>
                  </a:lnSpc>
                  <a:buSzPts val="1000"/>
                  <a:buFont typeface="Symbol" panose="05050102010706020507" pitchFamily="18" charset="2"/>
                  <a:buChar char=""/>
                  <a:tabLst>
                    <a:tab pos="457200" algn="l"/>
                  </a:tabLst>
                </a:pPr>
                <a:r>
                  <a:rPr lang="zh-CN" altLang="zh-CN" sz="1800" kern="100" dirty="0">
                    <a:effectLst/>
                    <a:latin typeface="+mn-ea"/>
                    <a:cs typeface="Times New Roman" panose="02020603050405020304" pitchFamily="18" charset="0"/>
                  </a:rPr>
                  <a:t>过载限制阶段（</a:t>
                </a:r>
                <a:r>
                  <a:rPr lang="en-US" altLang="zh-CN" sz="1800" kern="100" dirty="0">
                    <a:effectLst/>
                    <a:latin typeface="+mn-ea"/>
                    <a:cs typeface="Times New Roman" panose="02020603050405020304" pitchFamily="18" charset="0"/>
                  </a:rPr>
                  <a:t>4.8</a:t>
                </a:r>
                <a:r>
                  <a:rPr lang="zh-CN" altLang="zh-CN" sz="1800" kern="100" dirty="0">
                    <a:effectLst/>
                    <a:latin typeface="+mn-ea"/>
                    <a:cs typeface="Times New Roman" panose="02020603050405020304" pitchFamily="18" charset="0"/>
                  </a:rPr>
                  <a:t>秒后）：</a:t>
                </a:r>
                <a:br>
                  <a:rPr lang="en-US" altLang="zh-CN" sz="1800" kern="100" dirty="0">
                    <a:effectLst/>
                    <a:latin typeface="+mn-ea"/>
                    <a:cs typeface="Times New Roman" panose="02020603050405020304" pitchFamily="18" charset="0"/>
                  </a:rPr>
                </a:b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绿色曲线达到红色虚线的法向可用过载值后，保持水平。这表明当实际过载需求超过导弹可用过载时，控制系统会限制过载，在确保命中的前提下使过载维持在允许范围内。</a:t>
                </a:r>
              </a:p>
              <a:p>
                <a:pPr>
                  <a:buNone/>
                </a:pPr>
                <a:endParaRPr lang="zh-CN" altLang="en-US" dirty="0"/>
              </a:p>
            </p:txBody>
          </p:sp>
        </mc:Choice>
        <mc:Fallback xmlns="">
          <p:sp>
            <p:nvSpPr>
              <p:cNvPr id="10" name="文本框 9">
                <a:extLst>
                  <a:ext uri="{FF2B5EF4-FFF2-40B4-BE49-F238E27FC236}">
                    <a16:creationId xmlns:a16="http://schemas.microsoft.com/office/drawing/2014/main" id="{587D3990-9718-F470-B734-FCD76E232CEC}"/>
                  </a:ext>
                </a:extLst>
              </p:cNvPr>
              <p:cNvSpPr txBox="1">
                <a:spLocks noRot="1" noChangeAspect="1" noMove="1" noResize="1" noEditPoints="1" noAdjustHandles="1" noChangeArrowheads="1" noChangeShapeType="1" noTextEdit="1"/>
              </p:cNvSpPr>
              <p:nvPr/>
            </p:nvSpPr>
            <p:spPr>
              <a:xfrm>
                <a:off x="5383762" y="824448"/>
                <a:ext cx="6698742" cy="5770811"/>
              </a:xfrm>
              <a:prstGeom prst="rect">
                <a:avLst/>
              </a:prstGeom>
              <a:blipFill>
                <a:blip r:embed="rId4"/>
                <a:stretch>
                  <a:fillRect r="-819"/>
                </a:stretch>
              </a:blipFill>
            </p:spPr>
            <p:txBody>
              <a:bodyPr/>
              <a:lstStyle/>
              <a:p>
                <a:r>
                  <a:rPr lang="zh-CN" altLang="en-US">
                    <a:noFill/>
                  </a:rPr>
                  <a:t> </a:t>
                </a:r>
              </a:p>
            </p:txBody>
          </p:sp>
        </mc:Fallback>
      </mc:AlternateContent>
      <p:sp>
        <p:nvSpPr>
          <p:cNvPr id="15" name="矩形: 圆角 14">
            <a:extLst>
              <a:ext uri="{FF2B5EF4-FFF2-40B4-BE49-F238E27FC236}">
                <a16:creationId xmlns:a16="http://schemas.microsoft.com/office/drawing/2014/main" id="{0968E1A9-B80D-1F98-487C-1AEF50397575}"/>
              </a:ext>
            </a:extLst>
          </p:cNvPr>
          <p:cNvSpPr/>
          <p:nvPr/>
        </p:nvSpPr>
        <p:spPr>
          <a:xfrm>
            <a:off x="9961323" y="943125"/>
            <a:ext cx="1997901" cy="626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4F4ADF4-1C97-A439-E100-4EBD2B78F743}"/>
              </a:ext>
            </a:extLst>
          </p:cNvPr>
          <p:cNvSpPr txBox="1"/>
          <p:nvPr/>
        </p:nvSpPr>
        <p:spPr>
          <a:xfrm>
            <a:off x="10224369" y="1008099"/>
            <a:ext cx="1634647" cy="461665"/>
          </a:xfrm>
          <a:prstGeom prst="rect">
            <a:avLst/>
          </a:prstGeom>
          <a:noFill/>
        </p:spPr>
        <p:txBody>
          <a:bodyPr wrap="square" rtlCol="0">
            <a:spAutoFit/>
          </a:bodyPr>
          <a:lstStyle/>
          <a:p>
            <a:r>
              <a:rPr lang="zh-CN" altLang="en-US" sz="2400" dirty="0">
                <a:solidFill>
                  <a:schemeClr val="bg2"/>
                </a:solidFill>
              </a:rPr>
              <a:t>图像分析</a:t>
            </a:r>
          </a:p>
        </p:txBody>
      </p:sp>
      <p:cxnSp>
        <p:nvCxnSpPr>
          <p:cNvPr id="20" name="直接箭头连接符 19">
            <a:extLst>
              <a:ext uri="{FF2B5EF4-FFF2-40B4-BE49-F238E27FC236}">
                <a16:creationId xmlns:a16="http://schemas.microsoft.com/office/drawing/2014/main" id="{F8E1B299-C6F7-6D50-62D2-D529993C4E0E}"/>
              </a:ext>
            </a:extLst>
          </p:cNvPr>
          <p:cNvCxnSpPr/>
          <p:nvPr/>
        </p:nvCxnSpPr>
        <p:spPr>
          <a:xfrm flipH="1">
            <a:off x="9200367" y="1303974"/>
            <a:ext cx="676406" cy="230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66359DF-4FD0-012B-6002-EA3A586486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95" y="1626710"/>
            <a:ext cx="4475555" cy="3604579"/>
          </a:xfrm>
          <a:prstGeom prst="rect">
            <a:avLst/>
          </a:prstGeom>
        </p:spPr>
      </p:pic>
      <p:sp>
        <p:nvSpPr>
          <p:cNvPr id="3" name="文本框 2">
            <a:extLst>
              <a:ext uri="{FF2B5EF4-FFF2-40B4-BE49-F238E27FC236}">
                <a16:creationId xmlns:a16="http://schemas.microsoft.com/office/drawing/2014/main" id="{DD99B4A7-6E35-9A5F-DB1A-E071B43B649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79708690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9.9008661417323,&quot;left&quot;:89.55,&quot;top&quot;:143.7651968503937,&quot;width&quot;:799.024015748031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86.05086614173229,&quot;left&quot;:89.55078740157481,&quot;top&quot;:227.61519685039372,&quot;width&quot;:799.0232283464568}"/>
</p:tagLst>
</file>

<file path=ppt/tags/tag110.xml><?xml version="1.0" encoding="utf-8"?>
<p:tagLst xmlns:p="http://schemas.openxmlformats.org/presentationml/2006/main">
  <p:tag name="KSO_WM_DIAGRAM_VIRTUALLY_FRAME" val="{&quot;height&quot;:269.9008661417323,&quot;left&quot;:89.55,&quot;top&quot;:143.7651968503937,&quot;width&quot;:799.024015748031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23.4433858267717,&quot;left&quot;:76.7,&quot;top&quot;:117.9151968503937,&quot;width&quot;:811.8740157480315}"/>
</p:tagLst>
</file>

<file path=ppt/tags/tag180.xml><?xml version="1.0" encoding="utf-8"?>
<p:tagLst xmlns:p="http://schemas.openxmlformats.org/presentationml/2006/main">
  <p:tag name="KSO_WM_DIAGRAM_VIRTUALLY_FRAME" val="{&quot;height&quot;:345.620157480315,&quot;left&quot;:52,&quot;top&quot;:104.97173228346458,&quot;width&quot;:8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1.xml><?xml version="1.0" encoding="utf-8"?>
<p:tagLst xmlns:p="http://schemas.openxmlformats.org/presentationml/2006/main">
  <p:tag name="KSO_WM_DIAGRAM_VIRTUALLY_FRAME" val="{&quot;height&quot;:323.4433858267717,&quot;left&quot;:76.7,&quot;top&quot;:117.9151968503937,&quot;width&quot;:811.874015748031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3.xml><?xml version="1.0" encoding="utf-8"?>
<p:tagLst xmlns:p="http://schemas.openxmlformats.org/presentationml/2006/main">
  <p:tag name="KSO_WM_DIAGRAM_VIRTUALLY_FRAME" val="{&quot;height&quot;:345.620157480315,&quot;left&quot;:52,&quot;top&quot;:104.97173228346458,&quot;width&quot;:85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23.4433858267717,&quot;left&quot;:76.7,&quot;top&quot;:117.9151968503937,&quot;width&quot;:811.874015748031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45.620157480315,&quot;left&quot;:52,&quot;top&quot;:104.97173228346458,&quot;width&quot;:855}"/>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51.88480314960628,&quot;left&quot;:89.55078740157478,&quot;top&quot;:189.0151968503937,&quot;width&quot;:799.0232283464568}"/>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51.88480314960628,&quot;left&quot;:89.55078740157478,&quot;top&quot;:189.0151968503937,&quot;width&quot;:799.023228346456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51.88480314960628,&quot;left&quot;:89.55078740157478,&quot;top&quot;:189.0151968503937,&quot;width&quot;:799.023228346456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55.45834645669294,&quot;left&quot;:50.453307086614174,&quot;top&quot;:126.55,&quot;width&quot;:860.5924409448819}"/>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8.14818897637787,&quot;left&quot;:70.78842519685035,&quot;top&quot;:97.03527559055117,&quot;width&quot;:836.9233858267717}"/>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8.14818897637787,&quot;left&quot;:70.78842519685035,&quot;top&quot;:97.03527559055117,&quot;width&quot;:836.9233858267717}"/>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48.14818897637787,&quot;left&quot;:70.78842519685035,&quot;top&quot;:97.03527559055117,&quot;width&quot;:836.9233858267717}"/>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48.14818897637787,&quot;left&quot;:70.78842519685035,&quot;top&quot;:97.03527559055117,&quot;width&quot;:836.9233858267717}"/>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49.19984251968503,&quot;left&quot;:53,&quot;top&quot;:108.23692913385825,&quot;width&quot;:853.999370078740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10.9044094488189,&quot;left&quot;:480,&quot;top&quot;:131.91889763779528,&quot;width&quot;:428.0000787401575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10.9044094488189,&quot;left&quot;:480,&quot;top&quot;:131.91889763779528,&quot;width&quot;:428.0000787401575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10.9044094488189,&quot;left&quot;:480,&quot;top&quot;:131.91889763779528,&quot;width&quot;:428.00007874015756}"/>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10.9044094488189,&quot;left&quot;:480,&quot;top&quot;:131.91889763779528,&quot;width&quot;:428.00007874015756}"/>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9.9008661417323,&quot;left&quot;:89.55,&quot;top&quot;:143.7651968503937,&quot;width&quot;:799.024015748031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9.9008661417323,&quot;left&quot;:89.55,&quot;top&quot;:143.7651968503937,&quot;width&quot;:799.0240157480315}"/>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4881</TotalTime>
  <Words>5572</Words>
  <Application>Microsoft Office PowerPoint</Application>
  <PresentationFormat>宽屏</PresentationFormat>
  <Paragraphs>601</Paragraphs>
  <Slides>64</Slides>
  <Notes>64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76" baseType="lpstr">
      <vt:lpstr>微软雅黑 Light</vt:lpstr>
      <vt:lpstr>Century Gothic</vt:lpstr>
      <vt:lpstr>Arial</vt:lpstr>
      <vt:lpstr>Wingdings</vt:lpstr>
      <vt:lpstr>Cambria Math</vt:lpstr>
      <vt:lpstr>微软雅黑</vt:lpstr>
      <vt:lpstr>Symbol</vt:lpstr>
      <vt:lpstr>宋体</vt:lpstr>
      <vt:lpstr>Times New Roman</vt:lpstr>
      <vt:lpstr>Arial Black</vt:lpstr>
      <vt:lpstr>Office 主题​​</vt:lpstr>
      <vt:lpstr>AxMath</vt:lpstr>
      <vt:lpstr>PowerPoint 演示文稿</vt:lpstr>
      <vt:lpstr>目录</vt:lpstr>
      <vt:lpstr>PowerPoint 演示文稿</vt:lpstr>
      <vt:lpstr>动力学建模</vt:lpstr>
      <vt:lpstr>动力学建模</vt:lpstr>
      <vt:lpstr>动力学建模</vt:lpstr>
      <vt:lpstr>动力学建模</vt:lpstr>
      <vt:lpstr>追踪法制导轨迹</vt:lpstr>
      <vt:lpstr>追踪法过载曲线</vt:lpstr>
      <vt:lpstr>允许攻击区</vt:lpstr>
      <vt:lpstr>允许攻击区</vt:lpstr>
      <vt:lpstr>允许攻击区</vt:lpstr>
      <vt:lpstr>导弹飞行速度与法向过载之间的关系</vt:lpstr>
      <vt:lpstr>导弹飞行速度与法向过载之间的关系</vt:lpstr>
      <vt:lpstr>导弹飞行速度与法向过载之间的关系</vt:lpstr>
      <vt:lpstr>不同速度比下的导弹—目标轨迹曲线</vt:lpstr>
      <vt:lpstr>不同速度比下法向过载曲线</vt:lpstr>
      <vt:lpstr>不同速度比下法向过载曲线</vt:lpstr>
      <vt:lpstr>不同速度比下的拦截时间及坐标</vt:lpstr>
      <vt:lpstr>PowerPoint 演示文稿</vt:lpstr>
      <vt:lpstr>相对运动方程组</vt:lpstr>
      <vt:lpstr>导引关系方程&amp;运动关系式&amp;前置角条件</vt:lpstr>
      <vt:lpstr>导弹需用法向过载</vt:lpstr>
      <vt:lpstr>设计原理</vt:lpstr>
      <vt:lpstr>仿真制导轨迹</vt:lpstr>
      <vt:lpstr>不同导弹目标速度比对参数影响</vt:lpstr>
      <vt:lpstr>不同导弹目标速度比对参数影响</vt:lpstr>
      <vt:lpstr>不同导弹目标速度比对参数影响</vt:lpstr>
      <vt:lpstr>不同导弹目标速度比对参数影响</vt:lpstr>
      <vt:lpstr>PowerPoint 演示文稿</vt:lpstr>
      <vt:lpstr>运动分析模型</vt:lpstr>
      <vt:lpstr>运动分析模型</vt:lpstr>
      <vt:lpstr>数值计算实验-目标匀速直线运动</vt:lpstr>
      <vt:lpstr>数值计算实验-目标匀速直线运动</vt:lpstr>
      <vt:lpstr>PowerPoint 演示文稿</vt:lpstr>
      <vt:lpstr>PowerPoint 演示文稿</vt:lpstr>
      <vt:lpstr>PowerPoint 演示文稿</vt:lpstr>
      <vt:lpstr>数值计算实验-目标匀速直线运动</vt:lpstr>
      <vt:lpstr>数值计算实验-目标圆周运动</vt:lpstr>
      <vt:lpstr>数值计算实验-目标圆周运动</vt:lpstr>
      <vt:lpstr>比例导引法近似分析</vt:lpstr>
      <vt:lpstr>比例导引法近似分析</vt:lpstr>
      <vt:lpstr>末制导阶段的临界点分析</vt:lpstr>
      <vt:lpstr>PowerPoint 演示文稿</vt:lpstr>
      <vt:lpstr>脱靶量</vt:lpstr>
      <vt:lpstr>PowerPoint 演示文稿</vt:lpstr>
      <vt:lpstr>遥控制导方法的应用与挑战</vt:lpstr>
      <vt:lpstr>研究目标</vt:lpstr>
      <vt:lpstr>参数定义</vt:lpstr>
      <vt:lpstr>模型与公式（导引率不同）</vt:lpstr>
      <vt:lpstr>需用法向过载的计算</vt:lpstr>
      <vt:lpstr>三种典型遥控导引方法下的导引弹道分析</vt:lpstr>
      <vt:lpstr>三种导引方法的转弯速率特性</vt:lpstr>
      <vt:lpstr>需用过载需求</vt:lpstr>
      <vt:lpstr>高低角导数的变化</vt:lpstr>
      <vt:lpstr>迎击与尾追攻击特性（弹道分析）</vt:lpstr>
      <vt:lpstr>攻击禁区（简单分析）</vt:lpstr>
      <vt:lpstr>制导站运动对三点法的影响</vt:lpstr>
      <vt:lpstr>制导站速度和弹道参数关系</vt:lpstr>
      <vt:lpstr>弹目速度比与弹道形状的关系</vt:lpstr>
      <vt:lpstr>弹目速度比与弹道形状的关系</vt:lpstr>
      <vt:lpstr>弹目速度比与过载、转弯速率的关系</vt:lpstr>
      <vt:lpstr>结论与展望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Leyan Zhang</cp:lastModifiedBy>
  <cp:revision>548</cp:revision>
  <dcterms:created xsi:type="dcterms:W3CDTF">2016-11-28T11:30:35Z</dcterms:created>
  <dcterms:modified xsi:type="dcterms:W3CDTF">2025-04-09T06:09:26Z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